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6201" autoAdjust="0"/>
  </p:normalViewPr>
  <p:slideViewPr>
    <p:cSldViewPr>
      <p:cViewPr varScale="1">
        <p:scale>
          <a:sx n="48" d="100"/>
          <a:sy n="48" d="100"/>
        </p:scale>
        <p:origin x="60"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0873B4-EF43-44C2-9A7E-46AB2D62C722}"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338BD-4B4D-4A3D-8112-B8D2E09E0DFA}" type="slidenum">
              <a:rPr lang="en-US" smtClean="0"/>
              <a:pPr/>
              <a:t>‹#›</a:t>
            </a:fld>
            <a:endParaRPr lang="en-US"/>
          </a:p>
        </p:txBody>
      </p:sp>
    </p:spTree>
    <p:extLst>
      <p:ext uri="{BB962C8B-B14F-4D97-AF65-F5344CB8AC3E}">
        <p14:creationId xmlns:p14="http://schemas.microsoft.com/office/powerpoint/2010/main" val="278306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1</a:t>
            </a:fld>
            <a:endParaRPr lang="en-US"/>
          </a:p>
        </p:txBody>
      </p:sp>
    </p:spTree>
    <p:extLst>
      <p:ext uri="{BB962C8B-B14F-4D97-AF65-F5344CB8AC3E}">
        <p14:creationId xmlns:p14="http://schemas.microsoft.com/office/powerpoint/2010/main" val="670376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the students where they have heard the word </a:t>
            </a:r>
            <a:r>
              <a:rPr lang="en-US" sz="1200" i="1" kern="1200" dirty="0" smtClean="0">
                <a:solidFill>
                  <a:schemeClr val="tx1"/>
                </a:solidFill>
                <a:latin typeface="+mn-lt"/>
                <a:ea typeface="+mn-ea"/>
                <a:cs typeface="+mn-cs"/>
              </a:rPr>
              <a:t>Lord </a:t>
            </a:r>
            <a:r>
              <a:rPr lang="en-US" sz="1200" kern="1200" dirty="0" smtClean="0">
                <a:solidFill>
                  <a:schemeClr val="tx1"/>
                </a:solidFill>
                <a:latin typeface="+mn-lt"/>
                <a:ea typeface="+mn-ea"/>
                <a:cs typeface="+mn-cs"/>
              </a:rPr>
              <a:t>used. What does it mean to them? How is it used in the New Testament? Point out how the title Lord recognizes the divinity of Jesus.</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10</a:t>
            </a:fld>
            <a:endParaRPr lang="en-US"/>
          </a:p>
        </p:txBody>
      </p:sp>
    </p:spTree>
    <p:extLst>
      <p:ext uri="{BB962C8B-B14F-4D97-AF65-F5344CB8AC3E}">
        <p14:creationId xmlns:p14="http://schemas.microsoft.com/office/powerpoint/2010/main" val="506281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11</a:t>
            </a:fld>
            <a:endParaRPr lang="en-US"/>
          </a:p>
        </p:txBody>
      </p:sp>
    </p:spTree>
    <p:extLst>
      <p:ext uri="{BB962C8B-B14F-4D97-AF65-F5344CB8AC3E}">
        <p14:creationId xmlns:p14="http://schemas.microsoft.com/office/powerpoint/2010/main" val="349405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12</a:t>
            </a:fld>
            <a:endParaRPr lang="en-US"/>
          </a:p>
        </p:txBody>
      </p:sp>
    </p:spTree>
    <p:extLst>
      <p:ext uri="{BB962C8B-B14F-4D97-AF65-F5344CB8AC3E}">
        <p14:creationId xmlns:p14="http://schemas.microsoft.com/office/powerpoint/2010/main" val="234248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the students to identify what is going on in each photo. What is sinful about the situation? Is there a way to resolve the situation? Lead the discussion to a point where you can introduce the word </a:t>
            </a:r>
            <a:r>
              <a:rPr lang="en-US" sz="1200" i="1" kern="1200" dirty="0" smtClean="0">
                <a:solidFill>
                  <a:schemeClr val="tx1"/>
                </a:solidFill>
                <a:latin typeface="+mn-lt"/>
                <a:ea typeface="+mn-ea"/>
                <a:cs typeface="+mn-cs"/>
              </a:rPr>
              <a:t>salvation</a:t>
            </a:r>
            <a:r>
              <a:rPr lang="en-US" sz="1200" kern="1200" dirty="0" smtClean="0">
                <a:solidFill>
                  <a:schemeClr val="tx1"/>
                </a:solidFill>
                <a:latin typeface="+mn-lt"/>
                <a:ea typeface="+mn-ea"/>
                <a:cs typeface="+mn-cs"/>
              </a:rPr>
              <a:t>. Once the word is introduced, move to slide 3.</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2</a:t>
            </a:fld>
            <a:endParaRPr lang="en-US"/>
          </a:p>
        </p:txBody>
      </p:sp>
    </p:spTree>
    <p:extLst>
      <p:ext uri="{BB962C8B-B14F-4D97-AF65-F5344CB8AC3E}">
        <p14:creationId xmlns:p14="http://schemas.microsoft.com/office/powerpoint/2010/main" val="74660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Show each bullet one at a time. Allow time for the students to answer the questions. The last question should lead to the concept of savior.</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3</a:t>
            </a:fld>
            <a:endParaRPr lang="en-US"/>
          </a:p>
        </p:txBody>
      </p:sp>
    </p:spTree>
    <p:extLst>
      <p:ext uri="{BB962C8B-B14F-4D97-AF65-F5344CB8AC3E}">
        <p14:creationId xmlns:p14="http://schemas.microsoft.com/office/powerpoint/2010/main" val="3819849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Before you bring in the bullet point, ask what </a:t>
            </a:r>
            <a:r>
              <a:rPr lang="en-US" sz="1200" i="1" kern="1200" dirty="0" smtClean="0">
                <a:solidFill>
                  <a:schemeClr val="tx1"/>
                </a:solidFill>
                <a:latin typeface="+mn-lt"/>
                <a:ea typeface="+mn-ea"/>
                <a:cs typeface="+mn-cs"/>
              </a:rPr>
              <a:t>savior</a:t>
            </a:r>
            <a:r>
              <a:rPr lang="en-US" sz="1200" kern="1200" dirty="0" smtClean="0">
                <a:solidFill>
                  <a:schemeClr val="tx1"/>
                </a:solidFill>
                <a:latin typeface="+mn-lt"/>
                <a:ea typeface="+mn-ea"/>
                <a:cs typeface="+mn-cs"/>
              </a:rPr>
              <a:t> means. After some responses from the students, introduce the bullet with the definition. Proceed to the next slide for an Old Testament example.</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4</a:t>
            </a:fld>
            <a:endParaRPr lang="en-US"/>
          </a:p>
        </p:txBody>
      </p:sp>
    </p:spTree>
    <p:extLst>
      <p:ext uri="{BB962C8B-B14F-4D97-AF65-F5344CB8AC3E}">
        <p14:creationId xmlns:p14="http://schemas.microsoft.com/office/powerpoint/2010/main" val="2197493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Remind the students of the Exodus story. Allow time for questions and answers.</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5</a:t>
            </a:fld>
            <a:endParaRPr lang="en-US"/>
          </a:p>
        </p:txBody>
      </p:sp>
    </p:spTree>
    <p:extLst>
      <p:ext uri="{BB962C8B-B14F-4D97-AF65-F5344CB8AC3E}">
        <p14:creationId xmlns:p14="http://schemas.microsoft.com/office/powerpoint/2010/main" val="93923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For the first bullet, make sure the students know the origin of the name Jesus. For the second bullet, review the concept of sin, personal and social, as a break in relationship or friendship with </a:t>
            </a:r>
            <a:r>
              <a:rPr lang="en-US" sz="1200" kern="1200" dirty="0" smtClean="0">
                <a:solidFill>
                  <a:schemeClr val="tx1"/>
                </a:solidFill>
                <a:latin typeface="+mn-lt"/>
                <a:ea typeface="+mn-ea"/>
                <a:cs typeface="+mn-cs"/>
              </a:rPr>
              <a:t>God.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You may want to note that the name of the country of El Salvador means “The Savior.”</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6</a:t>
            </a:fld>
            <a:endParaRPr lang="en-US"/>
          </a:p>
        </p:txBody>
      </p:sp>
    </p:spTree>
    <p:extLst>
      <p:ext uri="{BB962C8B-B14F-4D97-AF65-F5344CB8AC3E}">
        <p14:creationId xmlns:p14="http://schemas.microsoft.com/office/powerpoint/2010/main" val="339722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what is being “bought back.” Why is this necessary? Build on the discussion thus far. Lead the discussion to an acknowledgment that Jesus is the Redeemer for all of humanity.</a:t>
            </a:r>
          </a:p>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7</a:t>
            </a:fld>
            <a:endParaRPr lang="en-US"/>
          </a:p>
        </p:txBody>
      </p:sp>
    </p:spTree>
    <p:extLst>
      <p:ext uri="{BB962C8B-B14F-4D97-AF65-F5344CB8AC3E}">
        <p14:creationId xmlns:p14="http://schemas.microsoft.com/office/powerpoint/2010/main" val="261654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60338BD-4B4D-4A3D-8112-B8D2E09E0DFA}" type="slidenum">
              <a:rPr lang="en-US" smtClean="0"/>
              <a:pPr/>
              <a:t>8</a:t>
            </a:fld>
            <a:endParaRPr lang="en-US"/>
          </a:p>
        </p:txBody>
      </p:sp>
    </p:spTree>
    <p:extLst>
      <p:ext uri="{BB962C8B-B14F-4D97-AF65-F5344CB8AC3E}">
        <p14:creationId xmlns:p14="http://schemas.microsoft.com/office/powerpoint/2010/main" val="2068085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338BD-4B4D-4A3D-8112-B8D2E09E0DFA}" type="slidenum">
              <a:rPr lang="en-US" smtClean="0"/>
              <a:pPr/>
              <a:t>9</a:t>
            </a:fld>
            <a:endParaRPr lang="en-US"/>
          </a:p>
        </p:txBody>
      </p:sp>
    </p:spTree>
    <p:extLst>
      <p:ext uri="{BB962C8B-B14F-4D97-AF65-F5344CB8AC3E}">
        <p14:creationId xmlns:p14="http://schemas.microsoft.com/office/powerpoint/2010/main" val="2970022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5" r:id="rId6"/>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TX001261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p:txBody>
          <a:bodyPr/>
          <a:lstStyle/>
          <a:p>
            <a:pPr>
              <a:buNone/>
            </a:pPr>
            <a:r>
              <a:rPr lang="en-US" dirty="0" smtClean="0">
                <a:solidFill>
                  <a:srgbClr val="C00000"/>
                </a:solidFill>
              </a:rPr>
              <a:t>Jesus is Lord.</a:t>
            </a:r>
          </a:p>
          <a:p>
            <a:pPr>
              <a:buNone/>
            </a:pPr>
            <a:r>
              <a:rPr lang="en-US" dirty="0" smtClean="0">
                <a:solidFill>
                  <a:srgbClr val="C00000"/>
                </a:solidFill>
              </a:rPr>
              <a:t>“The L</a:t>
            </a:r>
            <a:r>
              <a:rPr lang="en-US" cap="small" dirty="0" smtClean="0">
                <a:solidFill>
                  <a:srgbClr val="C00000"/>
                </a:solidFill>
              </a:rPr>
              <a:t>ord</a:t>
            </a:r>
            <a:r>
              <a:rPr lang="en-US" dirty="0" smtClean="0">
                <a:solidFill>
                  <a:srgbClr val="C00000"/>
                </a:solidFill>
              </a:rPr>
              <a:t> is my light and my salvation” </a:t>
            </a:r>
            <a:r>
              <a:rPr lang="en-US" dirty="0" smtClean="0"/>
              <a:t>(Psalm 27:1).</a:t>
            </a:r>
          </a:p>
          <a:p>
            <a:pPr>
              <a:buNone/>
            </a:pPr>
            <a:endParaRPr lang="en-US" dirty="0" smtClean="0"/>
          </a:p>
          <a:p>
            <a:pPr>
              <a:buNone/>
            </a:pPr>
            <a:endParaRPr lang="en-US" dirty="0"/>
          </a:p>
        </p:txBody>
      </p:sp>
      <p:pic>
        <p:nvPicPr>
          <p:cNvPr id="4" name="Picture 3" descr="jesusMosaic-wikimedia.jpg"/>
          <p:cNvPicPr>
            <a:picLocks noChangeAspect="1"/>
          </p:cNvPicPr>
          <p:nvPr/>
        </p:nvPicPr>
        <p:blipFill>
          <a:blip r:embed="rId3" cstate="print"/>
          <a:stretch>
            <a:fillRect/>
          </a:stretch>
        </p:blipFill>
        <p:spPr>
          <a:xfrm>
            <a:off x="2252472" y="2819824"/>
            <a:ext cx="4529328" cy="365717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rot="5400000">
            <a:off x="5266238" y="4487362"/>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a:xfrm>
            <a:off x="1371600" y="1752600"/>
            <a:ext cx="6400800" cy="4373563"/>
          </a:xfrm>
        </p:spPr>
        <p:txBody>
          <a:bodyPr/>
          <a:lstStyle/>
          <a:p>
            <a:pPr algn="ctr">
              <a:buNone/>
            </a:pPr>
            <a:r>
              <a:rPr lang="en-US" dirty="0">
                <a:solidFill>
                  <a:srgbClr val="C00000"/>
                </a:solidFill>
              </a:rPr>
              <a:t>Save us, Savior of the world</a:t>
            </a:r>
            <a:r>
              <a:rPr lang="en-US" dirty="0" smtClean="0">
                <a:solidFill>
                  <a:srgbClr val="C00000"/>
                </a:solidFill>
              </a:rPr>
              <a:t>, / </a:t>
            </a:r>
            <a:r>
              <a:rPr lang="en-US" dirty="0">
                <a:solidFill>
                  <a:srgbClr val="C00000"/>
                </a:solidFill>
              </a:rPr>
              <a:t>for by your Cross and Resurrection, </a:t>
            </a:r>
            <a:r>
              <a:rPr lang="en-US" dirty="0" smtClean="0">
                <a:solidFill>
                  <a:srgbClr val="C00000"/>
                </a:solidFill>
              </a:rPr>
              <a:t>/ you </a:t>
            </a:r>
            <a:r>
              <a:rPr lang="en-US" dirty="0">
                <a:solidFill>
                  <a:srgbClr val="C00000"/>
                </a:solidFill>
              </a:rPr>
              <a:t>have set us free</a:t>
            </a:r>
            <a:r>
              <a:rPr lang="en-US" dirty="0" smtClean="0">
                <a:solidFill>
                  <a:srgbClr val="C00000"/>
                </a:solidFill>
              </a:rPr>
              <a:t>.</a:t>
            </a:r>
          </a:p>
          <a:p>
            <a:pPr algn="ctr">
              <a:buNone/>
            </a:pPr>
            <a:r>
              <a:rPr lang="en-US" dirty="0" smtClean="0"/>
              <a:t>(</a:t>
            </a:r>
            <a:r>
              <a:rPr lang="en-US" dirty="0" smtClean="0"/>
              <a:t>Memorial Acclamation, Order of Mass)</a:t>
            </a:r>
          </a:p>
          <a:p>
            <a:endParaRPr lang="en-US" dirty="0"/>
          </a:p>
        </p:txBody>
      </p:sp>
      <p:pic>
        <p:nvPicPr>
          <p:cNvPr id="5" name="Picture 4" descr="jesusscenes-wikimedia.jpeg"/>
          <p:cNvPicPr>
            <a:picLocks noChangeAspect="1"/>
          </p:cNvPicPr>
          <p:nvPr/>
        </p:nvPicPr>
        <p:blipFill>
          <a:blip r:embed="rId3" cstate="print"/>
          <a:srcRect l="52037" t="42396" r="11288" b="35352"/>
          <a:stretch>
            <a:fillRect/>
          </a:stretch>
        </p:blipFill>
        <p:spPr>
          <a:xfrm>
            <a:off x="2350785" y="3200400"/>
            <a:ext cx="4431015" cy="3365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bwMode="auto">
          <a:xfrm>
            <a:off x="2590800" y="6536323"/>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scenes-wikimedia.jpeg"/>
          <p:cNvPicPr>
            <a:picLocks noChangeAspect="1"/>
          </p:cNvPicPr>
          <p:nvPr/>
        </p:nvPicPr>
        <p:blipFill>
          <a:blip r:embed="rId3" cstate="print"/>
          <a:srcRect l="10520" t="10805" r="11332" b="60383"/>
          <a:stretch>
            <a:fillRect/>
          </a:stretch>
        </p:blipFill>
        <p:spPr>
          <a:xfrm>
            <a:off x="647700" y="1295400"/>
            <a:ext cx="7924800" cy="3657600"/>
          </a:xfrm>
          <a:prstGeom prst="rect">
            <a:avLst/>
          </a:prstGeom>
        </p:spPr>
      </p:pic>
      <p:sp>
        <p:nvSpPr>
          <p:cNvPr id="3" name="Content Placeholder 2"/>
          <p:cNvSpPr>
            <a:spLocks noGrp="1"/>
          </p:cNvSpPr>
          <p:nvPr>
            <p:ph idx="1"/>
          </p:nvPr>
        </p:nvSpPr>
        <p:spPr>
          <a:xfrm>
            <a:off x="1371600" y="4953000"/>
            <a:ext cx="7315200" cy="1173163"/>
          </a:xfrm>
        </p:spPr>
        <p:txBody>
          <a:bodyPr>
            <a:noAutofit/>
          </a:bodyPr>
          <a:lstStyle/>
          <a:p>
            <a:pPr marL="0" indent="0" algn="ctr">
              <a:buNone/>
            </a:pPr>
            <a:r>
              <a:rPr lang="en-US"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This is the day the </a:t>
            </a:r>
            <a:r>
              <a:rPr lang="en-US" b="1" cap="small"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Lord</a:t>
            </a:r>
            <a:r>
              <a:rPr lang="en-US"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 has made;</a:t>
            </a:r>
          </a:p>
          <a:p>
            <a:pPr marL="0" indent="0" algn="ctr">
              <a:buNone/>
            </a:pPr>
            <a:r>
              <a:rPr lang="en-US"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let us rejoice in it and be glad.</a:t>
            </a:r>
          </a:p>
          <a:p>
            <a:pPr algn="ctr">
              <a:buNone/>
            </a:pPr>
            <a:r>
              <a:rPr lang="en-US"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  				(Psalm 118:24)</a:t>
            </a:r>
            <a:endParaRPr lang="en-US" b="1" dirty="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endParaRPr>
          </a:p>
        </p:txBody>
      </p:sp>
      <p:sp>
        <p:nvSpPr>
          <p:cNvPr id="4" name="TextBox 3"/>
          <p:cNvSpPr txBox="1"/>
          <p:nvPr/>
        </p:nvSpPr>
        <p:spPr bwMode="auto">
          <a:xfrm>
            <a:off x="990600" y="6443246"/>
            <a:ext cx="6019800" cy="338554"/>
          </a:xfrm>
          <a:prstGeom prst="rect">
            <a:avLst/>
          </a:prstGeom>
          <a:noFill/>
          <a:ln w="9525">
            <a:noFill/>
            <a:miter lim="800000"/>
            <a:headEnd/>
            <a:tailEnd/>
          </a:ln>
        </p:spPr>
        <p:txBody>
          <a:bodyPr wrap="square" rtlCol="0">
            <a:spAutoFit/>
          </a:bodyPr>
          <a:lstStyle/>
          <a:p>
            <a:r>
              <a:rPr lang="en-US" sz="800" dirty="0" smtClean="0"/>
              <a:t>(Resources used for this PowerPoint presentation include </a:t>
            </a:r>
            <a:r>
              <a:rPr lang="en-US" sz="800" i="1" dirty="0" smtClean="0"/>
              <a:t>Saint Mary’s Press</a:t>
            </a:r>
            <a:r>
              <a:rPr lang="en-US" sz="800" dirty="0" smtClean="0"/>
              <a:t>® </a:t>
            </a:r>
            <a:r>
              <a:rPr lang="en-US" sz="800" i="1" dirty="0" smtClean="0"/>
              <a:t>Glossary of Theological Terms,</a:t>
            </a:r>
            <a:r>
              <a:rPr lang="en-US" sz="800" dirty="0" smtClean="0"/>
              <a:t> </a:t>
            </a:r>
            <a:r>
              <a:rPr lang="en-US" sz="800" i="1" dirty="0" smtClean="0"/>
              <a:t>Saint Mary’s Press</a:t>
            </a:r>
            <a:r>
              <a:rPr lang="en-US" sz="800" dirty="0" smtClean="0"/>
              <a:t>®</a:t>
            </a:r>
            <a:r>
              <a:rPr lang="en-US" sz="800" i="1" dirty="0" smtClean="0"/>
              <a:t> Essential Bible Dictionary,</a:t>
            </a:r>
            <a:r>
              <a:rPr lang="en-US" sz="800" dirty="0" smtClean="0"/>
              <a:t> and the </a:t>
            </a:r>
            <a:r>
              <a:rPr lang="en-US" sz="800" i="1" dirty="0" smtClean="0"/>
              <a:t>Catechism of the Catholic Church</a:t>
            </a:r>
            <a:r>
              <a:rPr lang="en-US" sz="800" dirty="0" smtClean="0"/>
              <a:t>.)</a:t>
            </a:r>
            <a:endParaRPr lang="en-US" sz="800" dirty="0">
              <a:solidFill>
                <a:schemeClr val="bg1">
                  <a:lumMod val="65000"/>
                </a:schemeClr>
              </a:solidFill>
            </a:endParaRPr>
          </a:p>
        </p:txBody>
      </p:sp>
      <p:sp>
        <p:nvSpPr>
          <p:cNvPr id="6" name="TextBox 5"/>
          <p:cNvSpPr txBox="1"/>
          <p:nvPr/>
        </p:nvSpPr>
        <p:spPr bwMode="auto">
          <a:xfrm rot="5400000">
            <a:off x="7078161" y="3191962"/>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Salvation, Redemption, and the Lord</a:t>
            </a:r>
            <a:endParaRPr lang="en-US" dirty="0"/>
          </a:p>
        </p:txBody>
      </p:sp>
      <p:grpSp>
        <p:nvGrpSpPr>
          <p:cNvPr id="12" name="Group 11"/>
          <p:cNvGrpSpPr/>
          <p:nvPr/>
        </p:nvGrpSpPr>
        <p:grpSpPr>
          <a:xfrm>
            <a:off x="2133600" y="1938130"/>
            <a:ext cx="4764864" cy="4538870"/>
            <a:chOff x="4379136" y="1524000"/>
            <a:chExt cx="4764864" cy="4538870"/>
          </a:xfrm>
        </p:grpSpPr>
        <p:pic>
          <p:nvPicPr>
            <p:cNvPr id="11" name="Picture 10" descr="conflict-blog.adolescenttoolbox.com.au"/>
            <p:cNvPicPr>
              <a:picLocks noChangeAspect="1"/>
            </p:cNvPicPr>
            <p:nvPr/>
          </p:nvPicPr>
          <p:blipFill>
            <a:blip r:embed="rId3" cstate="print"/>
            <a:srcRect t="7744"/>
            <a:stretch>
              <a:fillRect/>
            </a:stretch>
          </p:blipFill>
          <p:spPr>
            <a:xfrm>
              <a:off x="4379136" y="1524000"/>
              <a:ext cx="4764864" cy="4538870"/>
            </a:xfrm>
            <a:prstGeom prst="rect">
              <a:avLst/>
            </a:prstGeom>
          </p:spPr>
        </p:pic>
        <p:sp>
          <p:nvSpPr>
            <p:cNvPr id="9" name="TextBox 8"/>
            <p:cNvSpPr txBox="1"/>
            <p:nvPr/>
          </p:nvSpPr>
          <p:spPr bwMode="auto">
            <a:xfrm rot="3267454">
              <a:off x="4551695" y="4654487"/>
              <a:ext cx="1153943" cy="169277"/>
            </a:xfrm>
            <a:prstGeom prst="rect">
              <a:avLst/>
            </a:prstGeom>
            <a:noFill/>
            <a:ln w="9525">
              <a:noFill/>
              <a:miter lim="800000"/>
              <a:headEnd/>
              <a:tailEnd/>
            </a:ln>
          </p:spPr>
          <p:txBody>
            <a:bodyPr wrap="square" rtlCol="0">
              <a:spAutoFit/>
            </a:bodyPr>
            <a:lstStyle/>
            <a:p>
              <a:r>
                <a:rPr lang="en-US" sz="500" dirty="0" smtClean="0"/>
                <a:t>© blog.adolescenttoolbox.com</a:t>
              </a:r>
              <a:endParaRPr lang="en-US" sz="500" dirty="0">
                <a:solidFill>
                  <a:schemeClr val="bg1">
                    <a:lumMod val="65000"/>
                  </a:schemeClr>
                </a:solidFill>
              </a:endParaRPr>
            </a:p>
          </p:txBody>
        </p:sp>
      </p:grpSp>
      <p:grpSp>
        <p:nvGrpSpPr>
          <p:cNvPr id="14" name="Group 13"/>
          <p:cNvGrpSpPr/>
          <p:nvPr/>
        </p:nvGrpSpPr>
        <p:grpSpPr>
          <a:xfrm>
            <a:off x="2209800" y="2286000"/>
            <a:ext cx="4848663" cy="3810000"/>
            <a:chOff x="3304737" y="2209800"/>
            <a:chExt cx="4848663" cy="3810000"/>
          </a:xfrm>
        </p:grpSpPr>
        <p:sp>
          <p:nvSpPr>
            <p:cNvPr id="8" name="TextBox 7"/>
            <p:cNvSpPr txBox="1"/>
            <p:nvPr/>
          </p:nvSpPr>
          <p:spPr bwMode="auto">
            <a:xfrm rot="16200000">
              <a:off x="1865376" y="4411161"/>
              <a:ext cx="3048000" cy="169277"/>
            </a:xfrm>
            <a:prstGeom prst="rect">
              <a:avLst/>
            </a:prstGeom>
            <a:noFill/>
            <a:ln w="9525">
              <a:noFill/>
              <a:miter lim="800000"/>
              <a:headEnd/>
              <a:tailEnd/>
            </a:ln>
          </p:spPr>
          <p:txBody>
            <a:bodyPr wrap="square" rtlCol="0">
              <a:spAutoFit/>
            </a:bodyPr>
            <a:lstStyle/>
            <a:p>
              <a:r>
                <a:rPr lang="en-US" sz="500" dirty="0" smtClean="0"/>
                <a:t>© i.ehow.com</a:t>
              </a:r>
              <a:endParaRPr lang="en-US" sz="500" dirty="0">
                <a:solidFill>
                  <a:schemeClr val="bg1">
                    <a:lumMod val="65000"/>
                  </a:schemeClr>
                </a:solidFill>
              </a:endParaRPr>
            </a:p>
          </p:txBody>
        </p:sp>
        <p:pic>
          <p:nvPicPr>
            <p:cNvPr id="13" name="Picture 12" descr="conflict-i.ehow.com"/>
            <p:cNvPicPr>
              <a:picLocks noChangeAspect="1"/>
            </p:cNvPicPr>
            <p:nvPr/>
          </p:nvPicPr>
          <p:blipFill>
            <a:blip r:embed="rId4" cstate="print"/>
            <a:srcRect t="19355"/>
            <a:stretch>
              <a:fillRect/>
            </a:stretch>
          </p:blipFill>
          <p:spPr>
            <a:xfrm>
              <a:off x="3429000" y="2209800"/>
              <a:ext cx="4724400" cy="3810000"/>
            </a:xfrm>
            <a:prstGeom prst="rect">
              <a:avLst/>
            </a:prstGeom>
          </p:spPr>
        </p:pic>
      </p:grpSp>
      <p:grpSp>
        <p:nvGrpSpPr>
          <p:cNvPr id="16" name="Group 15"/>
          <p:cNvGrpSpPr/>
          <p:nvPr/>
        </p:nvGrpSpPr>
        <p:grpSpPr>
          <a:xfrm>
            <a:off x="1752600" y="2153299"/>
            <a:ext cx="5627808" cy="4323701"/>
            <a:chOff x="731520" y="1752600"/>
            <a:chExt cx="5627808" cy="4323701"/>
          </a:xfrm>
        </p:grpSpPr>
        <p:sp>
          <p:nvSpPr>
            <p:cNvPr id="10" name="TextBox 9"/>
            <p:cNvSpPr txBox="1"/>
            <p:nvPr/>
          </p:nvSpPr>
          <p:spPr bwMode="auto">
            <a:xfrm>
              <a:off x="731520" y="5907024"/>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pic>
          <p:nvPicPr>
            <p:cNvPr id="15" name="Picture 14" descr="conflict-wikimedia.jpg"/>
            <p:cNvPicPr>
              <a:picLocks noChangeAspect="1"/>
            </p:cNvPicPr>
            <p:nvPr/>
          </p:nvPicPr>
          <p:blipFill>
            <a:blip r:embed="rId5" cstate="print"/>
            <a:stretch>
              <a:fillRect/>
            </a:stretch>
          </p:blipFill>
          <p:spPr>
            <a:xfrm>
              <a:off x="761999" y="1752600"/>
              <a:ext cx="5597329" cy="4191000"/>
            </a:xfrm>
            <a:prstGeom prst="rect">
              <a:avLst/>
            </a:prstGeom>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2"/>
                                        </p:tgtEl>
                                      </p:cBhvr>
                                    </p:animEffect>
                                    <p:set>
                                      <p:cBhvr>
                                        <p:cTn id="12" dur="1" fill="hold">
                                          <p:stCondLst>
                                            <p:cond delay="999"/>
                                          </p:stCondLst>
                                        </p:cTn>
                                        <p:tgtEl>
                                          <p:spTgt spid="12"/>
                                        </p:tgtEl>
                                        <p:attrNameLst>
                                          <p:attrName>style.visibility</p:attrName>
                                        </p:attrNameLst>
                                      </p:cBhvr>
                                      <p:to>
                                        <p:strVal val="hidden"/>
                                      </p:to>
                                    </p:se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1000"/>
                                        <p:tgtEl>
                                          <p:spTgt spid="14"/>
                                        </p:tgtEl>
                                      </p:cBhvr>
                                    </p:animEffect>
                                    <p:set>
                                      <p:cBhvr>
                                        <p:cTn id="21" dur="1" fill="hold">
                                          <p:stCondLst>
                                            <p:cond delay="999"/>
                                          </p:stCondLst>
                                        </p:cTn>
                                        <p:tgtEl>
                                          <p:spTgt spid="14"/>
                                        </p:tgtEl>
                                        <p:attrNameLst>
                                          <p:attrName>style.visibility</p:attrName>
                                        </p:attrNameLst>
                                      </p:cBhvr>
                                      <p:to>
                                        <p:strVal val="hidden"/>
                                      </p:to>
                                    </p:se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p:txBody>
          <a:bodyPr/>
          <a:lstStyle/>
          <a:p>
            <a:pPr>
              <a:buNone/>
            </a:pPr>
            <a:r>
              <a:rPr lang="en-US" dirty="0" smtClean="0"/>
              <a:t>Salvation</a:t>
            </a:r>
          </a:p>
          <a:p>
            <a:pPr lvl="0"/>
            <a:r>
              <a:rPr lang="en-US" dirty="0" smtClean="0"/>
              <a:t>from the Latin word </a:t>
            </a:r>
            <a:r>
              <a:rPr lang="en-US" i="1" dirty="0" err="1" smtClean="0"/>
              <a:t>salvare</a:t>
            </a:r>
            <a:r>
              <a:rPr lang="en-US" i="1" dirty="0" smtClean="0"/>
              <a:t>,</a:t>
            </a:r>
            <a:r>
              <a:rPr lang="en-US" dirty="0" smtClean="0"/>
              <a:t> meaning “to save”</a:t>
            </a:r>
          </a:p>
          <a:p>
            <a:pPr lvl="0"/>
            <a:r>
              <a:rPr lang="en-US" dirty="0" smtClean="0"/>
              <a:t>Saved from what?</a:t>
            </a:r>
          </a:p>
          <a:p>
            <a:pPr lvl="0"/>
            <a:r>
              <a:rPr lang="en-US" dirty="0" smtClean="0"/>
              <a:t>What is needed?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a:xfrm>
            <a:off x="3962400" y="1752600"/>
            <a:ext cx="4724400" cy="4373563"/>
          </a:xfrm>
        </p:spPr>
        <p:txBody>
          <a:bodyPr/>
          <a:lstStyle/>
          <a:p>
            <a:pPr>
              <a:buNone/>
            </a:pPr>
            <a:r>
              <a:rPr lang="en-US" dirty="0" smtClean="0"/>
              <a:t>Savior</a:t>
            </a:r>
          </a:p>
          <a:p>
            <a:pPr lvl="0"/>
            <a:r>
              <a:rPr lang="en-US" dirty="0" smtClean="0"/>
              <a:t>from the Latin word </a:t>
            </a:r>
            <a:r>
              <a:rPr lang="en-US" i="1" dirty="0" err="1" smtClean="0"/>
              <a:t>salvator</a:t>
            </a:r>
            <a:r>
              <a:rPr lang="en-US" i="1" dirty="0" smtClean="0"/>
              <a:t>,</a:t>
            </a:r>
            <a:r>
              <a:rPr lang="en-US" dirty="0" smtClean="0"/>
              <a:t> meaning “saver” or “preserver”</a:t>
            </a:r>
          </a:p>
          <a:p>
            <a:endParaRPr lang="en-US" dirty="0"/>
          </a:p>
        </p:txBody>
      </p:sp>
      <p:pic>
        <p:nvPicPr>
          <p:cNvPr id="4" name="Picture 3" descr="chain-governmentauctions.org.jpg"/>
          <p:cNvPicPr>
            <a:picLocks noChangeAspect="1"/>
          </p:cNvPicPr>
          <p:nvPr/>
        </p:nvPicPr>
        <p:blipFill>
          <a:blip r:embed="rId3" cstate="print"/>
          <a:srcRect l="16000" r="8000"/>
          <a:stretch>
            <a:fillRect/>
          </a:stretch>
        </p:blipFill>
        <p:spPr>
          <a:xfrm rot="20960696">
            <a:off x="1269279" y="1866753"/>
            <a:ext cx="2562774" cy="44960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4720169">
            <a:off x="104062" y="4595271"/>
            <a:ext cx="2362200" cy="169277"/>
          </a:xfrm>
          <a:prstGeom prst="rect">
            <a:avLst/>
          </a:prstGeom>
          <a:noFill/>
          <a:ln w="9525">
            <a:noFill/>
            <a:miter lim="800000"/>
            <a:headEnd/>
            <a:tailEnd/>
          </a:ln>
        </p:spPr>
        <p:txBody>
          <a:bodyPr wrap="square" rtlCol="0">
            <a:spAutoFit/>
          </a:bodyPr>
          <a:lstStyle/>
          <a:p>
            <a:r>
              <a:rPr lang="en-US" sz="500" dirty="0" smtClean="0"/>
              <a:t>© governmentauctions.org</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p:txBody>
          <a:bodyPr/>
          <a:lstStyle/>
          <a:p>
            <a:pPr>
              <a:buNone/>
            </a:pPr>
            <a:r>
              <a:rPr lang="en-US" dirty="0" smtClean="0"/>
              <a:t>Salvation for the Hebrews</a:t>
            </a:r>
          </a:p>
          <a:p>
            <a:pPr lvl="0"/>
            <a:r>
              <a:rPr lang="en-US" dirty="0" smtClean="0"/>
              <a:t>exit from Egypt</a:t>
            </a:r>
          </a:p>
          <a:p>
            <a:pPr lvl="0"/>
            <a:r>
              <a:rPr lang="en-US" dirty="0" smtClean="0"/>
              <a:t>freedom from slavery</a:t>
            </a:r>
          </a:p>
          <a:p>
            <a:pPr lvl="0"/>
            <a:r>
              <a:rPr lang="en-US" dirty="0" smtClean="0"/>
              <a:t>mercy</a:t>
            </a:r>
          </a:p>
          <a:p>
            <a:pPr lvl="0"/>
            <a:r>
              <a:rPr lang="en-US" dirty="0" smtClean="0"/>
              <a:t>forgiveness of sin</a:t>
            </a:r>
          </a:p>
          <a:p>
            <a:pPr>
              <a:buNone/>
            </a:pPr>
            <a:r>
              <a:rPr lang="en-US" dirty="0" smtClean="0"/>
              <a:t> </a:t>
            </a:r>
          </a:p>
          <a:p>
            <a:endParaRPr lang="en-US" dirty="0"/>
          </a:p>
        </p:txBody>
      </p:sp>
      <p:pic>
        <p:nvPicPr>
          <p:cNvPr id="4" name="Picture 3" descr="mosesredsea-wikimedia.jpg"/>
          <p:cNvPicPr>
            <a:picLocks noChangeAspect="1"/>
          </p:cNvPicPr>
          <p:nvPr/>
        </p:nvPicPr>
        <p:blipFill>
          <a:blip r:embed="rId3" cstate="print"/>
          <a:srcRect l="19259" t="25556" r="25926" b="13333"/>
          <a:stretch>
            <a:fillRect/>
          </a:stretch>
        </p:blipFill>
        <p:spPr>
          <a:xfrm>
            <a:off x="5562600" y="1828800"/>
            <a:ext cx="2819400"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5400000">
            <a:off x="6894576" y="3877762"/>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a:xfrm>
            <a:off x="1371600" y="1752600"/>
            <a:ext cx="3886200" cy="4373563"/>
          </a:xfrm>
        </p:spPr>
        <p:txBody>
          <a:bodyPr/>
          <a:lstStyle/>
          <a:p>
            <a:pPr>
              <a:buNone/>
            </a:pPr>
            <a:r>
              <a:rPr lang="en-US" dirty="0" smtClean="0"/>
              <a:t>Salvation for Christians</a:t>
            </a:r>
          </a:p>
          <a:p>
            <a:pPr lvl="0"/>
            <a:r>
              <a:rPr lang="en-US" dirty="0" smtClean="0"/>
              <a:t>“God saves”</a:t>
            </a:r>
          </a:p>
          <a:p>
            <a:pPr lvl="0"/>
            <a:r>
              <a:rPr lang="en-US" dirty="0" smtClean="0"/>
              <a:t>forgiveness of sin</a:t>
            </a:r>
          </a:p>
          <a:p>
            <a:pPr lvl="0"/>
            <a:r>
              <a:rPr lang="en-US" dirty="0" smtClean="0"/>
              <a:t>restoration of friendship with God</a:t>
            </a:r>
          </a:p>
          <a:p>
            <a:endParaRPr lang="en-US" dirty="0"/>
          </a:p>
        </p:txBody>
      </p:sp>
      <p:pic>
        <p:nvPicPr>
          <p:cNvPr id="4" name="Picture 3" descr="jesuslamb-wikimedia.jpg"/>
          <p:cNvPicPr>
            <a:picLocks noChangeAspect="1"/>
          </p:cNvPicPr>
          <p:nvPr/>
        </p:nvPicPr>
        <p:blipFill>
          <a:blip r:embed="rId3" cstate="print"/>
          <a:stretch>
            <a:fillRect/>
          </a:stretch>
        </p:blipFill>
        <p:spPr>
          <a:xfrm>
            <a:off x="5715000" y="1828800"/>
            <a:ext cx="2928221" cy="417620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TextBox 6"/>
          <p:cNvSpPr txBox="1"/>
          <p:nvPr/>
        </p:nvSpPr>
        <p:spPr bwMode="auto">
          <a:xfrm rot="5400000">
            <a:off x="7230561" y="3877762"/>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p:txBody>
          <a:bodyPr/>
          <a:lstStyle/>
          <a:p>
            <a:pPr>
              <a:buNone/>
            </a:pPr>
            <a:r>
              <a:rPr lang="en-US" dirty="0" smtClean="0"/>
              <a:t>Redeemer</a:t>
            </a:r>
          </a:p>
          <a:p>
            <a:pPr lvl="0"/>
            <a:r>
              <a:rPr lang="en-US" dirty="0" smtClean="0"/>
              <a:t>From the Latin </a:t>
            </a:r>
            <a:r>
              <a:rPr lang="en-US" i="1" dirty="0" err="1" smtClean="0"/>
              <a:t>redimere</a:t>
            </a:r>
            <a:r>
              <a:rPr lang="en-US" i="1" dirty="0" smtClean="0"/>
              <a:t>,</a:t>
            </a:r>
            <a:r>
              <a:rPr lang="en-US" dirty="0" smtClean="0"/>
              <a:t> meaning “to buy back.”</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a:xfrm>
            <a:off x="1371600" y="1752600"/>
            <a:ext cx="6400800" cy="4373563"/>
          </a:xfrm>
        </p:spPr>
        <p:txBody>
          <a:bodyPr/>
          <a:lstStyle/>
          <a:p>
            <a:pPr marL="0" indent="0" algn="ctr">
              <a:buNone/>
            </a:pPr>
            <a:r>
              <a:rPr lang="en-US" dirty="0" smtClean="0">
                <a:solidFill>
                  <a:srgbClr val="C00000"/>
                </a:solidFill>
              </a:rPr>
              <a:t>“For the Son of Man has come to seek and </a:t>
            </a:r>
            <a:br>
              <a:rPr lang="en-US" dirty="0" smtClean="0">
                <a:solidFill>
                  <a:srgbClr val="C00000"/>
                </a:solidFill>
              </a:rPr>
            </a:br>
            <a:r>
              <a:rPr lang="en-US" dirty="0" smtClean="0">
                <a:solidFill>
                  <a:srgbClr val="C00000"/>
                </a:solidFill>
              </a:rPr>
              <a:t>to save what was lost” </a:t>
            </a:r>
            <a:r>
              <a:rPr lang="en-US" dirty="0" smtClean="0"/>
              <a:t>(Luke 19:10).</a:t>
            </a:r>
          </a:p>
          <a:p>
            <a:endParaRPr lang="en-US" dirty="0"/>
          </a:p>
        </p:txBody>
      </p:sp>
      <p:pic>
        <p:nvPicPr>
          <p:cNvPr id="4" name="Picture 3" descr="jesusforgivesin-wikimedia.jpg"/>
          <p:cNvPicPr>
            <a:picLocks noChangeAspect="1"/>
          </p:cNvPicPr>
          <p:nvPr/>
        </p:nvPicPr>
        <p:blipFill>
          <a:blip r:embed="rId3" cstate="print"/>
          <a:srcRect l="6000" t="6000" r="11500" b="12000"/>
          <a:stretch>
            <a:fillRect/>
          </a:stretch>
        </p:blipFill>
        <p:spPr>
          <a:xfrm>
            <a:off x="2258122" y="2895600"/>
            <a:ext cx="4599878" cy="3429000"/>
          </a:xfrm>
          <a:prstGeom prst="snip2DiagRect">
            <a:avLst/>
          </a:prstGeom>
          <a:solidFill>
            <a:srgbClr val="FFFFFF">
              <a:shade val="85000"/>
            </a:srgbClr>
          </a:solidFill>
          <a:ln w="88900" cap="sq">
            <a:solidFill>
              <a:srgbClr val="C00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2819400" y="6324600"/>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Redemption, and the Lord</a:t>
            </a:r>
            <a:endParaRPr lang="en-US" dirty="0"/>
          </a:p>
        </p:txBody>
      </p:sp>
      <p:sp>
        <p:nvSpPr>
          <p:cNvPr id="3" name="Content Placeholder 2"/>
          <p:cNvSpPr>
            <a:spLocks noGrp="1"/>
          </p:cNvSpPr>
          <p:nvPr>
            <p:ph idx="1"/>
          </p:nvPr>
        </p:nvSpPr>
        <p:spPr>
          <a:xfrm>
            <a:off x="1524000" y="1752600"/>
            <a:ext cx="3657600" cy="4373563"/>
          </a:xfrm>
        </p:spPr>
        <p:txBody>
          <a:bodyPr/>
          <a:lstStyle/>
          <a:p>
            <a:pPr marL="0" indent="0">
              <a:buNone/>
            </a:pPr>
            <a:r>
              <a:rPr lang="en-US" dirty="0" smtClean="0">
                <a:solidFill>
                  <a:srgbClr val="C00000"/>
                </a:solidFill>
              </a:rPr>
              <a:t>“For our sake he made him to be sin who did not know sin, </a:t>
            </a:r>
            <a:br>
              <a:rPr lang="en-US" dirty="0" smtClean="0">
                <a:solidFill>
                  <a:srgbClr val="C00000"/>
                </a:solidFill>
              </a:rPr>
            </a:br>
            <a:r>
              <a:rPr lang="en-US" dirty="0" smtClean="0">
                <a:solidFill>
                  <a:srgbClr val="C00000"/>
                </a:solidFill>
              </a:rPr>
              <a:t>so that we might become the righteousness of God in him” </a:t>
            </a:r>
          </a:p>
          <a:p>
            <a:pPr marL="0" indent="0">
              <a:buNone/>
            </a:pPr>
            <a:r>
              <a:rPr lang="en-US" dirty="0" smtClean="0"/>
              <a:t>(2 Corinthians 5:21).</a:t>
            </a:r>
          </a:p>
          <a:p>
            <a:endParaRPr lang="en-US" dirty="0"/>
          </a:p>
        </p:txBody>
      </p:sp>
      <p:pic>
        <p:nvPicPr>
          <p:cNvPr id="5" name="Picture 4" descr="jesuscross-wikimedia.jpg"/>
          <p:cNvPicPr>
            <a:picLocks noChangeAspect="1"/>
          </p:cNvPicPr>
          <p:nvPr/>
        </p:nvPicPr>
        <p:blipFill>
          <a:blip r:embed="rId3" cstate="print"/>
          <a:stretch>
            <a:fillRect/>
          </a:stretch>
        </p:blipFill>
        <p:spPr>
          <a:xfrm>
            <a:off x="5334000" y="1716280"/>
            <a:ext cx="3124200" cy="43797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bwMode="auto">
          <a:xfrm rot="5400000">
            <a:off x="6925761" y="3877762"/>
            <a:ext cx="3048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1744</TotalTime>
  <Words>618</Words>
  <Application>Microsoft Office PowerPoint</Application>
  <PresentationFormat>On-screen Show (4:3)</PresentationFormat>
  <Paragraphs>73</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LIC Presentation template</vt:lpstr>
      <vt:lpstr>Jesus</vt:lpstr>
      <vt:lpstr>Salvation, Redemption, and the Lord</vt:lpstr>
      <vt:lpstr>Salvation, Redemption, and the Lord</vt:lpstr>
      <vt:lpstr>Salvation, Redemption, and the Lord</vt:lpstr>
      <vt:lpstr>Salvation, Redemption, and the Lord</vt:lpstr>
      <vt:lpstr>Salvation, Redemption, and the Lord</vt:lpstr>
      <vt:lpstr>Salvation, Redemption, and the Lord</vt:lpstr>
      <vt:lpstr>Salvation, Redemption, and the Lord</vt:lpstr>
      <vt:lpstr>Salvation, Redemption, and the Lord</vt:lpstr>
      <vt:lpstr>Salvation, Redemption, and the Lord</vt:lpstr>
      <vt:lpstr>Salvation, Redemption, and the Lord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dc:title>
  <dc:creator>gregandbeth</dc:creator>
  <cp:lastModifiedBy>Brian Holzworth</cp:lastModifiedBy>
  <cp:revision>30</cp:revision>
  <dcterms:created xsi:type="dcterms:W3CDTF">2010-07-24T14:39:26Z</dcterms:created>
  <dcterms:modified xsi:type="dcterms:W3CDTF">2014-02-17T16:26:24Z</dcterms:modified>
</cp:coreProperties>
</file>