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86201" autoAdjust="0"/>
  </p:normalViewPr>
  <p:slideViewPr>
    <p:cSldViewPr>
      <p:cViewPr varScale="1">
        <p:scale>
          <a:sx n="48" d="100"/>
          <a:sy n="48" d="100"/>
        </p:scale>
        <p:origin x="60" y="4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10873B4-EF43-44C2-9A7E-46AB2D62C722}" type="datetimeFigureOut">
              <a:rPr lang="en-US" smtClean="0"/>
              <a:pPr/>
              <a:t>2/17/2014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0338BD-4B4D-4A3D-8112-B8D2E09E0DFA}" type="slidenum">
              <a:rPr lang="en-US" smtClean="0"/>
              <a:pPr/>
              <a:t>‹#›</a:t>
            </a:fld>
            <a:endParaRPr lang="en-US"/>
          </a:p>
        </p:txBody>
      </p:sp>
    </p:spTree>
    <p:extLst>
      <p:ext uri="{BB962C8B-B14F-4D97-AF65-F5344CB8AC3E}">
        <p14:creationId xmlns:p14="http://schemas.microsoft.com/office/powerpoint/2010/main" val="27830607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60338BD-4B4D-4A3D-8112-B8D2E09E0DFA}" type="slidenum">
              <a:rPr lang="en-US" smtClean="0"/>
              <a:pPr/>
              <a:t>1</a:t>
            </a:fld>
            <a:endParaRPr lang="en-US"/>
          </a:p>
        </p:txBody>
      </p:sp>
    </p:spTree>
    <p:extLst>
      <p:ext uri="{BB962C8B-B14F-4D97-AF65-F5344CB8AC3E}">
        <p14:creationId xmlns:p14="http://schemas.microsoft.com/office/powerpoint/2010/main" val="6703769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Ask the students where they have heard the word </a:t>
            </a:r>
            <a:r>
              <a:rPr lang="en-US" sz="1200" i="1" kern="1200" dirty="0" smtClean="0">
                <a:solidFill>
                  <a:schemeClr val="tx1"/>
                </a:solidFill>
                <a:latin typeface="+mn-lt"/>
                <a:ea typeface="+mn-ea"/>
                <a:cs typeface="+mn-cs"/>
              </a:rPr>
              <a:t>Lord </a:t>
            </a:r>
            <a:r>
              <a:rPr lang="en-US" sz="1200" kern="1200" dirty="0" smtClean="0">
                <a:solidFill>
                  <a:schemeClr val="tx1"/>
                </a:solidFill>
                <a:latin typeface="+mn-lt"/>
                <a:ea typeface="+mn-ea"/>
                <a:cs typeface="+mn-cs"/>
              </a:rPr>
              <a:t>used. What does it mean to them? How is it used in the New Testament? Point out how the title Lord recognizes the divinity of Jesus.</a:t>
            </a:r>
          </a:p>
          <a:p>
            <a:endParaRPr lang="en-US" dirty="0"/>
          </a:p>
        </p:txBody>
      </p:sp>
      <p:sp>
        <p:nvSpPr>
          <p:cNvPr id="4" name="Slide Number Placeholder 3"/>
          <p:cNvSpPr>
            <a:spLocks noGrp="1"/>
          </p:cNvSpPr>
          <p:nvPr>
            <p:ph type="sldNum" sz="quarter" idx="10"/>
          </p:nvPr>
        </p:nvSpPr>
        <p:spPr/>
        <p:txBody>
          <a:bodyPr/>
          <a:lstStyle/>
          <a:p>
            <a:fld id="{B60338BD-4B4D-4A3D-8112-B8D2E09E0DFA}" type="slidenum">
              <a:rPr lang="en-US" smtClean="0"/>
              <a:pPr/>
              <a:t>10</a:t>
            </a:fld>
            <a:endParaRPr lang="en-US"/>
          </a:p>
        </p:txBody>
      </p:sp>
    </p:spTree>
    <p:extLst>
      <p:ext uri="{BB962C8B-B14F-4D97-AF65-F5344CB8AC3E}">
        <p14:creationId xmlns:p14="http://schemas.microsoft.com/office/powerpoint/2010/main" val="5062811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60338BD-4B4D-4A3D-8112-B8D2E09E0DFA}" type="slidenum">
              <a:rPr lang="en-US" smtClean="0"/>
              <a:pPr/>
              <a:t>11</a:t>
            </a:fld>
            <a:endParaRPr lang="en-US"/>
          </a:p>
        </p:txBody>
      </p:sp>
    </p:spTree>
    <p:extLst>
      <p:ext uri="{BB962C8B-B14F-4D97-AF65-F5344CB8AC3E}">
        <p14:creationId xmlns:p14="http://schemas.microsoft.com/office/powerpoint/2010/main" val="34940547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B60338BD-4B4D-4A3D-8112-B8D2E09E0DFA}" type="slidenum">
              <a:rPr lang="en-US" smtClean="0"/>
              <a:pPr/>
              <a:t>12</a:t>
            </a:fld>
            <a:endParaRPr lang="en-US"/>
          </a:p>
        </p:txBody>
      </p:sp>
    </p:spTree>
    <p:extLst>
      <p:ext uri="{BB962C8B-B14F-4D97-AF65-F5344CB8AC3E}">
        <p14:creationId xmlns:p14="http://schemas.microsoft.com/office/powerpoint/2010/main" val="2342487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Ask the students to identify what is going on in each photo. What is sinful about the situation? Is there a way to resolve the situation? Lead the discussion to a point where you can introduce the word </a:t>
            </a:r>
            <a:r>
              <a:rPr lang="en-US" sz="1200" i="1" kern="1200" dirty="0" smtClean="0">
                <a:solidFill>
                  <a:schemeClr val="tx1"/>
                </a:solidFill>
                <a:latin typeface="+mn-lt"/>
                <a:ea typeface="+mn-ea"/>
                <a:cs typeface="+mn-cs"/>
              </a:rPr>
              <a:t>salvation</a:t>
            </a:r>
            <a:r>
              <a:rPr lang="en-US" sz="1200" kern="1200" dirty="0" smtClean="0">
                <a:solidFill>
                  <a:schemeClr val="tx1"/>
                </a:solidFill>
                <a:latin typeface="+mn-lt"/>
                <a:ea typeface="+mn-ea"/>
                <a:cs typeface="+mn-cs"/>
              </a:rPr>
              <a:t>. Once the word is introduced, move to slide 3.</a:t>
            </a:r>
          </a:p>
          <a:p>
            <a:endParaRPr lang="en-US" dirty="0"/>
          </a:p>
        </p:txBody>
      </p:sp>
      <p:sp>
        <p:nvSpPr>
          <p:cNvPr id="4" name="Slide Number Placeholder 3"/>
          <p:cNvSpPr>
            <a:spLocks noGrp="1"/>
          </p:cNvSpPr>
          <p:nvPr>
            <p:ph type="sldNum" sz="quarter" idx="10"/>
          </p:nvPr>
        </p:nvSpPr>
        <p:spPr/>
        <p:txBody>
          <a:bodyPr/>
          <a:lstStyle/>
          <a:p>
            <a:fld id="{B60338BD-4B4D-4A3D-8112-B8D2E09E0DFA}" type="slidenum">
              <a:rPr lang="en-US" smtClean="0"/>
              <a:pPr/>
              <a:t>2</a:t>
            </a:fld>
            <a:endParaRPr lang="en-US"/>
          </a:p>
        </p:txBody>
      </p:sp>
    </p:spTree>
    <p:extLst>
      <p:ext uri="{BB962C8B-B14F-4D97-AF65-F5344CB8AC3E}">
        <p14:creationId xmlns:p14="http://schemas.microsoft.com/office/powerpoint/2010/main" val="746606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Show each bullet one at a time. Allow time for the students to answer the questions. The last question should lead to the concept of savior.</a:t>
            </a:r>
          </a:p>
          <a:p>
            <a:endParaRPr lang="en-US" dirty="0"/>
          </a:p>
        </p:txBody>
      </p:sp>
      <p:sp>
        <p:nvSpPr>
          <p:cNvPr id="4" name="Slide Number Placeholder 3"/>
          <p:cNvSpPr>
            <a:spLocks noGrp="1"/>
          </p:cNvSpPr>
          <p:nvPr>
            <p:ph type="sldNum" sz="quarter" idx="10"/>
          </p:nvPr>
        </p:nvSpPr>
        <p:spPr/>
        <p:txBody>
          <a:bodyPr/>
          <a:lstStyle/>
          <a:p>
            <a:fld id="{B60338BD-4B4D-4A3D-8112-B8D2E09E0DFA}" type="slidenum">
              <a:rPr lang="en-US" smtClean="0"/>
              <a:pPr/>
              <a:t>3</a:t>
            </a:fld>
            <a:endParaRPr lang="en-US"/>
          </a:p>
        </p:txBody>
      </p:sp>
    </p:spTree>
    <p:extLst>
      <p:ext uri="{BB962C8B-B14F-4D97-AF65-F5344CB8AC3E}">
        <p14:creationId xmlns:p14="http://schemas.microsoft.com/office/powerpoint/2010/main" val="38198493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Before you bring in the bullet point, ask what </a:t>
            </a:r>
            <a:r>
              <a:rPr lang="en-US" sz="1200" i="1" kern="1200" dirty="0" smtClean="0">
                <a:solidFill>
                  <a:schemeClr val="tx1"/>
                </a:solidFill>
                <a:latin typeface="+mn-lt"/>
                <a:ea typeface="+mn-ea"/>
                <a:cs typeface="+mn-cs"/>
              </a:rPr>
              <a:t>savior</a:t>
            </a:r>
            <a:r>
              <a:rPr lang="en-US" sz="1200" kern="1200" dirty="0" smtClean="0">
                <a:solidFill>
                  <a:schemeClr val="tx1"/>
                </a:solidFill>
                <a:latin typeface="+mn-lt"/>
                <a:ea typeface="+mn-ea"/>
                <a:cs typeface="+mn-cs"/>
              </a:rPr>
              <a:t> means. After some responses from the students, introduce the bullet with the definition. Proceed to the next slide for an Old Testament example.</a:t>
            </a:r>
          </a:p>
          <a:p>
            <a:endParaRPr lang="en-US" dirty="0"/>
          </a:p>
        </p:txBody>
      </p:sp>
      <p:sp>
        <p:nvSpPr>
          <p:cNvPr id="4" name="Slide Number Placeholder 3"/>
          <p:cNvSpPr>
            <a:spLocks noGrp="1"/>
          </p:cNvSpPr>
          <p:nvPr>
            <p:ph type="sldNum" sz="quarter" idx="10"/>
          </p:nvPr>
        </p:nvSpPr>
        <p:spPr/>
        <p:txBody>
          <a:bodyPr/>
          <a:lstStyle/>
          <a:p>
            <a:fld id="{B60338BD-4B4D-4A3D-8112-B8D2E09E0DFA}" type="slidenum">
              <a:rPr lang="en-US" smtClean="0"/>
              <a:pPr/>
              <a:t>4</a:t>
            </a:fld>
            <a:endParaRPr lang="en-US"/>
          </a:p>
        </p:txBody>
      </p:sp>
    </p:spTree>
    <p:extLst>
      <p:ext uri="{BB962C8B-B14F-4D97-AF65-F5344CB8AC3E}">
        <p14:creationId xmlns:p14="http://schemas.microsoft.com/office/powerpoint/2010/main" val="2197493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Remind the students of the Exodus story. Allow time for questions and answers.</a:t>
            </a:r>
          </a:p>
          <a:p>
            <a:endParaRPr lang="en-US" dirty="0"/>
          </a:p>
        </p:txBody>
      </p:sp>
      <p:sp>
        <p:nvSpPr>
          <p:cNvPr id="4" name="Slide Number Placeholder 3"/>
          <p:cNvSpPr>
            <a:spLocks noGrp="1"/>
          </p:cNvSpPr>
          <p:nvPr>
            <p:ph type="sldNum" sz="quarter" idx="10"/>
          </p:nvPr>
        </p:nvSpPr>
        <p:spPr/>
        <p:txBody>
          <a:bodyPr/>
          <a:lstStyle/>
          <a:p>
            <a:fld id="{B60338BD-4B4D-4A3D-8112-B8D2E09E0DFA}" type="slidenum">
              <a:rPr lang="en-US" smtClean="0"/>
              <a:pPr/>
              <a:t>5</a:t>
            </a:fld>
            <a:endParaRPr lang="en-US"/>
          </a:p>
        </p:txBody>
      </p:sp>
    </p:spTree>
    <p:extLst>
      <p:ext uri="{BB962C8B-B14F-4D97-AF65-F5344CB8AC3E}">
        <p14:creationId xmlns:p14="http://schemas.microsoft.com/office/powerpoint/2010/main" val="9392370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For the first bullet, make sure the students know the origin of the name Jesus. For the second bullet, review the concept of sin, personal and social, as a break in relationship or friendship with </a:t>
            </a:r>
            <a:r>
              <a:rPr lang="en-US" sz="1200" kern="1200" dirty="0" smtClean="0">
                <a:solidFill>
                  <a:schemeClr val="tx1"/>
                </a:solidFill>
                <a:latin typeface="+mn-lt"/>
                <a:ea typeface="+mn-ea"/>
                <a:cs typeface="+mn-cs"/>
              </a:rPr>
              <a:t>God.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You may want to note that the name of the country of El Salvador means “The Savior.”</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60338BD-4B4D-4A3D-8112-B8D2E09E0DFA}" type="slidenum">
              <a:rPr lang="en-US" smtClean="0"/>
              <a:pPr/>
              <a:t>6</a:t>
            </a:fld>
            <a:endParaRPr lang="en-US"/>
          </a:p>
        </p:txBody>
      </p:sp>
    </p:spTree>
    <p:extLst>
      <p:ext uri="{BB962C8B-B14F-4D97-AF65-F5344CB8AC3E}">
        <p14:creationId xmlns:p14="http://schemas.microsoft.com/office/powerpoint/2010/main" val="33972292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Ask what is being “bought back.” Why is this necessary? Build on the discussion thus far. Lead the discussion to an acknowledgment that Jesus is the Redeemer for all of humanity.</a:t>
            </a:r>
          </a:p>
          <a:p>
            <a:endParaRPr lang="en-US" dirty="0"/>
          </a:p>
        </p:txBody>
      </p:sp>
      <p:sp>
        <p:nvSpPr>
          <p:cNvPr id="4" name="Slide Number Placeholder 3"/>
          <p:cNvSpPr>
            <a:spLocks noGrp="1"/>
          </p:cNvSpPr>
          <p:nvPr>
            <p:ph type="sldNum" sz="quarter" idx="10"/>
          </p:nvPr>
        </p:nvSpPr>
        <p:spPr/>
        <p:txBody>
          <a:bodyPr/>
          <a:lstStyle/>
          <a:p>
            <a:fld id="{B60338BD-4B4D-4A3D-8112-B8D2E09E0DFA}" type="slidenum">
              <a:rPr lang="en-US" smtClean="0"/>
              <a:pPr/>
              <a:t>7</a:t>
            </a:fld>
            <a:endParaRPr lang="en-US"/>
          </a:p>
        </p:txBody>
      </p:sp>
    </p:spTree>
    <p:extLst>
      <p:ext uri="{BB962C8B-B14F-4D97-AF65-F5344CB8AC3E}">
        <p14:creationId xmlns:p14="http://schemas.microsoft.com/office/powerpoint/2010/main" val="2616542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B60338BD-4B4D-4A3D-8112-B8D2E09E0DFA}" type="slidenum">
              <a:rPr lang="en-US" smtClean="0"/>
              <a:pPr/>
              <a:t>8</a:t>
            </a:fld>
            <a:endParaRPr lang="en-US"/>
          </a:p>
        </p:txBody>
      </p:sp>
    </p:spTree>
    <p:extLst>
      <p:ext uri="{BB962C8B-B14F-4D97-AF65-F5344CB8AC3E}">
        <p14:creationId xmlns:p14="http://schemas.microsoft.com/office/powerpoint/2010/main" val="20680850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60338BD-4B4D-4A3D-8112-B8D2E09E0DFA}" type="slidenum">
              <a:rPr lang="en-US" smtClean="0"/>
              <a:pPr/>
              <a:t>9</a:t>
            </a:fld>
            <a:endParaRPr lang="en-US"/>
          </a:p>
        </p:txBody>
      </p:sp>
    </p:spTree>
    <p:extLst>
      <p:ext uri="{BB962C8B-B14F-4D97-AF65-F5344CB8AC3E}">
        <p14:creationId xmlns:p14="http://schemas.microsoft.com/office/powerpoint/2010/main" val="29700220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73152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86000"/>
            <a:ext cx="7315200" cy="38401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764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title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4"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6"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2" r:id="rId3"/>
    <p:sldLayoutId id="2147483651" r:id="rId4"/>
    <p:sldLayoutId id="2147483652" r:id="rId5"/>
    <p:sldLayoutId id="2147483655" r:id="rId6"/>
  </p:sldLayoutIdLst>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Jesus</a:t>
            </a:r>
            <a:endParaRPr lang="en-US" dirty="0"/>
          </a:p>
        </p:txBody>
      </p:sp>
      <p:sp>
        <p:nvSpPr>
          <p:cNvPr id="3" name="Subtitle 2"/>
          <p:cNvSpPr>
            <a:spLocks noGrp="1"/>
          </p:cNvSpPr>
          <p:nvPr>
            <p:ph type="subTitle" idx="1"/>
          </p:nvPr>
        </p:nvSpPr>
        <p:spPr/>
        <p:txBody>
          <a:bodyPr/>
          <a:lstStyle/>
          <a:p>
            <a:r>
              <a:rPr lang="en-US" dirty="0" smtClean="0"/>
              <a:t>Jesus </a:t>
            </a:r>
            <a:r>
              <a:rPr lang="en-US" smtClean="0"/>
              <a:t>Christ Course</a:t>
            </a:r>
            <a:endParaRPr lang="en-US" dirty="0"/>
          </a:p>
        </p:txBody>
      </p:sp>
      <p:sp>
        <p:nvSpPr>
          <p:cNvPr id="4" name="Text Placeholder 8"/>
          <p:cNvSpPr>
            <a:spLocks noGrp="1"/>
          </p:cNvSpPr>
          <p:nvPr>
            <p:ph type="body" sz="quarter" idx="10"/>
          </p:nvPr>
        </p:nvSpPr>
        <p:spPr>
          <a:xfrm>
            <a:off x="7620000" y="6019800"/>
            <a:ext cx="1295400" cy="152400"/>
          </a:xfrm>
        </p:spPr>
        <p:txBody>
          <a:bodyPr>
            <a:normAutofit fontScale="62500" lnSpcReduction="20000"/>
          </a:bodyPr>
          <a:lstStyle>
            <a:lvl1pPr>
              <a:buNone/>
              <a:defRPr sz="800">
                <a:solidFill>
                  <a:schemeClr val="bg1">
                    <a:lumMod val="50000"/>
                  </a:schemeClr>
                </a:solidFill>
              </a:defRPr>
            </a:lvl1pPr>
          </a:lstStyle>
          <a:p>
            <a:pPr lvl="0"/>
            <a:r>
              <a:rPr lang="en-US" dirty="0" smtClean="0"/>
              <a:t>Document # TX001261</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Salvation, Redemption, and the Lord</a:t>
            </a:r>
            <a:endParaRPr lang="en-US" dirty="0"/>
          </a:p>
        </p:txBody>
      </p:sp>
      <p:sp>
        <p:nvSpPr>
          <p:cNvPr id="3" name="Content Placeholder 2"/>
          <p:cNvSpPr>
            <a:spLocks noGrp="1"/>
          </p:cNvSpPr>
          <p:nvPr>
            <p:ph idx="1"/>
          </p:nvPr>
        </p:nvSpPr>
        <p:spPr/>
        <p:txBody>
          <a:bodyPr/>
          <a:lstStyle/>
          <a:p>
            <a:pPr>
              <a:buNone/>
            </a:pPr>
            <a:r>
              <a:rPr lang="en-US" dirty="0" smtClean="0">
                <a:solidFill>
                  <a:srgbClr val="C00000"/>
                </a:solidFill>
              </a:rPr>
              <a:t>Jesus is Lord.</a:t>
            </a:r>
          </a:p>
          <a:p>
            <a:pPr>
              <a:buNone/>
            </a:pPr>
            <a:r>
              <a:rPr lang="en-US" dirty="0" smtClean="0">
                <a:solidFill>
                  <a:srgbClr val="C00000"/>
                </a:solidFill>
              </a:rPr>
              <a:t>“The L</a:t>
            </a:r>
            <a:r>
              <a:rPr lang="en-US" cap="small" dirty="0" smtClean="0">
                <a:solidFill>
                  <a:srgbClr val="C00000"/>
                </a:solidFill>
              </a:rPr>
              <a:t>ord</a:t>
            </a:r>
            <a:r>
              <a:rPr lang="en-US" dirty="0" smtClean="0">
                <a:solidFill>
                  <a:srgbClr val="C00000"/>
                </a:solidFill>
              </a:rPr>
              <a:t> is my light and my salvation” </a:t>
            </a:r>
            <a:r>
              <a:rPr lang="en-US" dirty="0" smtClean="0"/>
              <a:t>(Psalm 27:1).</a:t>
            </a:r>
          </a:p>
          <a:p>
            <a:pPr>
              <a:buNone/>
            </a:pPr>
            <a:endParaRPr lang="en-US" dirty="0" smtClean="0"/>
          </a:p>
          <a:p>
            <a:pPr>
              <a:buNone/>
            </a:pPr>
            <a:endParaRPr lang="en-US" dirty="0"/>
          </a:p>
        </p:txBody>
      </p:sp>
      <p:pic>
        <p:nvPicPr>
          <p:cNvPr id="4" name="Picture 3" descr="jesusMosaic-wikimedia.jpg"/>
          <p:cNvPicPr>
            <a:picLocks noChangeAspect="1"/>
          </p:cNvPicPr>
          <p:nvPr/>
        </p:nvPicPr>
        <p:blipFill>
          <a:blip r:embed="rId3" cstate="print"/>
          <a:stretch>
            <a:fillRect/>
          </a:stretch>
        </p:blipFill>
        <p:spPr>
          <a:xfrm>
            <a:off x="2252472" y="2819824"/>
            <a:ext cx="4529328" cy="3657176"/>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5" name="TextBox 4"/>
          <p:cNvSpPr txBox="1"/>
          <p:nvPr/>
        </p:nvSpPr>
        <p:spPr bwMode="auto">
          <a:xfrm rot="5400000">
            <a:off x="5266238" y="4487362"/>
            <a:ext cx="3048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Salvation, Redemption, and the Lord</a:t>
            </a:r>
            <a:endParaRPr lang="en-US" dirty="0"/>
          </a:p>
        </p:txBody>
      </p:sp>
      <p:sp>
        <p:nvSpPr>
          <p:cNvPr id="3" name="Content Placeholder 2"/>
          <p:cNvSpPr>
            <a:spLocks noGrp="1"/>
          </p:cNvSpPr>
          <p:nvPr>
            <p:ph idx="1"/>
          </p:nvPr>
        </p:nvSpPr>
        <p:spPr>
          <a:xfrm>
            <a:off x="1371600" y="1752600"/>
            <a:ext cx="6400800" cy="4373563"/>
          </a:xfrm>
        </p:spPr>
        <p:txBody>
          <a:bodyPr/>
          <a:lstStyle/>
          <a:p>
            <a:pPr algn="ctr">
              <a:buNone/>
            </a:pPr>
            <a:r>
              <a:rPr lang="en-US" dirty="0">
                <a:solidFill>
                  <a:srgbClr val="C00000"/>
                </a:solidFill>
              </a:rPr>
              <a:t>Save us, Savior of the world</a:t>
            </a:r>
            <a:r>
              <a:rPr lang="en-US" dirty="0" smtClean="0">
                <a:solidFill>
                  <a:srgbClr val="C00000"/>
                </a:solidFill>
              </a:rPr>
              <a:t>, / </a:t>
            </a:r>
            <a:r>
              <a:rPr lang="en-US" dirty="0">
                <a:solidFill>
                  <a:srgbClr val="C00000"/>
                </a:solidFill>
              </a:rPr>
              <a:t>for by your Cross and Resurrection, </a:t>
            </a:r>
            <a:r>
              <a:rPr lang="en-US" dirty="0" smtClean="0">
                <a:solidFill>
                  <a:srgbClr val="C00000"/>
                </a:solidFill>
              </a:rPr>
              <a:t>/ you </a:t>
            </a:r>
            <a:r>
              <a:rPr lang="en-US" dirty="0">
                <a:solidFill>
                  <a:srgbClr val="C00000"/>
                </a:solidFill>
              </a:rPr>
              <a:t>have set us free</a:t>
            </a:r>
            <a:r>
              <a:rPr lang="en-US" dirty="0" smtClean="0">
                <a:solidFill>
                  <a:srgbClr val="C00000"/>
                </a:solidFill>
              </a:rPr>
              <a:t>.</a:t>
            </a:r>
          </a:p>
          <a:p>
            <a:pPr algn="ctr">
              <a:buNone/>
            </a:pPr>
            <a:r>
              <a:rPr lang="en-US" dirty="0" smtClean="0"/>
              <a:t>(</a:t>
            </a:r>
            <a:r>
              <a:rPr lang="en-US" dirty="0" smtClean="0"/>
              <a:t>Memorial Acclamation, Order of Mass)</a:t>
            </a:r>
          </a:p>
          <a:p>
            <a:endParaRPr lang="en-US" dirty="0"/>
          </a:p>
        </p:txBody>
      </p:sp>
      <p:pic>
        <p:nvPicPr>
          <p:cNvPr id="5" name="Picture 4" descr="jesusscenes-wikimedia.jpeg"/>
          <p:cNvPicPr>
            <a:picLocks noChangeAspect="1"/>
          </p:cNvPicPr>
          <p:nvPr/>
        </p:nvPicPr>
        <p:blipFill>
          <a:blip r:embed="rId3" cstate="print"/>
          <a:srcRect l="52037" t="42396" r="11288" b="35352"/>
          <a:stretch>
            <a:fillRect/>
          </a:stretch>
        </p:blipFill>
        <p:spPr>
          <a:xfrm>
            <a:off x="2350785" y="3200400"/>
            <a:ext cx="4431015" cy="3365500"/>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6" name="TextBox 5"/>
          <p:cNvSpPr txBox="1"/>
          <p:nvPr/>
        </p:nvSpPr>
        <p:spPr bwMode="auto">
          <a:xfrm>
            <a:off x="2590800" y="6536323"/>
            <a:ext cx="3048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jesusscenes-wikimedia.jpeg"/>
          <p:cNvPicPr>
            <a:picLocks noChangeAspect="1"/>
          </p:cNvPicPr>
          <p:nvPr/>
        </p:nvPicPr>
        <p:blipFill>
          <a:blip r:embed="rId3" cstate="print"/>
          <a:srcRect l="10520" t="10805" r="11332" b="60383"/>
          <a:stretch>
            <a:fillRect/>
          </a:stretch>
        </p:blipFill>
        <p:spPr>
          <a:xfrm>
            <a:off x="647700" y="1295400"/>
            <a:ext cx="7924800" cy="3657600"/>
          </a:xfrm>
          <a:prstGeom prst="rect">
            <a:avLst/>
          </a:prstGeom>
        </p:spPr>
      </p:pic>
      <p:sp>
        <p:nvSpPr>
          <p:cNvPr id="3" name="Content Placeholder 2"/>
          <p:cNvSpPr>
            <a:spLocks noGrp="1"/>
          </p:cNvSpPr>
          <p:nvPr>
            <p:ph idx="1"/>
          </p:nvPr>
        </p:nvSpPr>
        <p:spPr>
          <a:xfrm>
            <a:off x="1371600" y="4953000"/>
            <a:ext cx="7315200" cy="1173163"/>
          </a:xfrm>
        </p:spPr>
        <p:txBody>
          <a:bodyPr>
            <a:noAutofit/>
          </a:bodyPr>
          <a:lstStyle/>
          <a:p>
            <a:pPr marL="0" indent="0" algn="ctr">
              <a:buNone/>
            </a:pPr>
            <a:r>
              <a:rPr lang="en-US" b="1" dirty="0" smtClean="0">
                <a:ln w="12700">
                  <a:solidFill>
                    <a:schemeClr val="tx2">
                      <a:satMod val="15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rPr>
              <a:t>This is the day the </a:t>
            </a:r>
            <a:r>
              <a:rPr lang="en-US" b="1" cap="small" dirty="0" smtClean="0">
                <a:ln w="12700">
                  <a:solidFill>
                    <a:schemeClr val="tx2">
                      <a:satMod val="15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rPr>
              <a:t>Lord</a:t>
            </a:r>
            <a:r>
              <a:rPr lang="en-US" b="1" dirty="0" smtClean="0">
                <a:ln w="12700">
                  <a:solidFill>
                    <a:schemeClr val="tx2">
                      <a:satMod val="15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rPr>
              <a:t> has made;</a:t>
            </a:r>
          </a:p>
          <a:p>
            <a:pPr marL="0" indent="0" algn="ctr">
              <a:buNone/>
            </a:pPr>
            <a:r>
              <a:rPr lang="en-US" b="1" dirty="0" smtClean="0">
                <a:ln w="12700">
                  <a:solidFill>
                    <a:schemeClr val="tx2">
                      <a:satMod val="15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rPr>
              <a:t>let us rejoice in it and be glad.</a:t>
            </a:r>
          </a:p>
          <a:p>
            <a:pPr algn="ctr">
              <a:buNone/>
            </a:pPr>
            <a:r>
              <a:rPr lang="en-US" b="1" dirty="0" smtClean="0">
                <a:ln w="12700">
                  <a:solidFill>
                    <a:schemeClr val="tx2">
                      <a:satMod val="15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rPr>
              <a:t>  				(Psalm 118:24)</a:t>
            </a:r>
            <a:endParaRPr lang="en-US" b="1" dirty="0">
              <a:ln w="12700">
                <a:solidFill>
                  <a:schemeClr val="tx2">
                    <a:satMod val="155000"/>
                  </a:schemeClr>
                </a:solidFill>
                <a:prstDash val="solid"/>
              </a:ln>
              <a:solidFill>
                <a:schemeClr val="accent1">
                  <a:lumMod val="60000"/>
                  <a:lumOff val="40000"/>
                </a:schemeClr>
              </a:solidFill>
              <a:effectLst>
                <a:outerShdw blurRad="41275" dist="20320" dir="1800000" algn="tl" rotWithShape="0">
                  <a:srgbClr val="000000">
                    <a:alpha val="40000"/>
                  </a:srgbClr>
                </a:outerShdw>
              </a:effectLst>
            </a:endParaRPr>
          </a:p>
        </p:txBody>
      </p:sp>
      <p:sp>
        <p:nvSpPr>
          <p:cNvPr id="4" name="TextBox 3"/>
          <p:cNvSpPr txBox="1"/>
          <p:nvPr/>
        </p:nvSpPr>
        <p:spPr bwMode="auto">
          <a:xfrm>
            <a:off x="990600" y="6443246"/>
            <a:ext cx="6019800" cy="338554"/>
          </a:xfrm>
          <a:prstGeom prst="rect">
            <a:avLst/>
          </a:prstGeom>
          <a:noFill/>
          <a:ln w="9525">
            <a:noFill/>
            <a:miter lim="800000"/>
            <a:headEnd/>
            <a:tailEnd/>
          </a:ln>
        </p:spPr>
        <p:txBody>
          <a:bodyPr wrap="square" rtlCol="0">
            <a:spAutoFit/>
          </a:bodyPr>
          <a:lstStyle/>
          <a:p>
            <a:r>
              <a:rPr lang="en-US" sz="800" dirty="0" smtClean="0"/>
              <a:t>(Resources used for this PowerPoint presentation include </a:t>
            </a:r>
            <a:r>
              <a:rPr lang="en-US" sz="800" i="1" dirty="0" smtClean="0"/>
              <a:t>Saint Mary’s Press</a:t>
            </a:r>
            <a:r>
              <a:rPr lang="en-US" sz="800" dirty="0" smtClean="0"/>
              <a:t>® </a:t>
            </a:r>
            <a:r>
              <a:rPr lang="en-US" sz="800" i="1" dirty="0" smtClean="0"/>
              <a:t>Glossary of Theological Terms,</a:t>
            </a:r>
            <a:r>
              <a:rPr lang="en-US" sz="800" dirty="0" smtClean="0"/>
              <a:t> </a:t>
            </a:r>
            <a:r>
              <a:rPr lang="en-US" sz="800" i="1" dirty="0" smtClean="0"/>
              <a:t>Saint Mary’s Press</a:t>
            </a:r>
            <a:r>
              <a:rPr lang="en-US" sz="800" dirty="0" smtClean="0"/>
              <a:t>®</a:t>
            </a:r>
            <a:r>
              <a:rPr lang="en-US" sz="800" i="1" dirty="0" smtClean="0"/>
              <a:t> Essential Bible Dictionary,</a:t>
            </a:r>
            <a:r>
              <a:rPr lang="en-US" sz="800" dirty="0" smtClean="0"/>
              <a:t> and the </a:t>
            </a:r>
            <a:r>
              <a:rPr lang="en-US" sz="800" i="1" dirty="0" smtClean="0"/>
              <a:t>Catechism of the Catholic Church</a:t>
            </a:r>
            <a:r>
              <a:rPr lang="en-US" sz="800" dirty="0" smtClean="0"/>
              <a:t>.)</a:t>
            </a:r>
            <a:endParaRPr lang="en-US" sz="800" dirty="0">
              <a:solidFill>
                <a:schemeClr val="bg1">
                  <a:lumMod val="65000"/>
                </a:schemeClr>
              </a:solidFill>
            </a:endParaRPr>
          </a:p>
        </p:txBody>
      </p:sp>
      <p:sp>
        <p:nvSpPr>
          <p:cNvPr id="6" name="TextBox 5"/>
          <p:cNvSpPr txBox="1"/>
          <p:nvPr/>
        </p:nvSpPr>
        <p:spPr bwMode="auto">
          <a:xfrm rot="5400000">
            <a:off x="7078161" y="3191962"/>
            <a:ext cx="3048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additive="base">
                                        <p:cTn id="12"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Salvation, Redemption, and the Lord</a:t>
            </a:r>
            <a:endParaRPr lang="en-US" dirty="0"/>
          </a:p>
        </p:txBody>
      </p:sp>
      <p:grpSp>
        <p:nvGrpSpPr>
          <p:cNvPr id="12" name="Group 11"/>
          <p:cNvGrpSpPr/>
          <p:nvPr/>
        </p:nvGrpSpPr>
        <p:grpSpPr>
          <a:xfrm>
            <a:off x="2133600" y="1938130"/>
            <a:ext cx="4764864" cy="4538870"/>
            <a:chOff x="4379136" y="1524000"/>
            <a:chExt cx="4764864" cy="4538870"/>
          </a:xfrm>
        </p:grpSpPr>
        <p:pic>
          <p:nvPicPr>
            <p:cNvPr id="11" name="Picture 10" descr="conflict-blog.adolescenttoolbox.com.au"/>
            <p:cNvPicPr>
              <a:picLocks noChangeAspect="1"/>
            </p:cNvPicPr>
            <p:nvPr/>
          </p:nvPicPr>
          <p:blipFill>
            <a:blip r:embed="rId3" cstate="print"/>
            <a:srcRect t="7744"/>
            <a:stretch>
              <a:fillRect/>
            </a:stretch>
          </p:blipFill>
          <p:spPr>
            <a:xfrm>
              <a:off x="4379136" y="1524000"/>
              <a:ext cx="4764864" cy="4538870"/>
            </a:xfrm>
            <a:prstGeom prst="rect">
              <a:avLst/>
            </a:prstGeom>
          </p:spPr>
        </p:pic>
        <p:sp>
          <p:nvSpPr>
            <p:cNvPr id="9" name="TextBox 8"/>
            <p:cNvSpPr txBox="1"/>
            <p:nvPr/>
          </p:nvSpPr>
          <p:spPr bwMode="auto">
            <a:xfrm rot="3267454">
              <a:off x="4551695" y="4654487"/>
              <a:ext cx="1153943" cy="169277"/>
            </a:xfrm>
            <a:prstGeom prst="rect">
              <a:avLst/>
            </a:prstGeom>
            <a:noFill/>
            <a:ln w="9525">
              <a:noFill/>
              <a:miter lim="800000"/>
              <a:headEnd/>
              <a:tailEnd/>
            </a:ln>
          </p:spPr>
          <p:txBody>
            <a:bodyPr wrap="square" rtlCol="0">
              <a:spAutoFit/>
            </a:bodyPr>
            <a:lstStyle/>
            <a:p>
              <a:r>
                <a:rPr lang="en-US" sz="500" dirty="0" smtClean="0"/>
                <a:t>© blog.adolescenttoolbox.com</a:t>
              </a:r>
              <a:endParaRPr lang="en-US" sz="500" dirty="0">
                <a:solidFill>
                  <a:schemeClr val="bg1">
                    <a:lumMod val="65000"/>
                  </a:schemeClr>
                </a:solidFill>
              </a:endParaRPr>
            </a:p>
          </p:txBody>
        </p:sp>
      </p:grpSp>
      <p:grpSp>
        <p:nvGrpSpPr>
          <p:cNvPr id="14" name="Group 13"/>
          <p:cNvGrpSpPr/>
          <p:nvPr/>
        </p:nvGrpSpPr>
        <p:grpSpPr>
          <a:xfrm>
            <a:off x="2209800" y="2286000"/>
            <a:ext cx="4848663" cy="3810000"/>
            <a:chOff x="3304737" y="2209800"/>
            <a:chExt cx="4848663" cy="3810000"/>
          </a:xfrm>
        </p:grpSpPr>
        <p:sp>
          <p:nvSpPr>
            <p:cNvPr id="8" name="TextBox 7"/>
            <p:cNvSpPr txBox="1"/>
            <p:nvPr/>
          </p:nvSpPr>
          <p:spPr bwMode="auto">
            <a:xfrm rot="16200000">
              <a:off x="1865376" y="4411161"/>
              <a:ext cx="3048000" cy="169277"/>
            </a:xfrm>
            <a:prstGeom prst="rect">
              <a:avLst/>
            </a:prstGeom>
            <a:noFill/>
            <a:ln w="9525">
              <a:noFill/>
              <a:miter lim="800000"/>
              <a:headEnd/>
              <a:tailEnd/>
            </a:ln>
          </p:spPr>
          <p:txBody>
            <a:bodyPr wrap="square" rtlCol="0">
              <a:spAutoFit/>
            </a:bodyPr>
            <a:lstStyle/>
            <a:p>
              <a:r>
                <a:rPr lang="en-US" sz="500" dirty="0" smtClean="0"/>
                <a:t>© i.ehow.com</a:t>
              </a:r>
              <a:endParaRPr lang="en-US" sz="500" dirty="0">
                <a:solidFill>
                  <a:schemeClr val="bg1">
                    <a:lumMod val="65000"/>
                  </a:schemeClr>
                </a:solidFill>
              </a:endParaRPr>
            </a:p>
          </p:txBody>
        </p:sp>
        <p:pic>
          <p:nvPicPr>
            <p:cNvPr id="13" name="Picture 12" descr="conflict-i.ehow.com"/>
            <p:cNvPicPr>
              <a:picLocks noChangeAspect="1"/>
            </p:cNvPicPr>
            <p:nvPr/>
          </p:nvPicPr>
          <p:blipFill>
            <a:blip r:embed="rId4" cstate="print"/>
            <a:srcRect t="19355"/>
            <a:stretch>
              <a:fillRect/>
            </a:stretch>
          </p:blipFill>
          <p:spPr>
            <a:xfrm>
              <a:off x="3429000" y="2209800"/>
              <a:ext cx="4724400" cy="3810000"/>
            </a:xfrm>
            <a:prstGeom prst="rect">
              <a:avLst/>
            </a:prstGeom>
          </p:spPr>
        </p:pic>
      </p:grpSp>
      <p:grpSp>
        <p:nvGrpSpPr>
          <p:cNvPr id="16" name="Group 15"/>
          <p:cNvGrpSpPr/>
          <p:nvPr/>
        </p:nvGrpSpPr>
        <p:grpSpPr>
          <a:xfrm>
            <a:off x="1752600" y="2153299"/>
            <a:ext cx="5627808" cy="4323701"/>
            <a:chOff x="731520" y="1752600"/>
            <a:chExt cx="5627808" cy="4323701"/>
          </a:xfrm>
        </p:grpSpPr>
        <p:sp>
          <p:nvSpPr>
            <p:cNvPr id="10" name="TextBox 9"/>
            <p:cNvSpPr txBox="1"/>
            <p:nvPr/>
          </p:nvSpPr>
          <p:spPr bwMode="auto">
            <a:xfrm>
              <a:off x="731520" y="5907024"/>
              <a:ext cx="3048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pic>
          <p:nvPicPr>
            <p:cNvPr id="15" name="Picture 14" descr="conflict-wikimedia.jpg"/>
            <p:cNvPicPr>
              <a:picLocks noChangeAspect="1"/>
            </p:cNvPicPr>
            <p:nvPr/>
          </p:nvPicPr>
          <p:blipFill>
            <a:blip r:embed="rId5" cstate="print"/>
            <a:stretch>
              <a:fillRect/>
            </a:stretch>
          </p:blipFill>
          <p:spPr>
            <a:xfrm>
              <a:off x="761999" y="1752600"/>
              <a:ext cx="5597329" cy="4191000"/>
            </a:xfrm>
            <a:prstGeom prst="rect">
              <a:avLst/>
            </a:prstGeom>
          </p:spPr>
        </p:pic>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10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1000"/>
                                        <p:tgtEl>
                                          <p:spTgt spid="12"/>
                                        </p:tgtEl>
                                      </p:cBhvr>
                                    </p:animEffect>
                                    <p:set>
                                      <p:cBhvr>
                                        <p:cTn id="12" dur="1" fill="hold">
                                          <p:stCondLst>
                                            <p:cond delay="999"/>
                                          </p:stCondLst>
                                        </p:cTn>
                                        <p:tgtEl>
                                          <p:spTgt spid="12"/>
                                        </p:tgtEl>
                                        <p:attrNameLst>
                                          <p:attrName>style.visibility</p:attrName>
                                        </p:attrNameLst>
                                      </p:cBhvr>
                                      <p:to>
                                        <p:strVal val="hidden"/>
                                      </p:to>
                                    </p:set>
                                  </p:childTnLst>
                                </p:cTn>
                              </p:par>
                            </p:childTnLst>
                          </p:cTn>
                        </p:par>
                        <p:par>
                          <p:cTn id="13" fill="hold">
                            <p:stCondLst>
                              <p:cond delay="1000"/>
                            </p:stCondLst>
                            <p:childTnLst>
                              <p:par>
                                <p:cTn id="14" presetID="10" presetClass="entr" presetSubtype="0" fill="hold" nodeType="after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fade">
                                      <p:cBhvr>
                                        <p:cTn id="16" dur="1000"/>
                                        <p:tgtEl>
                                          <p:spTgt spid="14"/>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nodeType="clickEffect">
                                  <p:stCondLst>
                                    <p:cond delay="0"/>
                                  </p:stCondLst>
                                  <p:childTnLst>
                                    <p:animEffect transition="out" filter="fade">
                                      <p:cBhvr>
                                        <p:cTn id="20" dur="1000"/>
                                        <p:tgtEl>
                                          <p:spTgt spid="14"/>
                                        </p:tgtEl>
                                      </p:cBhvr>
                                    </p:animEffect>
                                    <p:set>
                                      <p:cBhvr>
                                        <p:cTn id="21" dur="1" fill="hold">
                                          <p:stCondLst>
                                            <p:cond delay="999"/>
                                          </p:stCondLst>
                                        </p:cTn>
                                        <p:tgtEl>
                                          <p:spTgt spid="14"/>
                                        </p:tgtEl>
                                        <p:attrNameLst>
                                          <p:attrName>style.visibility</p:attrName>
                                        </p:attrNameLst>
                                      </p:cBhvr>
                                      <p:to>
                                        <p:strVal val="hidden"/>
                                      </p:to>
                                    </p:set>
                                  </p:childTnLst>
                                </p:cTn>
                              </p:par>
                            </p:childTnLst>
                          </p:cTn>
                        </p:par>
                        <p:par>
                          <p:cTn id="22" fill="hold">
                            <p:stCondLst>
                              <p:cond delay="1000"/>
                            </p:stCondLst>
                            <p:childTnLst>
                              <p:par>
                                <p:cTn id="23" presetID="10" presetClass="entr" presetSubtype="0" fill="hold" nodeType="after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fade">
                                      <p:cBhvr>
                                        <p:cTn id="25"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Salvation, Redemption, and the Lord</a:t>
            </a:r>
            <a:endParaRPr lang="en-US" dirty="0"/>
          </a:p>
        </p:txBody>
      </p:sp>
      <p:sp>
        <p:nvSpPr>
          <p:cNvPr id="3" name="Content Placeholder 2"/>
          <p:cNvSpPr>
            <a:spLocks noGrp="1"/>
          </p:cNvSpPr>
          <p:nvPr>
            <p:ph idx="1"/>
          </p:nvPr>
        </p:nvSpPr>
        <p:spPr/>
        <p:txBody>
          <a:bodyPr/>
          <a:lstStyle/>
          <a:p>
            <a:pPr>
              <a:buNone/>
            </a:pPr>
            <a:r>
              <a:rPr lang="en-US" dirty="0" smtClean="0"/>
              <a:t>Salvation</a:t>
            </a:r>
          </a:p>
          <a:p>
            <a:pPr lvl="0"/>
            <a:r>
              <a:rPr lang="en-US" dirty="0" smtClean="0"/>
              <a:t>from the Latin word </a:t>
            </a:r>
            <a:r>
              <a:rPr lang="en-US" i="1" dirty="0" err="1" smtClean="0"/>
              <a:t>salvare</a:t>
            </a:r>
            <a:r>
              <a:rPr lang="en-US" i="1" dirty="0" smtClean="0"/>
              <a:t>,</a:t>
            </a:r>
            <a:r>
              <a:rPr lang="en-US" dirty="0" smtClean="0"/>
              <a:t> meaning “to save”</a:t>
            </a:r>
          </a:p>
          <a:p>
            <a:pPr lvl="0"/>
            <a:r>
              <a:rPr lang="en-US" dirty="0" smtClean="0"/>
              <a:t>Saved from what?</a:t>
            </a:r>
          </a:p>
          <a:p>
            <a:pPr lvl="0"/>
            <a:r>
              <a:rPr lang="en-US" dirty="0" smtClean="0"/>
              <a:t>What is needed?</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Salvation, Redemption, and the Lord</a:t>
            </a:r>
            <a:endParaRPr lang="en-US" dirty="0"/>
          </a:p>
        </p:txBody>
      </p:sp>
      <p:sp>
        <p:nvSpPr>
          <p:cNvPr id="3" name="Content Placeholder 2"/>
          <p:cNvSpPr>
            <a:spLocks noGrp="1"/>
          </p:cNvSpPr>
          <p:nvPr>
            <p:ph idx="1"/>
          </p:nvPr>
        </p:nvSpPr>
        <p:spPr>
          <a:xfrm>
            <a:off x="3962400" y="1752600"/>
            <a:ext cx="4724400" cy="4373563"/>
          </a:xfrm>
        </p:spPr>
        <p:txBody>
          <a:bodyPr/>
          <a:lstStyle/>
          <a:p>
            <a:pPr>
              <a:buNone/>
            </a:pPr>
            <a:r>
              <a:rPr lang="en-US" dirty="0" smtClean="0"/>
              <a:t>Savior</a:t>
            </a:r>
          </a:p>
          <a:p>
            <a:pPr lvl="0"/>
            <a:r>
              <a:rPr lang="en-US" dirty="0" smtClean="0"/>
              <a:t>from the Latin word </a:t>
            </a:r>
            <a:r>
              <a:rPr lang="en-US" i="1" dirty="0" err="1" smtClean="0"/>
              <a:t>salvator</a:t>
            </a:r>
            <a:r>
              <a:rPr lang="en-US" i="1" dirty="0" smtClean="0"/>
              <a:t>,</a:t>
            </a:r>
            <a:r>
              <a:rPr lang="en-US" dirty="0" smtClean="0"/>
              <a:t> meaning “saver” or “preserver”</a:t>
            </a:r>
          </a:p>
          <a:p>
            <a:endParaRPr lang="en-US" dirty="0"/>
          </a:p>
        </p:txBody>
      </p:sp>
      <p:pic>
        <p:nvPicPr>
          <p:cNvPr id="4" name="Picture 3" descr="chain-governmentauctions.org.jpg"/>
          <p:cNvPicPr>
            <a:picLocks noChangeAspect="1"/>
          </p:cNvPicPr>
          <p:nvPr/>
        </p:nvPicPr>
        <p:blipFill>
          <a:blip r:embed="rId3" cstate="print"/>
          <a:srcRect l="16000" r="8000"/>
          <a:stretch>
            <a:fillRect/>
          </a:stretch>
        </p:blipFill>
        <p:spPr>
          <a:xfrm rot="20960696">
            <a:off x="1269279" y="1866753"/>
            <a:ext cx="2562774" cy="449609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TextBox 4"/>
          <p:cNvSpPr txBox="1"/>
          <p:nvPr/>
        </p:nvSpPr>
        <p:spPr bwMode="auto">
          <a:xfrm rot="4720169">
            <a:off x="104062" y="4595271"/>
            <a:ext cx="2362200" cy="169277"/>
          </a:xfrm>
          <a:prstGeom prst="rect">
            <a:avLst/>
          </a:prstGeom>
          <a:noFill/>
          <a:ln w="9525">
            <a:noFill/>
            <a:miter lim="800000"/>
            <a:headEnd/>
            <a:tailEnd/>
          </a:ln>
        </p:spPr>
        <p:txBody>
          <a:bodyPr wrap="square" rtlCol="0">
            <a:spAutoFit/>
          </a:bodyPr>
          <a:lstStyle/>
          <a:p>
            <a:r>
              <a:rPr lang="en-US" sz="500" dirty="0" smtClean="0"/>
              <a:t>© governmentauctions.org</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Salvation, Redemption, and the Lord</a:t>
            </a:r>
            <a:endParaRPr lang="en-US" dirty="0"/>
          </a:p>
        </p:txBody>
      </p:sp>
      <p:sp>
        <p:nvSpPr>
          <p:cNvPr id="3" name="Content Placeholder 2"/>
          <p:cNvSpPr>
            <a:spLocks noGrp="1"/>
          </p:cNvSpPr>
          <p:nvPr>
            <p:ph idx="1"/>
          </p:nvPr>
        </p:nvSpPr>
        <p:spPr/>
        <p:txBody>
          <a:bodyPr/>
          <a:lstStyle/>
          <a:p>
            <a:pPr>
              <a:buNone/>
            </a:pPr>
            <a:r>
              <a:rPr lang="en-US" dirty="0" smtClean="0"/>
              <a:t>Salvation for the Hebrews</a:t>
            </a:r>
          </a:p>
          <a:p>
            <a:pPr lvl="0"/>
            <a:r>
              <a:rPr lang="en-US" dirty="0" smtClean="0"/>
              <a:t>exit from Egypt</a:t>
            </a:r>
          </a:p>
          <a:p>
            <a:pPr lvl="0"/>
            <a:r>
              <a:rPr lang="en-US" dirty="0" smtClean="0"/>
              <a:t>freedom from slavery</a:t>
            </a:r>
          </a:p>
          <a:p>
            <a:pPr lvl="0"/>
            <a:r>
              <a:rPr lang="en-US" dirty="0" smtClean="0"/>
              <a:t>mercy</a:t>
            </a:r>
          </a:p>
          <a:p>
            <a:pPr lvl="0"/>
            <a:r>
              <a:rPr lang="en-US" dirty="0" smtClean="0"/>
              <a:t>forgiveness of sin</a:t>
            </a:r>
          </a:p>
          <a:p>
            <a:pPr>
              <a:buNone/>
            </a:pPr>
            <a:r>
              <a:rPr lang="en-US" dirty="0" smtClean="0"/>
              <a:t> </a:t>
            </a:r>
          </a:p>
          <a:p>
            <a:endParaRPr lang="en-US" dirty="0"/>
          </a:p>
        </p:txBody>
      </p:sp>
      <p:pic>
        <p:nvPicPr>
          <p:cNvPr id="4" name="Picture 3" descr="mosesredsea-wikimedia.jpg"/>
          <p:cNvPicPr>
            <a:picLocks noChangeAspect="1"/>
          </p:cNvPicPr>
          <p:nvPr/>
        </p:nvPicPr>
        <p:blipFill>
          <a:blip r:embed="rId3" cstate="print"/>
          <a:srcRect l="19259" t="25556" r="25926" b="13333"/>
          <a:stretch>
            <a:fillRect/>
          </a:stretch>
        </p:blipFill>
        <p:spPr>
          <a:xfrm>
            <a:off x="5562600" y="1828800"/>
            <a:ext cx="2819400" cy="4191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TextBox 4"/>
          <p:cNvSpPr txBox="1"/>
          <p:nvPr/>
        </p:nvSpPr>
        <p:spPr bwMode="auto">
          <a:xfrm rot="5400000">
            <a:off x="6894576" y="3877762"/>
            <a:ext cx="3048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Salvation, Redemption, and the Lord</a:t>
            </a:r>
            <a:endParaRPr lang="en-US" dirty="0"/>
          </a:p>
        </p:txBody>
      </p:sp>
      <p:sp>
        <p:nvSpPr>
          <p:cNvPr id="3" name="Content Placeholder 2"/>
          <p:cNvSpPr>
            <a:spLocks noGrp="1"/>
          </p:cNvSpPr>
          <p:nvPr>
            <p:ph idx="1"/>
          </p:nvPr>
        </p:nvSpPr>
        <p:spPr>
          <a:xfrm>
            <a:off x="1371600" y="1752600"/>
            <a:ext cx="3886200" cy="4373563"/>
          </a:xfrm>
        </p:spPr>
        <p:txBody>
          <a:bodyPr/>
          <a:lstStyle/>
          <a:p>
            <a:pPr>
              <a:buNone/>
            </a:pPr>
            <a:r>
              <a:rPr lang="en-US" dirty="0" smtClean="0"/>
              <a:t>Salvation for Christians</a:t>
            </a:r>
          </a:p>
          <a:p>
            <a:pPr lvl="0"/>
            <a:r>
              <a:rPr lang="en-US" dirty="0" smtClean="0"/>
              <a:t>“God saves”</a:t>
            </a:r>
          </a:p>
          <a:p>
            <a:pPr lvl="0"/>
            <a:r>
              <a:rPr lang="en-US" dirty="0" smtClean="0"/>
              <a:t>forgiveness of sin</a:t>
            </a:r>
          </a:p>
          <a:p>
            <a:pPr lvl="0"/>
            <a:r>
              <a:rPr lang="en-US" dirty="0" smtClean="0"/>
              <a:t>restoration of friendship with God</a:t>
            </a:r>
          </a:p>
          <a:p>
            <a:endParaRPr lang="en-US" dirty="0"/>
          </a:p>
        </p:txBody>
      </p:sp>
      <p:pic>
        <p:nvPicPr>
          <p:cNvPr id="4" name="Picture 3" descr="jesuslamb-wikimedia.jpg"/>
          <p:cNvPicPr>
            <a:picLocks noChangeAspect="1"/>
          </p:cNvPicPr>
          <p:nvPr/>
        </p:nvPicPr>
        <p:blipFill>
          <a:blip r:embed="rId3" cstate="print"/>
          <a:stretch>
            <a:fillRect/>
          </a:stretch>
        </p:blipFill>
        <p:spPr>
          <a:xfrm>
            <a:off x="5715000" y="1828800"/>
            <a:ext cx="2928221" cy="4176202"/>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7" name="TextBox 6"/>
          <p:cNvSpPr txBox="1"/>
          <p:nvPr/>
        </p:nvSpPr>
        <p:spPr bwMode="auto">
          <a:xfrm rot="5400000">
            <a:off x="7230561" y="3877762"/>
            <a:ext cx="3048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Salvation, Redemption, and the Lord</a:t>
            </a:r>
            <a:endParaRPr lang="en-US" dirty="0"/>
          </a:p>
        </p:txBody>
      </p:sp>
      <p:sp>
        <p:nvSpPr>
          <p:cNvPr id="3" name="Content Placeholder 2"/>
          <p:cNvSpPr>
            <a:spLocks noGrp="1"/>
          </p:cNvSpPr>
          <p:nvPr>
            <p:ph idx="1"/>
          </p:nvPr>
        </p:nvSpPr>
        <p:spPr/>
        <p:txBody>
          <a:bodyPr/>
          <a:lstStyle/>
          <a:p>
            <a:pPr>
              <a:buNone/>
            </a:pPr>
            <a:r>
              <a:rPr lang="en-US" dirty="0" smtClean="0"/>
              <a:t>Redeemer</a:t>
            </a:r>
          </a:p>
          <a:p>
            <a:pPr lvl="0"/>
            <a:r>
              <a:rPr lang="en-US" dirty="0" smtClean="0"/>
              <a:t>From the Latin </a:t>
            </a:r>
            <a:r>
              <a:rPr lang="en-US" i="1" dirty="0" err="1" smtClean="0"/>
              <a:t>redimere</a:t>
            </a:r>
            <a:r>
              <a:rPr lang="en-US" i="1" dirty="0" smtClean="0"/>
              <a:t>,</a:t>
            </a:r>
            <a:r>
              <a:rPr lang="en-US" dirty="0" smtClean="0"/>
              <a:t> meaning “to buy back.”</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Salvation, Redemption, and the Lord</a:t>
            </a:r>
            <a:endParaRPr lang="en-US" dirty="0"/>
          </a:p>
        </p:txBody>
      </p:sp>
      <p:sp>
        <p:nvSpPr>
          <p:cNvPr id="3" name="Content Placeholder 2"/>
          <p:cNvSpPr>
            <a:spLocks noGrp="1"/>
          </p:cNvSpPr>
          <p:nvPr>
            <p:ph idx="1"/>
          </p:nvPr>
        </p:nvSpPr>
        <p:spPr>
          <a:xfrm>
            <a:off x="1371600" y="1752600"/>
            <a:ext cx="6400800" cy="4373563"/>
          </a:xfrm>
        </p:spPr>
        <p:txBody>
          <a:bodyPr/>
          <a:lstStyle/>
          <a:p>
            <a:pPr marL="0" indent="0" algn="ctr">
              <a:buNone/>
            </a:pPr>
            <a:r>
              <a:rPr lang="en-US" dirty="0" smtClean="0">
                <a:solidFill>
                  <a:srgbClr val="C00000"/>
                </a:solidFill>
              </a:rPr>
              <a:t>“For the Son of Man has come to seek and </a:t>
            </a:r>
            <a:br>
              <a:rPr lang="en-US" dirty="0" smtClean="0">
                <a:solidFill>
                  <a:srgbClr val="C00000"/>
                </a:solidFill>
              </a:rPr>
            </a:br>
            <a:r>
              <a:rPr lang="en-US" dirty="0" smtClean="0">
                <a:solidFill>
                  <a:srgbClr val="C00000"/>
                </a:solidFill>
              </a:rPr>
              <a:t>to save what was lost” </a:t>
            </a:r>
            <a:r>
              <a:rPr lang="en-US" dirty="0" smtClean="0"/>
              <a:t>(Luke 19:10).</a:t>
            </a:r>
          </a:p>
          <a:p>
            <a:endParaRPr lang="en-US" dirty="0"/>
          </a:p>
        </p:txBody>
      </p:sp>
      <p:pic>
        <p:nvPicPr>
          <p:cNvPr id="4" name="Picture 3" descr="jesusforgivesin-wikimedia.jpg"/>
          <p:cNvPicPr>
            <a:picLocks noChangeAspect="1"/>
          </p:cNvPicPr>
          <p:nvPr/>
        </p:nvPicPr>
        <p:blipFill>
          <a:blip r:embed="rId3" cstate="print"/>
          <a:srcRect l="6000" t="6000" r="11500" b="12000"/>
          <a:stretch>
            <a:fillRect/>
          </a:stretch>
        </p:blipFill>
        <p:spPr>
          <a:xfrm>
            <a:off x="2258122" y="2895600"/>
            <a:ext cx="4599878" cy="3429000"/>
          </a:xfrm>
          <a:prstGeom prst="snip2DiagRect">
            <a:avLst/>
          </a:prstGeom>
          <a:solidFill>
            <a:srgbClr val="FFFFFF">
              <a:shade val="85000"/>
            </a:srgbClr>
          </a:solidFill>
          <a:ln w="88900" cap="sq">
            <a:solidFill>
              <a:srgbClr val="C00000"/>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
        <p:nvSpPr>
          <p:cNvPr id="5" name="TextBox 4"/>
          <p:cNvSpPr txBox="1"/>
          <p:nvPr/>
        </p:nvSpPr>
        <p:spPr bwMode="auto">
          <a:xfrm>
            <a:off x="2819400" y="6324600"/>
            <a:ext cx="3048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Salvation, Redemption, and the Lord</a:t>
            </a:r>
            <a:endParaRPr lang="en-US" dirty="0"/>
          </a:p>
        </p:txBody>
      </p:sp>
      <p:sp>
        <p:nvSpPr>
          <p:cNvPr id="3" name="Content Placeholder 2"/>
          <p:cNvSpPr>
            <a:spLocks noGrp="1"/>
          </p:cNvSpPr>
          <p:nvPr>
            <p:ph idx="1"/>
          </p:nvPr>
        </p:nvSpPr>
        <p:spPr>
          <a:xfrm>
            <a:off x="1524000" y="1752600"/>
            <a:ext cx="3657600" cy="4373563"/>
          </a:xfrm>
        </p:spPr>
        <p:txBody>
          <a:bodyPr/>
          <a:lstStyle/>
          <a:p>
            <a:pPr marL="0" indent="0">
              <a:buNone/>
            </a:pPr>
            <a:r>
              <a:rPr lang="en-US" dirty="0" smtClean="0">
                <a:solidFill>
                  <a:srgbClr val="C00000"/>
                </a:solidFill>
              </a:rPr>
              <a:t>“For our sake he made him to be sin who did not know sin, </a:t>
            </a:r>
            <a:br>
              <a:rPr lang="en-US" dirty="0" smtClean="0">
                <a:solidFill>
                  <a:srgbClr val="C00000"/>
                </a:solidFill>
              </a:rPr>
            </a:br>
            <a:r>
              <a:rPr lang="en-US" dirty="0" smtClean="0">
                <a:solidFill>
                  <a:srgbClr val="C00000"/>
                </a:solidFill>
              </a:rPr>
              <a:t>so that we might become the righteousness of God in him” </a:t>
            </a:r>
          </a:p>
          <a:p>
            <a:pPr marL="0" indent="0">
              <a:buNone/>
            </a:pPr>
            <a:r>
              <a:rPr lang="en-US" dirty="0" smtClean="0"/>
              <a:t>(2 Corinthians 5:21).</a:t>
            </a:r>
          </a:p>
          <a:p>
            <a:endParaRPr lang="en-US" dirty="0"/>
          </a:p>
        </p:txBody>
      </p:sp>
      <p:pic>
        <p:nvPicPr>
          <p:cNvPr id="5" name="Picture 4" descr="jesuscross-wikimedia.jpg"/>
          <p:cNvPicPr>
            <a:picLocks noChangeAspect="1"/>
          </p:cNvPicPr>
          <p:nvPr/>
        </p:nvPicPr>
        <p:blipFill>
          <a:blip r:embed="rId3" cstate="print"/>
          <a:stretch>
            <a:fillRect/>
          </a:stretch>
        </p:blipFill>
        <p:spPr>
          <a:xfrm>
            <a:off x="5334000" y="1716280"/>
            <a:ext cx="3124200" cy="437972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TextBox 5"/>
          <p:cNvSpPr txBox="1"/>
          <p:nvPr/>
        </p:nvSpPr>
        <p:spPr bwMode="auto">
          <a:xfrm rot="5400000">
            <a:off x="6925761" y="3877762"/>
            <a:ext cx="30480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1744</TotalTime>
  <Words>618</Words>
  <Application>Microsoft Office PowerPoint</Application>
  <PresentationFormat>On-screen Show (4:3)</PresentationFormat>
  <Paragraphs>73</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LIC Presentation template</vt:lpstr>
      <vt:lpstr>Jesus</vt:lpstr>
      <vt:lpstr>Salvation, Redemption, and the Lord</vt:lpstr>
      <vt:lpstr>Salvation, Redemption, and the Lord</vt:lpstr>
      <vt:lpstr>Salvation, Redemption, and the Lord</vt:lpstr>
      <vt:lpstr>Salvation, Redemption, and the Lord</vt:lpstr>
      <vt:lpstr>Salvation, Redemption, and the Lord</vt:lpstr>
      <vt:lpstr>Salvation, Redemption, and the Lord</vt:lpstr>
      <vt:lpstr>Salvation, Redemption, and the Lord</vt:lpstr>
      <vt:lpstr>Salvation, Redemption, and the Lord</vt:lpstr>
      <vt:lpstr>Salvation, Redemption, and the Lord</vt:lpstr>
      <vt:lpstr>Salvation, Redemption, and the Lord</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Jesus</dc:title>
  <dc:creator>gregandbeth</dc:creator>
  <cp:lastModifiedBy>Brian Holzworth</cp:lastModifiedBy>
  <cp:revision>30</cp:revision>
  <dcterms:created xsi:type="dcterms:W3CDTF">2010-07-24T14:39:26Z</dcterms:created>
  <dcterms:modified xsi:type="dcterms:W3CDTF">2014-02-17T16:26:24Z</dcterms:modified>
</cp:coreProperties>
</file>