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e Nowak" initials="" lastIdx="0" clrIdx="0"/>
  <p:cmAuthor id="2" name="Jerry Ruff" initials="J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2" autoAdjust="0"/>
    <p:restoredTop sz="90633" autoAdjust="0"/>
  </p:normalViewPr>
  <p:slideViewPr>
    <p:cSldViewPr snapToGrid="0" snapToObjects="1">
      <p:cViewPr varScale="1">
        <p:scale>
          <a:sx n="33" d="100"/>
          <a:sy n="33" d="100"/>
        </p:scale>
        <p:origin x="678" y="108"/>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a:effectLst/>
                <a:latin typeface="+mn-lt"/>
                <a:ea typeface="+mn-ea"/>
                <a:cs typeface="+mn-cs"/>
                <a:sym typeface="Helvetica Neue"/>
              </a:rPr>
              <a:t>Notes</a:t>
            </a:r>
            <a:r>
              <a:rPr lang="en-US" sz="6200" dirty="0">
                <a:effectLst/>
                <a:latin typeface="+mn-lt"/>
                <a:ea typeface="+mn-ea"/>
                <a:cs typeface="+mn-cs"/>
                <a:sym typeface="Helvetica Neue"/>
              </a:rPr>
              <a:t>: Direct the students to read Romans 7:15, quoted </a:t>
            </a:r>
            <a:r>
              <a:rPr lang="en-US" sz="6200" dirty="0" smtClean="0">
                <a:effectLst/>
                <a:latin typeface="+mn-lt"/>
                <a:ea typeface="+mn-ea"/>
                <a:cs typeface="+mn-cs"/>
                <a:sym typeface="Helvetica Neue"/>
              </a:rPr>
              <a:t>at the beginning of article 5 of </a:t>
            </a:r>
            <a:r>
              <a:rPr lang="en-US" sz="6200" dirty="0">
                <a:effectLst/>
                <a:latin typeface="+mn-lt"/>
                <a:ea typeface="+mn-ea"/>
                <a:cs typeface="+mn-cs"/>
                <a:sym typeface="Helvetica Neue"/>
              </a:rPr>
              <a:t>the student text. Ask for examples from books, </a:t>
            </a:r>
            <a:r>
              <a:rPr lang="en-US" sz="6200" dirty="0" smtClean="0">
                <a:effectLst/>
                <a:latin typeface="+mn-lt"/>
                <a:ea typeface="+mn-ea"/>
                <a:cs typeface="+mn-cs"/>
                <a:sym typeface="Helvetica Neue"/>
              </a:rPr>
              <a:t>movies, </a:t>
            </a:r>
            <a:r>
              <a:rPr lang="en-US" sz="6200" dirty="0">
                <a:effectLst/>
                <a:latin typeface="+mn-lt"/>
                <a:ea typeface="+mn-ea"/>
                <a:cs typeface="+mn-cs"/>
                <a:sym typeface="Helvetica Neue"/>
              </a:rPr>
              <a:t>or television shows where a person did something they hated. Discuss the consequences for that person and others. Point out that Saint Paul was describing a universal human experience, a result of the Fall.</a:t>
            </a:r>
          </a:p>
          <a:p>
            <a:r>
              <a:rPr lang="en-US" sz="6200" dirty="0">
                <a:effectLst/>
                <a:latin typeface="+mn-lt"/>
                <a:ea typeface="+mn-ea"/>
                <a:cs typeface="+mn-cs"/>
                <a:sym typeface="Helvetica Neue"/>
              </a:rPr>
              <a:t> </a:t>
            </a:r>
          </a:p>
          <a:p>
            <a:r>
              <a:rPr lang="en-US" sz="6200" dirty="0">
                <a:effectLst/>
                <a:latin typeface="+mn-lt"/>
                <a:ea typeface="+mn-ea"/>
                <a:cs typeface="+mn-cs"/>
                <a:sym typeface="Helvetica Neue"/>
              </a:rPr>
              <a:t>This slide corresponds to student book content in article 5. </a:t>
            </a:r>
          </a:p>
          <a:p>
            <a:endParaRPr lang="en-US" dirty="0"/>
          </a:p>
        </p:txBody>
      </p:sp>
    </p:spTree>
    <p:extLst>
      <p:ext uri="{BB962C8B-B14F-4D97-AF65-F5344CB8AC3E}">
        <p14:creationId xmlns:p14="http://schemas.microsoft.com/office/powerpoint/2010/main" val="101142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With the students, review the details of the account of the Fall (Genesis 3:1–24), covered on this slide and the next. Choose a clear example from the earlier discussion, and point out parallels between the biblical and modern narratives. </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book content in article 5. </a:t>
            </a:r>
          </a:p>
          <a:p>
            <a:endParaRPr lang="en-US" sz="6200" dirty="0" smtClean="0">
              <a:effectLst/>
              <a:latin typeface="+mn-lt"/>
              <a:ea typeface="+mn-ea"/>
              <a:cs typeface="+mn-cs"/>
              <a:sym typeface="Helvetica Neue"/>
            </a:endParaRPr>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Continue to review the details of the account of the Fall in Genesis, chapter 3. Guide the students in making parallels between the biblical narrative and the example from the earlier discussion. Note that Adam and Eve’s reactions, from feeling shame and hiding from God to blaming others, are symbolic ways of showing that they had lost their original holiness and original justice.</a:t>
            </a:r>
          </a:p>
          <a:p>
            <a:r>
              <a:rPr lang="en-US" sz="6200" u="sng" dirty="0" smtClean="0">
                <a:effectLst/>
                <a:latin typeface="+mn-lt"/>
                <a:ea typeface="+mn-ea"/>
                <a:cs typeface="+mn-cs"/>
                <a:sym typeface="Helvetica Neue"/>
              </a:rPr>
              <a:t/>
            </a:r>
            <a:br>
              <a:rPr lang="en-US" sz="6200" u="sng"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5. </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sin of our first parents was their misuse of human freedom and their lack of trust in God. Direct the students to read the Live It! sidebar, “Think about the Consequences,” in article 5 of the student text, and ask how thinking about consequences would have changed the outcome in some of the examples discussed earlier.</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5.</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we didn’t do anything that resulted in Original Sin in our lives; it is part of the human condition, shared by all humanity (except Jesus, who was without sin, and his Mother, preserved from Original Sin since her conception).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6. </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for examples of our inclination to sin and of our struggle to find God. Ask where we still see a spark of essential goodness in ourselves or in other people.</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6.</a:t>
            </a:r>
            <a:br>
              <a:rPr lang="en-US" sz="6200" dirty="0" smtClean="0">
                <a:effectLst/>
                <a:latin typeface="+mn-lt"/>
                <a:ea typeface="+mn-ea"/>
                <a:cs typeface="+mn-cs"/>
                <a:sym typeface="Helvetica Neue"/>
              </a:rPr>
            </a:br>
            <a:endParaRPr lang="en-US" sz="6200" dirty="0" smtClean="0">
              <a:effectLst/>
              <a:latin typeface="+mn-lt"/>
              <a:ea typeface="+mn-ea"/>
              <a:cs typeface="+mn-cs"/>
              <a:sym typeface="Helvetica Neue"/>
            </a:endParaRP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Jesus has already won the battle against evil, but that we need to decide which side we will be on. Ask how this battle has been portrayed in fantasy novels, video games, and movies.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6. </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what Jesus might have meant when he characterized Satan as a murderer and as the father of lies. Ask what evil we see in the world today that results in death, either physical or spiritual, that happens because of deception. You may wish to allow the students to share whether or not they believe Satan is real, and what they have been told about his influence in the world. Correct or redirect their beliefs as appropriate.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7.</a:t>
            </a:r>
          </a:p>
          <a:p>
            <a:r>
              <a:rPr lang="en-US" sz="6200" dirty="0" smtClean="0">
                <a:effectLst/>
                <a:latin typeface="+mn-lt"/>
                <a:ea typeface="+mn-ea"/>
                <a:cs typeface="+mn-cs"/>
                <a:sym typeface="Helvetica Neue"/>
              </a:rPr>
              <a:t> </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we can be confident that good ultimately wins out over evil: Christ has won victory over Satan through his death on the Cross.  Assure the students that we can also be confident that Christ will protect us against the power of Satan, strengthening us against his lies and temptations. Ask how Christ can help us resist </a:t>
            </a:r>
            <a:r>
              <a:rPr lang="en-US" sz="6200" smtClean="0">
                <a:effectLst/>
                <a:latin typeface="+mn-lt"/>
                <a:ea typeface="+mn-ea"/>
                <a:cs typeface="+mn-cs"/>
                <a:sym typeface="Helvetica Neue"/>
              </a:rPr>
              <a:t>temptation.</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book content in article 7.</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userDrawn="1"/>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Fall from Grace</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dirty="0" smtClean="0">
                <a:latin typeface="Arial"/>
                <a:ea typeface="Arial"/>
                <a:cs typeface="Arial"/>
                <a:sym typeface="Arial"/>
              </a:rPr>
              <a:t>Unit 1, Chapter 2</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smtClean="0">
                <a:solidFill>
                  <a:srgbClr val="808080"/>
                </a:solidFill>
              </a:rPr>
              <a:t>Document</a:t>
            </a:r>
            <a:r>
              <a:rPr lang="en-US" sz="2200" smtClean="0">
                <a:solidFill>
                  <a:srgbClr val="808080"/>
                </a:solidFill>
              </a:rPr>
              <a:t> </a:t>
            </a:r>
            <a:r>
              <a:rPr sz="2200" smtClean="0">
                <a:solidFill>
                  <a:srgbClr val="808080"/>
                </a:solidFill>
              </a:rPr>
              <a:t>#: </a:t>
            </a:r>
            <a:r>
              <a:rPr lang="en-US" sz="2200" dirty="0" smtClean="0">
                <a:solidFill>
                  <a:srgbClr val="808080"/>
                </a:solidFill>
              </a:rPr>
              <a:t>TX005433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Satan’s Power Is Limited</a:t>
            </a:r>
            <a:endParaRPr lang="en-US" dirty="0"/>
          </a:p>
        </p:txBody>
      </p:sp>
      <p:sp>
        <p:nvSpPr>
          <p:cNvPr id="3" name="Text Placeholder 2"/>
          <p:cNvSpPr>
            <a:spLocks noGrp="1"/>
          </p:cNvSpPr>
          <p:nvPr>
            <p:ph type="body" idx="1"/>
          </p:nvPr>
        </p:nvSpPr>
        <p:spPr>
          <a:xfrm>
            <a:off x="2600959" y="5298254"/>
            <a:ext cx="10523917" cy="13221548"/>
          </a:xfrm>
        </p:spPr>
        <p:txBody>
          <a:bodyPr/>
          <a:lstStyle/>
          <a:p>
            <a:r>
              <a:rPr lang="en-US" dirty="0" smtClean="0"/>
              <a:t>Satan is powerful, but he is not all-powerful.</a:t>
            </a:r>
          </a:p>
          <a:p>
            <a:r>
              <a:rPr lang="en-US" dirty="0" smtClean="0"/>
              <a:t>Satan continues fighting to persuade us to rebel against God . . .</a:t>
            </a:r>
          </a:p>
          <a:p>
            <a:r>
              <a:rPr lang="en-US" dirty="0" smtClean="0"/>
              <a:t>. . . but he cannot force us to do anything against our will.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8851" y="5577726"/>
            <a:ext cx="11227061" cy="8418504"/>
          </a:xfrm>
          <a:prstGeom prst="rect">
            <a:avLst/>
          </a:prstGeom>
        </p:spPr>
      </p:pic>
      <p:sp>
        <p:nvSpPr>
          <p:cNvPr id="5" name="Rectangle 4"/>
          <p:cNvSpPr/>
          <p:nvPr/>
        </p:nvSpPr>
        <p:spPr>
          <a:xfrm>
            <a:off x="13488851" y="14113509"/>
            <a:ext cx="2104688" cy="307777"/>
          </a:xfrm>
          <a:prstGeom prst="rect">
            <a:avLst/>
          </a:prstGeom>
        </p:spPr>
        <p:txBody>
          <a:bodyPr wrap="none">
            <a:spAutoFit/>
          </a:bodyPr>
          <a:lstStyle/>
          <a:p>
            <a:r>
              <a:rPr lang="en-US" sz="1400" dirty="0">
                <a:solidFill>
                  <a:srgbClr val="000000"/>
                </a:solidFill>
              </a:rPr>
              <a:t>© Rick </a:t>
            </a:r>
            <a:r>
              <a:rPr lang="en-US" sz="1400" dirty="0" err="1">
                <a:solidFill>
                  <a:srgbClr val="000000"/>
                </a:solidFill>
              </a:rPr>
              <a:t>Schroeppel</a:t>
            </a:r>
            <a:r>
              <a:rPr lang="en-US" sz="1400" dirty="0">
                <a:solidFill>
                  <a:srgbClr val="000000"/>
                </a:solidFill>
              </a:rPr>
              <a:t> / </a:t>
            </a:r>
            <a:r>
              <a:rPr lang="en-US" sz="1400" dirty="0" err="1">
                <a:solidFill>
                  <a:srgbClr val="000000"/>
                </a:solidFill>
              </a:rPr>
              <a:t>istock</a:t>
            </a:r>
            <a:endParaRPr lang="en-US" sz="1400" dirty="0">
              <a:solidFill>
                <a:srgbClr val="A7A7A7"/>
              </a:solidFill>
            </a:endParaRPr>
          </a:p>
        </p:txBody>
      </p:sp>
    </p:spTree>
    <p:extLst>
      <p:ext uri="{BB962C8B-B14F-4D97-AF65-F5344CB8AC3E}">
        <p14:creationId xmlns:p14="http://schemas.microsoft.com/office/powerpoint/2010/main" val="8761504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805947" y="3251199"/>
            <a:ext cx="23408642" cy="1517228"/>
          </a:xfrm>
          <a:prstGeom prst="rect">
            <a:avLst/>
          </a:prstGeom>
        </p:spPr>
        <p:txBody>
          <a:bodyPr/>
          <a:lstStyle/>
          <a:p>
            <a:pPr lvl="0"/>
            <a:r>
              <a:rPr lang="en-US" dirty="0" smtClean="0"/>
              <a:t>A Tragic Event	</a:t>
            </a:r>
            <a:endParaRPr dirty="0"/>
          </a:p>
        </p:txBody>
      </p:sp>
      <p:sp>
        <p:nvSpPr>
          <p:cNvPr id="33" name="Shape 33"/>
          <p:cNvSpPr>
            <a:spLocks noGrp="1"/>
          </p:cNvSpPr>
          <p:nvPr>
            <p:ph type="body" idx="1"/>
          </p:nvPr>
        </p:nvSpPr>
        <p:spPr>
          <a:xfrm>
            <a:off x="1805947" y="5060050"/>
            <a:ext cx="11364784" cy="11442864"/>
          </a:xfrm>
          <a:prstGeom prst="rect">
            <a:avLst/>
          </a:prstGeom>
        </p:spPr>
        <p:txBody>
          <a:bodyPr>
            <a:normAutofit/>
          </a:bodyPr>
          <a:lstStyle/>
          <a:p>
            <a:r>
              <a:rPr lang="en-US" dirty="0" smtClean="0"/>
              <a:t>God has a plan for us, but our first parents decided not to cooperate.</a:t>
            </a:r>
          </a:p>
          <a:p>
            <a:r>
              <a:rPr lang="en-US" dirty="0" smtClean="0"/>
              <a:t>They disobeyed God’s command, and this sin resulted in the Fall, . . .</a:t>
            </a:r>
          </a:p>
          <a:p>
            <a:r>
              <a:rPr lang="en-US" dirty="0" smtClean="0"/>
              <a:t>. . . a loss of their original holiness and original justice.</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1337" y="5398736"/>
            <a:ext cx="11283673" cy="7522449"/>
          </a:xfrm>
          <a:prstGeom prst="rect">
            <a:avLst/>
          </a:prstGeom>
        </p:spPr>
      </p:pic>
      <p:sp>
        <p:nvSpPr>
          <p:cNvPr id="5" name="Rectangle 4"/>
          <p:cNvSpPr/>
          <p:nvPr/>
        </p:nvSpPr>
        <p:spPr>
          <a:xfrm>
            <a:off x="13721337" y="12978690"/>
            <a:ext cx="198002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evadeb</a:t>
            </a:r>
            <a:r>
              <a:rPr lang="en-US" sz="1400" dirty="0">
                <a:solidFill>
                  <a:srgbClr val="A7A7A7"/>
                </a:solidFill>
              </a:rPr>
              <a:t>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846" y="1733973"/>
            <a:ext cx="23408642" cy="4551681"/>
          </a:xfrm>
        </p:spPr>
        <p:txBody>
          <a:bodyPr/>
          <a:lstStyle/>
          <a:p>
            <a:r>
              <a:rPr lang="en-US" dirty="0" smtClean="0"/>
              <a:t>The Fall: Events</a:t>
            </a:r>
            <a:endParaRPr lang="en-US" dirty="0"/>
          </a:p>
        </p:txBody>
      </p:sp>
      <p:sp>
        <p:nvSpPr>
          <p:cNvPr id="3" name="Text Placeholder 2"/>
          <p:cNvSpPr>
            <a:spLocks noGrp="1"/>
          </p:cNvSpPr>
          <p:nvPr>
            <p:ph type="body" idx="1"/>
          </p:nvPr>
        </p:nvSpPr>
        <p:spPr>
          <a:xfrm>
            <a:off x="1953773" y="5175947"/>
            <a:ext cx="9599918" cy="13580139"/>
          </a:xfrm>
        </p:spPr>
        <p:txBody>
          <a:bodyPr/>
          <a:lstStyle/>
          <a:p>
            <a:r>
              <a:rPr lang="en-US" dirty="0" smtClean="0"/>
              <a:t>God gave Adam and Eve only one command.</a:t>
            </a:r>
          </a:p>
          <a:p>
            <a:r>
              <a:rPr lang="en-US" dirty="0" smtClean="0"/>
              <a:t>The serpent deceived Eve, and she ate the forbidden fruit.</a:t>
            </a:r>
          </a:p>
          <a:p>
            <a:r>
              <a:rPr lang="en-US" dirty="0" smtClean="0"/>
              <a:t>She offered it to Adam,</a:t>
            </a:r>
            <a:r>
              <a:rPr lang="en-US" dirty="0"/>
              <a:t> </a:t>
            </a:r>
            <a:r>
              <a:rPr lang="en-US" dirty="0" smtClean="0"/>
              <a:t>who did the same.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5200" y="5471107"/>
            <a:ext cx="12972288" cy="8628173"/>
          </a:xfrm>
          <a:prstGeom prst="rect">
            <a:avLst/>
          </a:prstGeom>
        </p:spPr>
      </p:pic>
      <p:sp>
        <p:nvSpPr>
          <p:cNvPr id="5" name="Rectangle 4"/>
          <p:cNvSpPr/>
          <p:nvPr/>
        </p:nvSpPr>
        <p:spPr>
          <a:xfrm>
            <a:off x="12335200" y="14200564"/>
            <a:ext cx="3023058"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Jakrapong</a:t>
            </a:r>
            <a:r>
              <a:rPr lang="en-US" sz="1400" dirty="0">
                <a:solidFill>
                  <a:srgbClr val="000000"/>
                </a:solidFill>
              </a:rPr>
              <a:t> </a:t>
            </a:r>
            <a:r>
              <a:rPr lang="en-US" sz="1400" dirty="0" err="1">
                <a:solidFill>
                  <a:srgbClr val="000000"/>
                </a:solidFill>
              </a:rPr>
              <a:t>phaophom</a:t>
            </a:r>
            <a:r>
              <a:rPr lang="en-US" sz="1400" dirty="0">
                <a:solidFill>
                  <a:srgbClr val="000000"/>
                </a:solidFill>
              </a:rPr>
              <a:t>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474" y="1733973"/>
            <a:ext cx="23408642" cy="4551681"/>
          </a:xfrm>
        </p:spPr>
        <p:txBody>
          <a:bodyPr/>
          <a:lstStyle/>
          <a:p>
            <a:r>
              <a:rPr lang="en-US" dirty="0" smtClean="0"/>
              <a:t>The Fall: The Aftermath</a:t>
            </a:r>
            <a:endParaRPr lang="en-US" dirty="0"/>
          </a:p>
        </p:txBody>
      </p:sp>
      <p:sp>
        <p:nvSpPr>
          <p:cNvPr id="3" name="Text Placeholder 2"/>
          <p:cNvSpPr>
            <a:spLocks noGrp="1"/>
          </p:cNvSpPr>
          <p:nvPr>
            <p:ph type="body" idx="1"/>
          </p:nvPr>
        </p:nvSpPr>
        <p:spPr>
          <a:xfrm>
            <a:off x="3123474" y="4992125"/>
            <a:ext cx="9937785" cy="13221548"/>
          </a:xfrm>
        </p:spPr>
        <p:txBody>
          <a:bodyPr/>
          <a:lstStyle/>
          <a:p>
            <a:r>
              <a:rPr lang="en-US" dirty="0" smtClean="0"/>
              <a:t>Adam and Eve felt guilt and shame. They hid from God</a:t>
            </a:r>
          </a:p>
          <a:p>
            <a:r>
              <a:rPr lang="en-US" dirty="0" smtClean="0"/>
              <a:t>God confronted them.</a:t>
            </a:r>
          </a:p>
          <a:p>
            <a:r>
              <a:rPr lang="en-US" dirty="0" smtClean="0"/>
              <a:t>Adam blamed Eve. Eve blamed the serpent.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7261" y="5251782"/>
            <a:ext cx="9701541" cy="12273986"/>
          </a:xfrm>
          <a:prstGeom prst="rect">
            <a:avLst/>
          </a:prstGeom>
        </p:spPr>
      </p:pic>
      <p:sp>
        <p:nvSpPr>
          <p:cNvPr id="6" name="Rectangle 5"/>
          <p:cNvSpPr/>
          <p:nvPr/>
        </p:nvSpPr>
        <p:spPr>
          <a:xfrm>
            <a:off x="13347261" y="17556705"/>
            <a:ext cx="1797775" cy="307777"/>
          </a:xfrm>
          <a:prstGeom prst="rect">
            <a:avLst/>
          </a:prstGeom>
        </p:spPr>
        <p:txBody>
          <a:bodyPr wrap="none">
            <a:spAutoFit/>
          </a:bodyPr>
          <a:lstStyle/>
          <a:p>
            <a:r>
              <a:rPr lang="en-US" sz="1400" dirty="0">
                <a:solidFill>
                  <a:srgbClr val="000000"/>
                </a:solidFill>
              </a:rPr>
              <a:t>© dolly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5864" y="3126658"/>
            <a:ext cx="13874539" cy="13212126"/>
          </a:xfrm>
          <a:prstGeom prst="rect">
            <a:avLst/>
          </a:prstGeom>
        </p:spPr>
      </p:pic>
      <p:sp>
        <p:nvSpPr>
          <p:cNvPr id="2" name="Title 1"/>
          <p:cNvSpPr>
            <a:spLocks noGrp="1"/>
          </p:cNvSpPr>
          <p:nvPr>
            <p:ph type="title"/>
          </p:nvPr>
        </p:nvSpPr>
        <p:spPr>
          <a:xfrm>
            <a:off x="3613331" y="1733973"/>
            <a:ext cx="23408642" cy="4551681"/>
          </a:xfrm>
        </p:spPr>
        <p:txBody>
          <a:bodyPr/>
          <a:lstStyle/>
          <a:p>
            <a:r>
              <a:rPr lang="en-US" dirty="0" smtClean="0"/>
              <a:t>What Was the Sin?</a:t>
            </a:r>
            <a:endParaRPr lang="en-US" dirty="0"/>
          </a:p>
        </p:txBody>
      </p:sp>
      <p:sp>
        <p:nvSpPr>
          <p:cNvPr id="3" name="Text Placeholder 2"/>
          <p:cNvSpPr>
            <a:spLocks noGrp="1"/>
          </p:cNvSpPr>
          <p:nvPr>
            <p:ph type="body" idx="1"/>
          </p:nvPr>
        </p:nvSpPr>
        <p:spPr>
          <a:xfrm>
            <a:off x="3613331" y="5077338"/>
            <a:ext cx="10953182" cy="13221548"/>
          </a:xfrm>
        </p:spPr>
        <p:txBody>
          <a:bodyPr/>
          <a:lstStyle/>
          <a:p>
            <a:r>
              <a:rPr lang="en-US" dirty="0"/>
              <a:t>For the writer of Genesis, the full knowledge of good and evil belongs to God alone.</a:t>
            </a:r>
          </a:p>
          <a:p>
            <a:r>
              <a:rPr lang="en-US" dirty="0"/>
              <a:t>Eating the fruit from that tree is a way to say, “We don’t need </a:t>
            </a:r>
            <a:r>
              <a:rPr lang="en-US" dirty="0" smtClean="0"/>
              <a:t>God </a:t>
            </a:r>
            <a:r>
              <a:rPr lang="en-US" dirty="0"/>
              <a:t>. . </a:t>
            </a:r>
            <a:r>
              <a:rPr lang="en-US" dirty="0" smtClean="0"/>
              <a:t>.</a:t>
            </a:r>
            <a:endParaRPr lang="en-US" dirty="0"/>
          </a:p>
          <a:p>
            <a:r>
              <a:rPr lang="en-US" dirty="0"/>
              <a:t>“. . . we can be gods ourselves.”</a:t>
            </a:r>
          </a:p>
        </p:txBody>
      </p:sp>
      <p:sp>
        <p:nvSpPr>
          <p:cNvPr id="5" name="Rectangle 4"/>
          <p:cNvSpPr/>
          <p:nvPr/>
        </p:nvSpPr>
        <p:spPr>
          <a:xfrm>
            <a:off x="16934895" y="15213604"/>
            <a:ext cx="1797775" cy="307777"/>
          </a:xfrm>
          <a:prstGeom prst="rect">
            <a:avLst/>
          </a:prstGeom>
        </p:spPr>
        <p:txBody>
          <a:bodyPr wrap="none">
            <a:spAutoFit/>
          </a:bodyPr>
          <a:lstStyle/>
          <a:p>
            <a:r>
              <a:rPr lang="en-US" sz="1400" dirty="0">
                <a:solidFill>
                  <a:srgbClr val="000000"/>
                </a:solidFill>
              </a:rPr>
              <a:t>© dolly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967057"/>
            <a:ext cx="23408642" cy="4551681"/>
          </a:xfrm>
        </p:spPr>
        <p:txBody>
          <a:bodyPr/>
          <a:lstStyle/>
          <a:p>
            <a:r>
              <a:rPr lang="en-US" dirty="0" smtClean="0"/>
              <a:t>Original Sin: A Consequence</a:t>
            </a:r>
            <a:endParaRPr lang="en-US" dirty="0"/>
          </a:p>
        </p:txBody>
      </p:sp>
      <p:sp>
        <p:nvSpPr>
          <p:cNvPr id="3" name="Text Placeholder 2"/>
          <p:cNvSpPr>
            <a:spLocks noGrp="1"/>
          </p:cNvSpPr>
          <p:nvPr>
            <p:ph type="body" idx="1"/>
          </p:nvPr>
        </p:nvSpPr>
        <p:spPr>
          <a:xfrm>
            <a:off x="2565133" y="4323250"/>
            <a:ext cx="11759271" cy="13221548"/>
          </a:xfrm>
        </p:spPr>
        <p:txBody>
          <a:bodyPr/>
          <a:lstStyle/>
          <a:p>
            <a:r>
              <a:rPr lang="en-US" dirty="0" smtClean="0"/>
              <a:t>Adam and Eve were created in a state of original holiness not for themselves alone . . .</a:t>
            </a:r>
          </a:p>
          <a:p>
            <a:r>
              <a:rPr lang="en-US" dirty="0" smtClean="0"/>
              <a:t>. . . but for all human nature.</a:t>
            </a:r>
          </a:p>
          <a:p>
            <a:r>
              <a:rPr lang="en-US" dirty="0" smtClean="0"/>
              <a:t>When they sinned, </a:t>
            </a:r>
            <a:r>
              <a:rPr lang="en-US" dirty="0" smtClean="0"/>
              <a:t>their</a:t>
            </a:r>
            <a:br>
              <a:rPr lang="en-US" dirty="0" smtClean="0"/>
            </a:br>
            <a:r>
              <a:rPr lang="en-US" dirty="0" smtClean="0"/>
              <a:t>sin </a:t>
            </a:r>
            <a:r>
              <a:rPr lang="en-US" dirty="0" smtClean="0"/>
              <a:t>affected their human nature, which was </a:t>
            </a:r>
            <a:r>
              <a:rPr lang="en-US" dirty="0" smtClean="0"/>
              <a:t/>
            </a:r>
            <a:br>
              <a:rPr lang="en-US" dirty="0" smtClean="0"/>
            </a:br>
            <a:r>
              <a:rPr lang="en-US" dirty="0" smtClean="0"/>
              <a:t>passed </a:t>
            </a:r>
            <a:r>
              <a:rPr lang="en-US" dirty="0" smtClean="0"/>
              <a:t>on to us.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3481" y="4714282"/>
            <a:ext cx="12481946" cy="8321298"/>
          </a:xfrm>
          <a:prstGeom prst="rect">
            <a:avLst/>
          </a:prstGeom>
        </p:spPr>
      </p:pic>
      <p:sp>
        <p:nvSpPr>
          <p:cNvPr id="5" name="Rectangle 4"/>
          <p:cNvSpPr/>
          <p:nvPr/>
        </p:nvSpPr>
        <p:spPr>
          <a:xfrm>
            <a:off x="13563481" y="13158124"/>
            <a:ext cx="2034381"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blvdone</a:t>
            </a:r>
            <a:r>
              <a:rPr lang="en-US" sz="1400" dirty="0">
                <a:solidFill>
                  <a:srgbClr val="000000"/>
                </a:solidFill>
              </a:rPr>
              <a:t>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793" y="1733973"/>
            <a:ext cx="23996808" cy="4551681"/>
          </a:xfrm>
        </p:spPr>
        <p:txBody>
          <a:bodyPr/>
          <a:lstStyle/>
          <a:p>
            <a:r>
              <a:rPr lang="en-US" dirty="0" smtClean="0"/>
              <a:t>The Results of Original Sin</a:t>
            </a:r>
            <a:endParaRPr lang="en-US" dirty="0"/>
          </a:p>
        </p:txBody>
      </p:sp>
      <p:sp>
        <p:nvSpPr>
          <p:cNvPr id="3" name="Text Placeholder 2"/>
          <p:cNvSpPr>
            <a:spLocks noGrp="1"/>
          </p:cNvSpPr>
          <p:nvPr>
            <p:ph type="body" idx="1"/>
          </p:nvPr>
        </p:nvSpPr>
        <p:spPr>
          <a:xfrm>
            <a:off x="2012792" y="4991560"/>
            <a:ext cx="12552293" cy="13221548"/>
          </a:xfrm>
        </p:spPr>
        <p:txBody>
          <a:bodyPr/>
          <a:lstStyle/>
          <a:p>
            <a:r>
              <a:rPr lang="en-US" dirty="0" smtClean="0"/>
              <a:t>We are more inclined to sin.</a:t>
            </a:r>
          </a:p>
          <a:p>
            <a:r>
              <a:rPr lang="en-US" dirty="0" smtClean="0"/>
              <a:t>We struggle to find God.</a:t>
            </a:r>
          </a:p>
          <a:p>
            <a:r>
              <a:rPr lang="en-US" dirty="0" smtClean="0"/>
              <a:t>We now experience death.</a:t>
            </a:r>
          </a:p>
          <a:p>
            <a:r>
              <a:rPr lang="en-US" dirty="0" smtClean="0"/>
              <a:t>But we do not lose our essential goodness or become spiritually corrupt.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5085" y="5371254"/>
            <a:ext cx="10660544" cy="7098128"/>
          </a:xfrm>
          <a:prstGeom prst="rect">
            <a:avLst/>
          </a:prstGeom>
        </p:spPr>
      </p:pic>
      <p:sp>
        <p:nvSpPr>
          <p:cNvPr id="5" name="Rectangle 4"/>
          <p:cNvSpPr/>
          <p:nvPr/>
        </p:nvSpPr>
        <p:spPr>
          <a:xfrm>
            <a:off x="14565085" y="12551078"/>
            <a:ext cx="2343485" cy="307777"/>
          </a:xfrm>
          <a:prstGeom prst="rect">
            <a:avLst/>
          </a:prstGeom>
        </p:spPr>
        <p:txBody>
          <a:bodyPr wrap="none">
            <a:spAutoFit/>
          </a:bodyPr>
          <a:lstStyle/>
          <a:p>
            <a:r>
              <a:rPr lang="en-US" sz="1400" dirty="0">
                <a:solidFill>
                  <a:srgbClr val="000000"/>
                </a:solidFill>
              </a:rPr>
              <a:t>© </a:t>
            </a:r>
            <a:r>
              <a:rPr lang="en-US" sz="1400" dirty="0" err="1">
                <a:solidFill>
                  <a:srgbClr val="000000"/>
                </a:solidFill>
              </a:rPr>
              <a:t>v.schlichting</a:t>
            </a:r>
            <a:r>
              <a:rPr lang="en-US" sz="1400" dirty="0">
                <a:solidFill>
                  <a:srgbClr val="000000"/>
                </a:solidFill>
              </a:rPr>
              <a:t>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856" y="314891"/>
            <a:ext cx="24446583" cy="4551681"/>
          </a:xfrm>
        </p:spPr>
        <p:txBody>
          <a:bodyPr/>
          <a:lstStyle/>
          <a:p>
            <a:r>
              <a:rPr lang="en-US" dirty="0" smtClean="0"/>
              <a:t>The Spiritual Battle</a:t>
            </a:r>
            <a:endParaRPr lang="en-US" dirty="0"/>
          </a:p>
        </p:txBody>
      </p:sp>
      <p:sp>
        <p:nvSpPr>
          <p:cNvPr id="3" name="Text Placeholder 2"/>
          <p:cNvSpPr>
            <a:spLocks noGrp="1"/>
          </p:cNvSpPr>
          <p:nvPr>
            <p:ph type="body" idx="1"/>
          </p:nvPr>
        </p:nvSpPr>
        <p:spPr>
          <a:xfrm>
            <a:off x="3037856" y="3554437"/>
            <a:ext cx="20825035" cy="13221548"/>
          </a:xfrm>
        </p:spPr>
        <p:txBody>
          <a:bodyPr/>
          <a:lstStyle/>
          <a:p>
            <a:r>
              <a:rPr lang="en-US" dirty="0" smtClean="0"/>
              <a:t>Since the Fall, humanity has been involved in a spiritual battle.</a:t>
            </a:r>
          </a:p>
          <a:p>
            <a:r>
              <a:rPr lang="en-US" dirty="0" smtClean="0"/>
              <a:t>On one side is Satan, the evil one, who continues to tempt human beings.</a:t>
            </a:r>
          </a:p>
          <a:p>
            <a:r>
              <a:rPr lang="en-US" dirty="0" smtClean="0"/>
              <a:t>On the other side is God, who has promised to help us win the battle.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660" y="10443092"/>
            <a:ext cx="11926253" cy="7555375"/>
          </a:xfrm>
          <a:prstGeom prst="rect">
            <a:avLst/>
          </a:prstGeom>
        </p:spPr>
      </p:pic>
      <p:sp>
        <p:nvSpPr>
          <p:cNvPr id="5" name="Rectangle 4"/>
          <p:cNvSpPr/>
          <p:nvPr/>
        </p:nvSpPr>
        <p:spPr>
          <a:xfrm>
            <a:off x="8208439" y="17933069"/>
            <a:ext cx="2262080" cy="307777"/>
          </a:xfrm>
          <a:prstGeom prst="rect">
            <a:avLst/>
          </a:prstGeom>
        </p:spPr>
        <p:txBody>
          <a:bodyPr wrap="square">
            <a:spAutoFit/>
          </a:bodyPr>
          <a:lstStyle/>
          <a:p>
            <a:r>
              <a:rPr lang="en-US" sz="1400" dirty="0">
                <a:solidFill>
                  <a:srgbClr val="000000"/>
                </a:solidFill>
              </a:rPr>
              <a:t>© </a:t>
            </a:r>
            <a:r>
              <a:rPr lang="en-US" sz="1400" dirty="0" err="1">
                <a:solidFill>
                  <a:srgbClr val="000000"/>
                </a:solidFill>
              </a:rPr>
              <a:t>TonyBaggett</a:t>
            </a:r>
            <a:r>
              <a:rPr lang="en-US" sz="1400" dirty="0">
                <a:solidFill>
                  <a:srgbClr val="000000"/>
                </a:solidFill>
              </a:rPr>
              <a:t> / </a:t>
            </a:r>
            <a:r>
              <a:rPr lang="en-US" sz="1400" dirty="0" err="1">
                <a:solidFill>
                  <a:srgbClr val="000000"/>
                </a:solidFill>
              </a:rPr>
              <a:t>istock</a:t>
            </a:r>
            <a:endParaRPr lang="en-US" sz="1400" dirty="0">
              <a:solidFill>
                <a:srgbClr val="A7A7A7"/>
              </a:solidFill>
            </a:endParaRP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2027887"/>
            <a:ext cx="23408642" cy="4551681"/>
          </a:xfrm>
        </p:spPr>
        <p:txBody>
          <a:bodyPr/>
          <a:lstStyle/>
          <a:p>
            <a:r>
              <a:rPr lang="en-US" dirty="0" smtClean="0"/>
              <a:t>Satan and the Fallen Angels</a:t>
            </a:r>
            <a:endParaRPr lang="en-US" dirty="0"/>
          </a:p>
        </p:txBody>
      </p:sp>
      <p:sp>
        <p:nvSpPr>
          <p:cNvPr id="3" name="Text Placeholder 2"/>
          <p:cNvSpPr>
            <a:spLocks noGrp="1"/>
          </p:cNvSpPr>
          <p:nvPr>
            <p:ph type="body" idx="1"/>
          </p:nvPr>
        </p:nvSpPr>
        <p:spPr>
          <a:xfrm>
            <a:off x="2681593" y="5129205"/>
            <a:ext cx="10686731" cy="13221548"/>
          </a:xfrm>
        </p:spPr>
        <p:txBody>
          <a:bodyPr/>
          <a:lstStyle/>
          <a:p>
            <a:r>
              <a:rPr lang="en-US" dirty="0" smtClean="0"/>
              <a:t>Satan is a liar, and he</a:t>
            </a:r>
            <a:br>
              <a:rPr lang="en-US" dirty="0" smtClean="0"/>
            </a:br>
            <a:r>
              <a:rPr lang="en-US" dirty="0" smtClean="0"/>
              <a:t>is dangerous to our spiritual well-being.</a:t>
            </a:r>
          </a:p>
          <a:p>
            <a:r>
              <a:rPr lang="en-US" dirty="0" smtClean="0"/>
              <a:t>The devil and his demons are fallen angels.</a:t>
            </a:r>
          </a:p>
          <a:p>
            <a:r>
              <a:rPr lang="en-US" dirty="0" smtClean="0"/>
              <a:t>Satan represents the powers of evil in the world.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2580" y="5599254"/>
            <a:ext cx="12282893" cy="8141208"/>
          </a:xfrm>
          <a:prstGeom prst="rect">
            <a:avLst/>
          </a:prstGeom>
        </p:spPr>
      </p:pic>
      <p:sp>
        <p:nvSpPr>
          <p:cNvPr id="5" name="Rectangle 4"/>
          <p:cNvSpPr/>
          <p:nvPr/>
        </p:nvSpPr>
        <p:spPr>
          <a:xfrm>
            <a:off x="12838213" y="13767989"/>
            <a:ext cx="2265113" cy="307777"/>
          </a:xfrm>
          <a:prstGeom prst="rect">
            <a:avLst/>
          </a:prstGeom>
        </p:spPr>
        <p:txBody>
          <a:bodyPr wrap="none">
            <a:spAutoFit/>
          </a:bodyPr>
          <a:lstStyle/>
          <a:p>
            <a:r>
              <a:rPr lang="en-US" sz="1400" dirty="0">
                <a:solidFill>
                  <a:srgbClr val="000000"/>
                </a:solidFill>
              </a:rPr>
              <a:t>© andreiuc88 / </a:t>
            </a:r>
            <a:r>
              <a:rPr lang="en-US" sz="1400" dirty="0" err="1">
                <a:solidFill>
                  <a:srgbClr val="000000"/>
                </a:solidFill>
              </a:rPr>
              <a:t>Shutterstock</a:t>
            </a:r>
            <a:endParaRPr lang="en-US" sz="1400" dirty="0">
              <a:solidFill>
                <a:srgbClr val="A7A7A7"/>
              </a:solidFill>
            </a:endParaRP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215</TotalTime>
  <Words>932</Words>
  <Application>Microsoft Office PowerPoint</Application>
  <PresentationFormat>Custom</PresentationFormat>
  <Paragraphs>72</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 Neue</vt:lpstr>
      <vt:lpstr>Default</vt:lpstr>
      <vt:lpstr>The Fall from Grace</vt:lpstr>
      <vt:lpstr>A Tragic Event </vt:lpstr>
      <vt:lpstr>The Fall: Events</vt:lpstr>
      <vt:lpstr>The Fall: The Aftermath</vt:lpstr>
      <vt:lpstr>What Was the Sin?</vt:lpstr>
      <vt:lpstr>Original Sin: A Consequence</vt:lpstr>
      <vt:lpstr>The Results of Original Sin</vt:lpstr>
      <vt:lpstr>The Spiritual Battle</vt:lpstr>
      <vt:lpstr>Satan and the Fallen Angels</vt:lpstr>
      <vt:lpstr>Satan’s Power Is Limited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41</cp:revision>
  <dcterms:modified xsi:type="dcterms:W3CDTF">2015-10-22T21:48:26Z</dcterms:modified>
</cp:coreProperties>
</file>