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6" r:id="rId4"/>
    <p:sldId id="267" r:id="rId5"/>
    <p:sldId id="268" r:id="rId6"/>
    <p:sldId id="258" r:id="rId7"/>
    <p:sldId id="269" r:id="rId8"/>
    <p:sldId id="270" r:id="rId9"/>
    <p:sldId id="271" r:id="rId10"/>
    <p:sldId id="272" r:id="rId11"/>
    <p:sldId id="262" r:id="rId12"/>
    <p:sldId id="273"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7"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p:scale>
          <a:sx n="90" d="100"/>
          <a:sy n="90" d="100"/>
        </p:scale>
        <p:origin x="-1842"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i="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effectLst/>
                <a:latin typeface="+mn-lt"/>
                <a:ea typeface="+mn-ea"/>
                <a:cs typeface="+mn-cs"/>
              </a:rPr>
              <a:t>On final click, play music</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“We Are the World” or another song</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as a closing.</a:t>
            </a:r>
          </a:p>
          <a:p>
            <a:r>
              <a:rPr lang="en-US" sz="1200" kern="1200" dirty="0" smtClean="0">
                <a:solidFill>
                  <a:schemeClr val="tx1"/>
                </a:solidFill>
                <a:effectLst/>
                <a:latin typeface="+mn-lt"/>
                <a:ea typeface="+mn-ea"/>
                <a:cs typeface="+mn-cs"/>
              </a:rPr>
              <a:t>(The scriptural quotation in this presentation is from the </a:t>
            </a:r>
            <a:r>
              <a:rPr lang="en-US" sz="1200" i="1" kern="1200" dirty="0" smtClean="0">
                <a:solidFill>
                  <a:schemeClr val="tx1"/>
                </a:solidFill>
                <a:effectLst/>
                <a:latin typeface="+mn-lt"/>
                <a:ea typeface="+mn-ea"/>
                <a:cs typeface="+mn-cs"/>
              </a:rPr>
              <a:t>New American Bible with Revised New Testament and Revised Psalms</a:t>
            </a:r>
            <a:r>
              <a:rPr lang="en-US" sz="1200" kern="1200" dirty="0" smtClean="0">
                <a:solidFill>
                  <a:schemeClr val="tx1"/>
                </a:solidFill>
                <a:effectLst/>
                <a:latin typeface="+mn-lt"/>
                <a:ea typeface="+mn-ea"/>
                <a:cs typeface="+mn-cs"/>
              </a:rPr>
              <a:t>. Copyright © 1991, 1986, and 1970 by the Confraternity of Christian Doctrine, Washington, D.C. Used by the permission of the copyright owner. All Rights Reserved. No part of the </a:t>
            </a:r>
            <a:r>
              <a:rPr lang="en-US" sz="1200" i="1" kern="1200" dirty="0" smtClean="0">
                <a:solidFill>
                  <a:schemeClr val="tx1"/>
                </a:solidFill>
                <a:effectLst/>
                <a:latin typeface="+mn-lt"/>
                <a:ea typeface="+mn-ea"/>
                <a:cs typeface="+mn-cs"/>
              </a:rPr>
              <a:t>New American Bible</a:t>
            </a:r>
            <a:r>
              <a:rPr lang="en-US" sz="1200" kern="1200" dirty="0" smtClean="0">
                <a:solidFill>
                  <a:schemeClr val="tx1"/>
                </a:solidFill>
                <a:effectLst/>
                <a:latin typeface="+mn-lt"/>
                <a:ea typeface="+mn-ea"/>
                <a:cs typeface="+mn-cs"/>
              </a:rPr>
              <a:t> may be reproduced in any form without permission in writing from the copyright owner.</a:t>
            </a:r>
          </a:p>
          <a:p>
            <a:r>
              <a:rPr lang="en-US" sz="1200" i="1" kern="1200" baseline="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The quotation labeled </a:t>
            </a:r>
            <a:r>
              <a:rPr lang="en-US" sz="1200" i="1" kern="1200" dirty="0" smtClean="0">
                <a:solidFill>
                  <a:schemeClr val="tx1"/>
                </a:solidFill>
                <a:effectLst/>
                <a:latin typeface="+mn-lt"/>
                <a:ea typeface="+mn-ea"/>
                <a:cs typeface="+mn-cs"/>
              </a:rPr>
              <a:t>Catechism of the Catholic Church</a:t>
            </a:r>
            <a:r>
              <a:rPr lang="en-US" sz="1200" i="0" kern="1200" dirty="0" smtClean="0">
                <a:solidFill>
                  <a:schemeClr val="tx1"/>
                </a:solidFill>
                <a:effectLst/>
                <a:latin typeface="+mn-lt"/>
                <a:ea typeface="+mn-ea"/>
                <a:cs typeface="+mn-cs"/>
              </a:rPr>
              <a:t> is from the </a:t>
            </a:r>
            <a:r>
              <a:rPr lang="en-US" sz="1200" i="1" kern="1200" dirty="0" smtClean="0">
                <a:solidFill>
                  <a:schemeClr val="tx1"/>
                </a:solidFill>
                <a:effectLst/>
                <a:latin typeface="+mn-lt"/>
                <a:ea typeface="+mn-ea"/>
                <a:cs typeface="+mn-cs"/>
              </a:rPr>
              <a:t>Catechism of the Catholic Church</a:t>
            </a:r>
            <a:r>
              <a:rPr lang="en-US" sz="1200" kern="1200" dirty="0" smtClean="0">
                <a:solidFill>
                  <a:schemeClr val="tx1"/>
                </a:solidFill>
                <a:effectLst/>
                <a:latin typeface="+mn-lt"/>
                <a:ea typeface="+mn-ea"/>
                <a:cs typeface="+mn-cs"/>
              </a:rPr>
              <a:t> for use in the United States of America, second edition, number 1879. Copyright © 1994 by the United States Catholic Conference, Inc.—</a:t>
            </a:r>
            <a:r>
              <a:rPr lang="en-US" sz="1200" kern="1200" dirty="0" err="1" smtClean="0">
                <a:solidFill>
                  <a:schemeClr val="tx1"/>
                </a:solidFill>
                <a:effectLst/>
                <a:latin typeface="+mn-lt"/>
                <a:ea typeface="+mn-ea"/>
                <a:cs typeface="+mn-cs"/>
              </a:rPr>
              <a:t>Libreria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Editrice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Vaticana</a:t>
            </a:r>
            <a:r>
              <a:rPr lang="en-US" sz="1200" kern="1200" dirty="0" smtClean="0">
                <a:solidFill>
                  <a:schemeClr val="tx1"/>
                </a:solidFill>
                <a:effectLst/>
                <a:latin typeface="+mn-lt"/>
                <a:ea typeface="+mn-ea"/>
                <a:cs typeface="+mn-cs"/>
              </a:rPr>
              <a:t>. English translation of the </a:t>
            </a:r>
            <a:r>
              <a:rPr lang="en-US" sz="1200" i="1" kern="1200" dirty="0" smtClean="0">
                <a:solidFill>
                  <a:schemeClr val="tx1"/>
                </a:solidFill>
                <a:effectLst/>
                <a:latin typeface="+mn-lt"/>
                <a:ea typeface="+mn-ea"/>
                <a:cs typeface="+mn-cs"/>
              </a:rPr>
              <a:t>Catechism of the Catholic Church: Modifications from the </a:t>
            </a:r>
            <a:r>
              <a:rPr lang="en-US" sz="1200" i="1" kern="1200" dirty="0" err="1" smtClean="0">
                <a:solidFill>
                  <a:schemeClr val="tx1"/>
                </a:solidFill>
                <a:effectLst/>
                <a:latin typeface="+mn-lt"/>
                <a:ea typeface="+mn-ea"/>
                <a:cs typeface="+mn-cs"/>
              </a:rPr>
              <a:t>Editio</a:t>
            </a:r>
            <a:r>
              <a:rPr lang="en-US" sz="1200" i="1" kern="1200" dirty="0" smtClean="0">
                <a:solidFill>
                  <a:schemeClr val="tx1"/>
                </a:solidFill>
                <a:effectLst/>
                <a:latin typeface="+mn-lt"/>
                <a:ea typeface="+mn-ea"/>
                <a:cs typeface="+mn-cs"/>
              </a:rPr>
              <a:t> </a:t>
            </a:r>
            <a:r>
              <a:rPr lang="en-US" sz="1200" i="1" kern="1200" dirty="0" err="1" smtClean="0">
                <a:solidFill>
                  <a:schemeClr val="tx1"/>
                </a:solidFill>
                <a:effectLst/>
                <a:latin typeface="+mn-lt"/>
                <a:ea typeface="+mn-ea"/>
                <a:cs typeface="+mn-cs"/>
              </a:rPr>
              <a:t>Typica</a:t>
            </a:r>
            <a:r>
              <a:rPr lang="en-US" sz="1200" kern="1200" dirty="0" smtClean="0">
                <a:solidFill>
                  <a:schemeClr val="tx1"/>
                </a:solidFill>
                <a:effectLst/>
                <a:latin typeface="+mn-lt"/>
                <a:ea typeface="+mn-ea"/>
                <a:cs typeface="+mn-cs"/>
              </a:rPr>
              <a:t> copyright © 1997 by the United States Catholic Conference, Inc.—</a:t>
            </a:r>
            <a:r>
              <a:rPr lang="en-US" sz="1200" kern="1200" dirty="0" err="1" smtClean="0">
                <a:solidFill>
                  <a:schemeClr val="tx1"/>
                </a:solidFill>
                <a:effectLst/>
                <a:latin typeface="+mn-lt"/>
                <a:ea typeface="+mn-ea"/>
                <a:cs typeface="+mn-cs"/>
              </a:rPr>
              <a:t>Libreria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Editrice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Vaticana</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Music: Introduction music such as “We Are the World” or another appropriate song with the theme of unity.</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Social Justice Principles Found in the </a:t>
            </a:r>
            <a:br>
              <a:rPr lang="en-US" dirty="0" smtClean="0"/>
            </a:br>
            <a:r>
              <a:rPr lang="en-US" dirty="0" smtClean="0"/>
              <a:t>Creation Accounts</a:t>
            </a:r>
            <a:endParaRPr lang="en-US" dirty="0"/>
          </a:p>
        </p:txBody>
      </p:sp>
      <p:sp>
        <p:nvSpPr>
          <p:cNvPr id="3" name="Subtitle 2"/>
          <p:cNvSpPr>
            <a:spLocks noGrp="1"/>
          </p:cNvSpPr>
          <p:nvPr>
            <p:ph type="subTitle" idx="1"/>
          </p:nvPr>
        </p:nvSpPr>
        <p:spPr/>
        <p:txBody>
          <a:bodyPr/>
          <a:lstStyle/>
          <a:p>
            <a:r>
              <a:rPr lang="en-US" i="1" dirty="0" smtClean="0"/>
              <a:t>Catholic </a:t>
            </a:r>
            <a:r>
              <a:rPr lang="en-US" i="1" smtClean="0"/>
              <a:t>Social </a:t>
            </a:r>
            <a:r>
              <a:rPr lang="en-US" i="1" smtClean="0"/>
              <a:t>Teaching</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TX001943</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1320744"/>
            <a:ext cx="4800600" cy="4191000"/>
          </a:xfrm>
        </p:spPr>
        <p:txBody>
          <a:bodyPr>
            <a:noAutofit/>
          </a:bodyPr>
          <a:lstStyle/>
          <a:p>
            <a:r>
              <a:rPr lang="en-US" sz="2400" b="0" dirty="0"/>
              <a:t>Because of Original Sin, the power of our human nature is weakened. We are subject to ignorance, suffering, and death, and it is harder to resist the temptation to sin.</a:t>
            </a:r>
            <a:r>
              <a:rPr lang="en-US" b="0" dirty="0"/>
              <a:t/>
            </a:r>
            <a:br>
              <a:rPr lang="en-US" b="0" dirty="0"/>
            </a:br>
            <a:r>
              <a:rPr lang="en-US" b="0" dirty="0"/>
              <a:t/>
            </a:r>
            <a:br>
              <a:rPr lang="en-US" b="0" dirty="0"/>
            </a:br>
            <a:endParaRPr lang="en-US" b="0" dirty="0"/>
          </a:p>
        </p:txBody>
      </p:sp>
      <p:sp>
        <p:nvSpPr>
          <p:cNvPr id="5" name="TextBox 5"/>
          <p:cNvSpPr txBox="1">
            <a:spLocks noChangeArrowheads="1"/>
          </p:cNvSpPr>
          <p:nvPr/>
        </p:nvSpPr>
        <p:spPr bwMode="auto">
          <a:xfrm>
            <a:off x="685800" y="5257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09600" y="838200"/>
            <a:ext cx="2939034" cy="4419600"/>
          </a:xfrm>
          <a:ln w="28575">
            <a:solidFill>
              <a:schemeClr val="tx1"/>
            </a:solidFill>
          </a:ln>
        </p:spPr>
      </p:pic>
    </p:spTree>
    <p:extLst>
      <p:ext uri="{BB962C8B-B14F-4D97-AF65-F5344CB8AC3E}">
        <p14:creationId xmlns:p14="http://schemas.microsoft.com/office/powerpoint/2010/main" val="270251261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6"/>
          <p:cNvSpPr txBox="1">
            <a:spLocks/>
          </p:cNvSpPr>
          <p:nvPr/>
        </p:nvSpPr>
        <p:spPr>
          <a:xfrm>
            <a:off x="982132" y="685800"/>
            <a:ext cx="6790267" cy="1676400"/>
          </a:xfrm>
          <a:prstGeom prst="rect">
            <a:avLst/>
          </a:prstGeom>
        </p:spPr>
        <p:txBody>
          <a:bodyPr>
            <a:noAutofit/>
          </a:bodyPr>
          <a:lstStyle/>
          <a:p>
            <a:pPr algn="ctr"/>
            <a:r>
              <a:rPr lang="en-US" sz="2800" dirty="0">
                <a:latin typeface="Arial" pitchFamily="34" charset="0"/>
                <a:cs typeface="Arial" pitchFamily="34" charset="0"/>
              </a:rPr>
              <a:t>We see </a:t>
            </a:r>
            <a:r>
              <a:rPr lang="en-US" sz="2800" dirty="0" smtClean="0">
                <a:latin typeface="Arial" pitchFamily="34" charset="0"/>
                <a:cs typeface="Arial" pitchFamily="34" charset="0"/>
              </a:rPr>
              <a:t>examples of </a:t>
            </a:r>
            <a:r>
              <a:rPr lang="en-US" sz="2800" dirty="0">
                <a:latin typeface="Arial" pitchFamily="34" charset="0"/>
                <a:cs typeface="Arial" pitchFamily="34" charset="0"/>
              </a:rPr>
              <a:t>this in </a:t>
            </a:r>
            <a:r>
              <a:rPr lang="en-US" sz="2800" dirty="0" smtClean="0">
                <a:latin typeface="Arial" pitchFamily="34" charset="0"/>
                <a:cs typeface="Arial" pitchFamily="34" charset="0"/>
              </a:rPr>
              <a:t>two </a:t>
            </a:r>
            <a:r>
              <a:rPr lang="en-US" sz="2800" dirty="0">
                <a:latin typeface="Arial" pitchFamily="34" charset="0"/>
                <a:cs typeface="Arial" pitchFamily="34" charset="0"/>
              </a:rPr>
              <a:t>stories from </a:t>
            </a:r>
            <a:r>
              <a:rPr lang="en-US" sz="2800" dirty="0" smtClean="0">
                <a:latin typeface="Arial" pitchFamily="34" charset="0"/>
                <a:cs typeface="Arial" pitchFamily="34" charset="0"/>
              </a:rPr>
              <a:t>the </a:t>
            </a:r>
            <a:r>
              <a:rPr lang="en-US" sz="2800" dirty="0">
                <a:latin typeface="Arial" pitchFamily="34" charset="0"/>
                <a:cs typeface="Arial" pitchFamily="34" charset="0"/>
              </a:rPr>
              <a:t>Old Testament.</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5837767" y="1735554"/>
            <a:ext cx="1996440" cy="3048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8" name="TextBox 5"/>
          <p:cNvSpPr txBox="1">
            <a:spLocks noChangeArrowheads="1"/>
          </p:cNvSpPr>
          <p:nvPr/>
        </p:nvSpPr>
        <p:spPr bwMode="auto">
          <a:xfrm>
            <a:off x="1066801" y="4783723"/>
            <a:ext cx="1600200" cy="169277"/>
          </a:xfrm>
          <a:prstGeom prst="rect">
            <a:avLst/>
          </a:prstGeom>
          <a:noFill/>
          <a:ln w="9525">
            <a:noFill/>
            <a:miter lim="800000"/>
            <a:headEnd/>
            <a:tailEnd/>
          </a:ln>
        </p:spPr>
        <p:txBody>
          <a:bodyPr wrap="square">
            <a:spAutoFit/>
          </a:bodyPr>
          <a:lstStyle/>
          <a:p>
            <a:r>
              <a:rPr lang="en-US" sz="500" dirty="0" err="1" smtClean="0"/>
              <a:t>WikiMediaCommons</a:t>
            </a:r>
            <a:endParaRPr lang="en-US" sz="500" dirty="0"/>
          </a:p>
        </p:txBody>
      </p:sp>
      <p:sp>
        <p:nvSpPr>
          <p:cNvPr id="9" name="TextBox 5"/>
          <p:cNvSpPr txBox="1">
            <a:spLocks noChangeArrowheads="1"/>
          </p:cNvSpPr>
          <p:nvPr/>
        </p:nvSpPr>
        <p:spPr bwMode="auto">
          <a:xfrm>
            <a:off x="5867401" y="4783554"/>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
        <p:nvSpPr>
          <p:cNvPr id="10" name="Content Placeholder 6"/>
          <p:cNvSpPr txBox="1">
            <a:spLocks/>
          </p:cNvSpPr>
          <p:nvPr/>
        </p:nvSpPr>
        <p:spPr>
          <a:xfrm>
            <a:off x="685800" y="4953000"/>
            <a:ext cx="3124201" cy="1295400"/>
          </a:xfrm>
          <a:prstGeom prst="rect">
            <a:avLst/>
          </a:prstGeom>
        </p:spPr>
        <p:txBody>
          <a:bodyPr>
            <a:noAutofit/>
          </a:bodyPr>
          <a:lstStyle/>
          <a:p>
            <a:pPr algn="ctr"/>
            <a:r>
              <a:rPr lang="en-US" dirty="0">
                <a:latin typeface="Arial" pitchFamily="34" charset="0"/>
                <a:cs typeface="Arial" pitchFamily="34" charset="0"/>
              </a:rPr>
              <a:t>The story of Cain and </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dirty="0" smtClean="0">
                <a:latin typeface="Arial" pitchFamily="34" charset="0"/>
                <a:cs typeface="Arial" pitchFamily="34" charset="0"/>
              </a:rPr>
              <a:t>Abel—the </a:t>
            </a:r>
            <a:r>
              <a:rPr lang="en-US" dirty="0">
                <a:latin typeface="Arial" pitchFamily="34" charset="0"/>
                <a:cs typeface="Arial" pitchFamily="34" charset="0"/>
              </a:rPr>
              <a:t>first murder.</a:t>
            </a:r>
          </a:p>
        </p:txBody>
      </p:sp>
      <p:sp>
        <p:nvSpPr>
          <p:cNvPr id="11" name="Content Placeholder 6"/>
          <p:cNvSpPr txBox="1">
            <a:spLocks/>
          </p:cNvSpPr>
          <p:nvPr/>
        </p:nvSpPr>
        <p:spPr>
          <a:xfrm>
            <a:off x="4377265" y="4952999"/>
            <a:ext cx="4614336" cy="1473115"/>
          </a:xfrm>
          <a:prstGeom prst="rect">
            <a:avLst/>
          </a:prstGeom>
        </p:spPr>
        <p:txBody>
          <a:bodyPr>
            <a:noAutofit/>
          </a:bodyPr>
          <a:lstStyle/>
          <a:p>
            <a:pPr algn="ctr"/>
            <a:r>
              <a:rPr lang="en-US" dirty="0">
                <a:latin typeface="Arial" pitchFamily="34" charset="0"/>
                <a:cs typeface="Arial" pitchFamily="34" charset="0"/>
              </a:rPr>
              <a:t>The story of Noah and the ark—due to the sinful ways of the people, God destroyed all life except for Noah, his family, and the animals he brought on the ark</a:t>
            </a:r>
            <a:r>
              <a:rPr lang="en-US" dirty="0" smtClean="0">
                <a:latin typeface="Arial" pitchFamily="34" charset="0"/>
                <a:cs typeface="Arial" pitchFamily="34" charset="0"/>
              </a:rPr>
              <a:t>.</a:t>
            </a:r>
            <a:endParaRPr lang="en-US" sz="2800" dirty="0">
              <a:latin typeface="Arial" pitchFamily="34" charset="0"/>
              <a:cs typeface="Arial" pitchFamily="34"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6780" y="1773823"/>
            <a:ext cx="2407920" cy="30099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3800" y="1752600"/>
            <a:ext cx="4724400" cy="3759144"/>
          </a:xfrm>
        </p:spPr>
        <p:txBody>
          <a:bodyPr>
            <a:noAutofit/>
          </a:bodyPr>
          <a:lstStyle/>
          <a:p>
            <a:r>
              <a:rPr lang="en-US" sz="2400" b="0" dirty="0"/>
              <a:t>We learn from Noah’s story that God’s salvation is near to those who remember him and who remain faithful to his original plan in creating humankind.</a:t>
            </a:r>
            <a:r>
              <a:rPr lang="en-US" b="0" dirty="0"/>
              <a:t/>
            </a:r>
            <a:br>
              <a:rPr lang="en-US" b="0" dirty="0"/>
            </a:br>
            <a:r>
              <a:rPr lang="en-US" b="0" dirty="0"/>
              <a:t/>
            </a:r>
            <a:br>
              <a:rPr lang="en-US" b="0" dirty="0"/>
            </a:br>
            <a:r>
              <a:rPr lang="en-US" b="0" dirty="0"/>
              <a:t/>
            </a:r>
            <a:br>
              <a:rPr lang="en-US" b="0" dirty="0"/>
            </a:br>
            <a:endParaRPr lang="en-US" b="0" dirty="0"/>
          </a:p>
        </p:txBody>
      </p:sp>
      <p:sp>
        <p:nvSpPr>
          <p:cNvPr id="5" name="TextBox 5"/>
          <p:cNvSpPr txBox="1">
            <a:spLocks noChangeArrowheads="1"/>
          </p:cNvSpPr>
          <p:nvPr/>
        </p:nvSpPr>
        <p:spPr bwMode="auto">
          <a:xfrm>
            <a:off x="685800" y="5257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85800" y="1219200"/>
            <a:ext cx="2667000" cy="407175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1082794536"/>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2133600"/>
            <a:ext cx="4648200" cy="1219200"/>
          </a:xfrm>
        </p:spPr>
        <p:txBody>
          <a:bodyPr>
            <a:noAutofit/>
          </a:bodyPr>
          <a:lstStyle/>
          <a:p>
            <a:pPr algn="ctr"/>
            <a:r>
              <a:rPr lang="en-US" sz="2000" dirty="0"/>
              <a:t>These four social justice principles are </a:t>
            </a:r>
            <a:r>
              <a:rPr lang="en-US" sz="2000" dirty="0" smtClean="0"/>
              <a:t>found </a:t>
            </a:r>
            <a:r>
              <a:rPr lang="en-US" sz="2000" dirty="0"/>
              <a:t>in the Creation accounts:</a:t>
            </a:r>
          </a:p>
        </p:txBody>
      </p:sp>
      <p:sp>
        <p:nvSpPr>
          <p:cNvPr id="5" name="TextBox 5"/>
          <p:cNvSpPr txBox="1">
            <a:spLocks noChangeArrowheads="1"/>
          </p:cNvSpPr>
          <p:nvPr/>
        </p:nvSpPr>
        <p:spPr bwMode="auto">
          <a:xfrm>
            <a:off x="457200" y="3352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533400"/>
            <a:ext cx="3810000" cy="2796540"/>
          </a:xfrm>
        </p:spPr>
      </p:pic>
      <p:sp>
        <p:nvSpPr>
          <p:cNvPr id="6" name="Title 1"/>
          <p:cNvSpPr txBox="1">
            <a:spLocks/>
          </p:cNvSpPr>
          <p:nvPr/>
        </p:nvSpPr>
        <p:spPr>
          <a:xfrm>
            <a:off x="575733" y="3276600"/>
            <a:ext cx="8229600" cy="12192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a:lstStyle>
          <a:p>
            <a:pPr>
              <a:tabLst>
                <a:tab pos="287338" algn="l"/>
                <a:tab pos="508000" algn="l"/>
              </a:tabLst>
            </a:pPr>
            <a:r>
              <a:rPr lang="en-US" sz="1800" b="0" dirty="0"/>
              <a:t>1.  Each human life has great worth and must be protected. We must promote </a:t>
            </a:r>
            <a:r>
              <a:rPr lang="en-US" sz="1800" b="0" dirty="0" smtClean="0"/>
              <a:t>	 values </a:t>
            </a:r>
            <a:r>
              <a:rPr lang="en-US" sz="1800" b="0" dirty="0"/>
              <a:t>that emphasize the inherent worth of each individual.</a:t>
            </a:r>
          </a:p>
        </p:txBody>
      </p:sp>
      <p:sp>
        <p:nvSpPr>
          <p:cNvPr id="7" name="Title 1"/>
          <p:cNvSpPr txBox="1">
            <a:spLocks/>
          </p:cNvSpPr>
          <p:nvPr/>
        </p:nvSpPr>
        <p:spPr>
          <a:xfrm>
            <a:off x="609600" y="3962400"/>
            <a:ext cx="8229600" cy="12192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a:lstStyle>
          <a:p>
            <a:pPr>
              <a:tabLst>
                <a:tab pos="287338" algn="l"/>
                <a:tab pos="508000" algn="l"/>
              </a:tabLst>
            </a:pPr>
            <a:r>
              <a:rPr lang="en-US" sz="1800" b="0" dirty="0" smtClean="0"/>
              <a:t>2.  As </a:t>
            </a:r>
            <a:r>
              <a:rPr lang="en-US" sz="1800" b="0" dirty="0"/>
              <a:t>human beings we cannot find the happiness we long for by pursuing </a:t>
            </a:r>
            <a:r>
              <a:rPr lang="en-US" sz="1800" b="0" dirty="0" smtClean="0"/>
              <a:t>	things </a:t>
            </a:r>
            <a:r>
              <a:rPr lang="en-US" sz="1800" b="0" dirty="0"/>
              <a:t>that do not lead to God.</a:t>
            </a:r>
          </a:p>
        </p:txBody>
      </p:sp>
      <p:sp>
        <p:nvSpPr>
          <p:cNvPr id="9" name="Title 1"/>
          <p:cNvSpPr txBox="1">
            <a:spLocks/>
          </p:cNvSpPr>
          <p:nvPr/>
        </p:nvSpPr>
        <p:spPr>
          <a:xfrm>
            <a:off x="609600" y="4572000"/>
            <a:ext cx="8229600" cy="12192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a:lstStyle>
          <a:p>
            <a:pPr>
              <a:tabLst>
                <a:tab pos="338138" algn="l"/>
              </a:tabLst>
            </a:pPr>
            <a:r>
              <a:rPr lang="en-US" sz="1800" b="0" dirty="0" smtClean="0"/>
              <a:t>3.  God intends that human beings form communities of love and justice to 	work together for the common good.</a:t>
            </a:r>
            <a:endParaRPr lang="en-US" sz="1800" b="0" dirty="0"/>
          </a:p>
        </p:txBody>
      </p:sp>
      <p:sp>
        <p:nvSpPr>
          <p:cNvPr id="10" name="Title 1"/>
          <p:cNvSpPr txBox="1">
            <a:spLocks/>
          </p:cNvSpPr>
          <p:nvPr/>
        </p:nvSpPr>
        <p:spPr>
          <a:xfrm>
            <a:off x="609600" y="5181600"/>
            <a:ext cx="8229600" cy="12192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a:lstStyle>
          <a:p>
            <a:pPr>
              <a:tabLst>
                <a:tab pos="338138" algn="l"/>
              </a:tabLst>
            </a:pPr>
            <a:r>
              <a:rPr lang="en-US" sz="1800" b="0" dirty="0"/>
              <a:t>4</a:t>
            </a:r>
            <a:r>
              <a:rPr lang="en-US" sz="1800" b="0" dirty="0" smtClean="0"/>
              <a:t>.  We </a:t>
            </a:r>
            <a:r>
              <a:rPr lang="en-US" sz="1800" b="0" dirty="0"/>
              <a:t>must have the same concern for other people’s welfare that we do for </a:t>
            </a:r>
            <a:r>
              <a:rPr lang="en-US" sz="1800" b="0" dirty="0" smtClean="0"/>
              <a:t>	our </a:t>
            </a:r>
            <a:r>
              <a:rPr lang="en-US" sz="1800" b="0" dirty="0"/>
              <a:t>own.</a:t>
            </a:r>
          </a:p>
        </p:txBody>
      </p:sp>
    </p:spTree>
    <p:extLst>
      <p:ext uri="{BB962C8B-B14F-4D97-AF65-F5344CB8AC3E}">
        <p14:creationId xmlns:p14="http://schemas.microsoft.com/office/powerpoint/2010/main" val="4101703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00600"/>
            <a:ext cx="8229600" cy="838200"/>
          </a:xfrm>
        </p:spPr>
        <p:txBody>
          <a:bodyPr>
            <a:noAutofit/>
          </a:bodyPr>
          <a:lstStyle/>
          <a:p>
            <a:pPr algn="ctr"/>
            <a:r>
              <a:rPr lang="en-US" sz="3200" dirty="0"/>
              <a:t>God’s original plan </a:t>
            </a:r>
            <a:r>
              <a:rPr lang="en-US" dirty="0" smtClean="0"/>
              <a:t/>
            </a:r>
            <a:br>
              <a:rPr lang="en-US" dirty="0" smtClean="0"/>
            </a:br>
            <a:r>
              <a:rPr lang="en-US" b="0" dirty="0" smtClean="0"/>
              <a:t>was </a:t>
            </a:r>
            <a:r>
              <a:rPr lang="en-US" b="0" dirty="0"/>
              <a:t>to </a:t>
            </a:r>
            <a:r>
              <a:rPr lang="en-US" sz="3200" dirty="0"/>
              <a:t>create a just community</a:t>
            </a:r>
            <a:r>
              <a:rPr lang="en-US" dirty="0"/>
              <a:t>.</a:t>
            </a:r>
          </a:p>
        </p:txBody>
      </p:sp>
      <p:sp>
        <p:nvSpPr>
          <p:cNvPr id="5" name="TextBox 5"/>
          <p:cNvSpPr txBox="1">
            <a:spLocks noChangeArrowheads="1"/>
          </p:cNvSpPr>
          <p:nvPr/>
        </p:nvSpPr>
        <p:spPr bwMode="auto">
          <a:xfrm>
            <a:off x="2286000" y="44196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86000" y="1066800"/>
            <a:ext cx="4572000" cy="3355848"/>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05200"/>
            <a:ext cx="8915400" cy="2209800"/>
          </a:xfrm>
        </p:spPr>
        <p:txBody>
          <a:bodyPr>
            <a:noAutofit/>
          </a:bodyPr>
          <a:lstStyle/>
          <a:p>
            <a:pPr algn="ctr"/>
            <a:r>
              <a:rPr lang="en-US" b="0" dirty="0" smtClean="0"/>
              <a:t>This just community is based on a foundational religious truth: </a:t>
            </a:r>
            <a:r>
              <a:rPr lang="en-US" dirty="0" smtClean="0"/>
              <a:t/>
            </a:r>
            <a:br>
              <a:rPr lang="en-US" dirty="0" smtClean="0"/>
            </a:br>
            <a:r>
              <a:rPr lang="en-US" dirty="0" smtClean="0"/>
              <a:t/>
            </a:r>
            <a:br>
              <a:rPr lang="en-US" dirty="0" smtClean="0"/>
            </a:br>
            <a:r>
              <a:rPr lang="en-US" dirty="0" smtClean="0"/>
              <a:t>Every person is created in the image of God.</a:t>
            </a:r>
            <a:endParaRPr lang="en-US" dirty="0"/>
          </a:p>
        </p:txBody>
      </p:sp>
      <p:sp>
        <p:nvSpPr>
          <p:cNvPr id="5" name="TextBox 5"/>
          <p:cNvSpPr txBox="1">
            <a:spLocks noChangeArrowheads="1"/>
          </p:cNvSpPr>
          <p:nvPr/>
        </p:nvSpPr>
        <p:spPr bwMode="auto">
          <a:xfrm>
            <a:off x="1485900" y="2971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95400" y="1143000"/>
            <a:ext cx="6400800" cy="1828800"/>
          </a:xfrm>
          <a:effectLst>
            <a:reflection blurRad="6350" stA="50000" endA="300" endPos="38500" dist="50800" dir="5400000" sy="-100000" algn="bl" rotWithShape="0"/>
          </a:effectLst>
        </p:spPr>
      </p:pic>
    </p:spTree>
    <p:extLst>
      <p:ext uri="{BB962C8B-B14F-4D97-AF65-F5344CB8AC3E}">
        <p14:creationId xmlns:p14="http://schemas.microsoft.com/office/powerpoint/2010/main" val="169570142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05200"/>
            <a:ext cx="8915400" cy="2209800"/>
          </a:xfrm>
        </p:spPr>
        <p:txBody>
          <a:bodyPr>
            <a:noAutofit/>
          </a:bodyPr>
          <a:lstStyle/>
          <a:p>
            <a:pPr algn="ctr"/>
            <a:r>
              <a:rPr lang="en-US" b="0" dirty="0"/>
              <a:t>The Creation accounts in the first </a:t>
            </a:r>
            <a:r>
              <a:rPr lang="en-US" b="0" dirty="0" smtClean="0"/>
              <a:t>chapters </a:t>
            </a:r>
            <a:br>
              <a:rPr lang="en-US" b="0" dirty="0" smtClean="0"/>
            </a:br>
            <a:r>
              <a:rPr lang="en-US" b="0" dirty="0" smtClean="0"/>
              <a:t>of </a:t>
            </a:r>
            <a:r>
              <a:rPr lang="en-US" b="0" dirty="0"/>
              <a:t>the Book of Genesis reveal three </a:t>
            </a:r>
            <a:r>
              <a:rPr lang="en-US" b="0" dirty="0" smtClean="0"/>
              <a:t/>
            </a:r>
            <a:br>
              <a:rPr lang="en-US" b="0" dirty="0" smtClean="0"/>
            </a:br>
            <a:r>
              <a:rPr lang="en-US" b="0" dirty="0" smtClean="0"/>
              <a:t>important </a:t>
            </a:r>
            <a:r>
              <a:rPr lang="en-US" b="0" dirty="0"/>
              <a:t>truths about the role that justice plays </a:t>
            </a:r>
            <a:r>
              <a:rPr lang="en-US" b="0" dirty="0" smtClean="0"/>
              <a:t/>
            </a:r>
            <a:br>
              <a:rPr lang="en-US" b="0" dirty="0" smtClean="0"/>
            </a:br>
            <a:r>
              <a:rPr lang="en-US" b="0" dirty="0" smtClean="0"/>
              <a:t>in </a:t>
            </a:r>
            <a:r>
              <a:rPr lang="en-US" b="0" dirty="0"/>
              <a:t>God’s plan for human beings.</a:t>
            </a:r>
            <a:r>
              <a:rPr lang="en-US" dirty="0"/>
              <a:t/>
            </a:r>
            <a:br>
              <a:rPr lang="en-US" dirty="0"/>
            </a:br>
            <a:endParaRPr lang="en-US" dirty="0"/>
          </a:p>
        </p:txBody>
      </p:sp>
      <p:sp>
        <p:nvSpPr>
          <p:cNvPr id="5" name="TextBox 5"/>
          <p:cNvSpPr txBox="1">
            <a:spLocks noChangeArrowheads="1"/>
          </p:cNvSpPr>
          <p:nvPr/>
        </p:nvSpPr>
        <p:spPr bwMode="auto">
          <a:xfrm>
            <a:off x="1485900" y="2971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95400" y="1143000"/>
            <a:ext cx="6400800" cy="1828800"/>
          </a:xfrm>
          <a:effectLst>
            <a:reflection blurRad="6350" stA="50000" endA="300" endPos="38500" dist="50800" dir="5400000" sy="-100000" algn="bl" rotWithShape="0"/>
          </a:effectLst>
        </p:spPr>
      </p:pic>
    </p:spTree>
    <p:extLst>
      <p:ext uri="{BB962C8B-B14F-4D97-AF65-F5344CB8AC3E}">
        <p14:creationId xmlns:p14="http://schemas.microsoft.com/office/powerpoint/2010/main" val="266788336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71800"/>
            <a:ext cx="8915400" cy="2743200"/>
          </a:xfrm>
        </p:spPr>
        <p:txBody>
          <a:bodyPr>
            <a:noAutofit/>
          </a:bodyPr>
          <a:lstStyle/>
          <a:p>
            <a:pPr algn="ctr"/>
            <a:r>
              <a:rPr lang="en-US" sz="2400" b="0" dirty="0"/>
              <a:t>The first truth revealed in the Creation accounts </a:t>
            </a:r>
            <a:r>
              <a:rPr lang="en-US" sz="2400" b="0" dirty="0" smtClean="0"/>
              <a:t/>
            </a:r>
            <a:br>
              <a:rPr lang="en-US" sz="2400" b="0" dirty="0" smtClean="0"/>
            </a:br>
            <a:r>
              <a:rPr lang="en-US" sz="2400" b="0" dirty="0" smtClean="0"/>
              <a:t>is </a:t>
            </a:r>
            <a:r>
              <a:rPr lang="en-US" sz="2400" b="0" dirty="0"/>
              <a:t>that God has given human beings a share of his divine life, </a:t>
            </a:r>
            <a:r>
              <a:rPr lang="en-US" sz="2400" b="0" dirty="0" smtClean="0"/>
              <a:t/>
            </a:r>
            <a:br>
              <a:rPr lang="en-US" sz="2400" b="0" dirty="0" smtClean="0"/>
            </a:br>
            <a:r>
              <a:rPr lang="en-US" sz="2400" b="0" dirty="0" smtClean="0"/>
              <a:t>creating </a:t>
            </a:r>
            <a:r>
              <a:rPr lang="en-US" sz="2400" b="0" dirty="0"/>
              <a:t>us “in the divine image” (Genesis 1:27).</a:t>
            </a:r>
            <a:r>
              <a:rPr lang="en-US" dirty="0"/>
              <a:t/>
            </a:r>
            <a:br>
              <a:rPr lang="en-US" dirty="0"/>
            </a:br>
            <a:endParaRPr lang="en-US" dirty="0"/>
          </a:p>
        </p:txBody>
      </p:sp>
      <p:sp>
        <p:nvSpPr>
          <p:cNvPr id="5" name="TextBox 5"/>
          <p:cNvSpPr txBox="1">
            <a:spLocks noChangeArrowheads="1"/>
          </p:cNvSpPr>
          <p:nvPr/>
        </p:nvSpPr>
        <p:spPr bwMode="auto">
          <a:xfrm>
            <a:off x="1485900" y="2971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95400" y="1143000"/>
            <a:ext cx="6400800" cy="1828800"/>
          </a:xfrm>
          <a:effectLst>
            <a:reflection blurRad="6350" stA="50000" endA="300" endPos="38500" dist="50800" dir="5400000" sy="-100000" algn="bl" rotWithShape="0"/>
          </a:effectLst>
        </p:spPr>
      </p:pic>
      <p:sp>
        <p:nvSpPr>
          <p:cNvPr id="3" name="TextBox 2"/>
          <p:cNvSpPr txBox="1"/>
          <p:nvPr/>
        </p:nvSpPr>
        <p:spPr bwMode="auto">
          <a:xfrm>
            <a:off x="1066800" y="5029200"/>
            <a:ext cx="6858000" cy="1200329"/>
          </a:xfrm>
          <a:prstGeom prst="rect">
            <a:avLst/>
          </a:prstGeom>
          <a:noFill/>
          <a:ln w="9525">
            <a:noFill/>
            <a:miter lim="800000"/>
            <a:headEnd/>
            <a:tailEnd/>
          </a:ln>
        </p:spPr>
        <p:txBody>
          <a:bodyPr wrap="square" rtlCol="0">
            <a:spAutoFit/>
          </a:bodyPr>
          <a:lstStyle/>
          <a:p>
            <a:pPr algn="ctr"/>
            <a:r>
              <a:rPr lang="en-US" sz="2400" dirty="0">
                <a:latin typeface="Arial" pitchFamily="34" charset="0"/>
                <a:cs typeface="Arial" pitchFamily="34" charset="0"/>
              </a:rPr>
              <a:t>Justice requires that we recognize and respect the divine presence in every human being </a:t>
            </a:r>
            <a:r>
              <a:rPr lang="en-US" sz="2400" dirty="0" smtClean="0">
                <a:latin typeface="Arial" pitchFamily="34" charset="0"/>
                <a:cs typeface="Arial" pitchFamily="34" charset="0"/>
              </a:rPr>
              <a:t/>
            </a:r>
            <a:br>
              <a:rPr lang="en-US" sz="2400" dirty="0" smtClean="0">
                <a:latin typeface="Arial" pitchFamily="34" charset="0"/>
                <a:cs typeface="Arial" pitchFamily="34" charset="0"/>
              </a:rPr>
            </a:br>
            <a:r>
              <a:rPr lang="en-US" sz="2400" dirty="0" smtClean="0">
                <a:latin typeface="Arial" pitchFamily="34" charset="0"/>
                <a:cs typeface="Arial" pitchFamily="34" charset="0"/>
              </a:rPr>
              <a:t>(</a:t>
            </a:r>
            <a:r>
              <a:rPr lang="en-US" sz="2400" dirty="0">
                <a:latin typeface="Arial" pitchFamily="34" charset="0"/>
                <a:cs typeface="Arial" pitchFamily="34" charset="0"/>
              </a:rPr>
              <a:t>see Matthew 25:37–40).</a:t>
            </a:r>
            <a:endParaRPr lang="en-US" sz="2400" dirty="0">
              <a:solidFill>
                <a:schemeClr val="bg1">
                  <a:lumMod val="65000"/>
                </a:schemeClr>
              </a:solidFill>
              <a:latin typeface="Arial" pitchFamily="34" charset="0"/>
              <a:cs typeface="Arial" pitchFamily="34" charset="0"/>
            </a:endParaRPr>
          </a:p>
        </p:txBody>
      </p:sp>
    </p:spTree>
    <p:extLst>
      <p:ext uri="{BB962C8B-B14F-4D97-AF65-F5344CB8AC3E}">
        <p14:creationId xmlns:p14="http://schemas.microsoft.com/office/powerpoint/2010/main" val="25878328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92867" y="1066800"/>
            <a:ext cx="4241800" cy="3049854"/>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8" name="Title 1"/>
          <p:cNvSpPr>
            <a:spLocks noGrp="1"/>
          </p:cNvSpPr>
          <p:nvPr>
            <p:ph type="title"/>
          </p:nvPr>
        </p:nvSpPr>
        <p:spPr>
          <a:xfrm>
            <a:off x="457200" y="4800600"/>
            <a:ext cx="8229600" cy="838200"/>
          </a:xfrm>
        </p:spPr>
        <p:txBody>
          <a:bodyPr>
            <a:noAutofit/>
          </a:bodyPr>
          <a:lstStyle/>
          <a:p>
            <a:pPr algn="ctr"/>
            <a:r>
              <a:rPr lang="en-US" sz="2400" b="0" dirty="0"/>
              <a:t>A second truth revealed in the Creation accounts is that human beings were created to live in </a:t>
            </a:r>
            <a:r>
              <a:rPr lang="en-US" sz="2400" b="0" dirty="0" smtClean="0"/>
              <a:t>communion with </a:t>
            </a:r>
            <a:r>
              <a:rPr lang="en-US" sz="2400" b="0" dirty="0"/>
              <a:t>God, who alone is the source of our true happiness.</a:t>
            </a:r>
            <a:br>
              <a:rPr lang="en-US" sz="2400" b="0" dirty="0"/>
            </a:br>
            <a:endParaRPr lang="en-US" sz="2400" b="0" dirty="0"/>
          </a:p>
        </p:txBody>
      </p:sp>
      <p:sp>
        <p:nvSpPr>
          <p:cNvPr id="9" name="TextBox 5"/>
          <p:cNvSpPr txBox="1">
            <a:spLocks noChangeArrowheads="1"/>
          </p:cNvSpPr>
          <p:nvPr/>
        </p:nvSpPr>
        <p:spPr bwMode="auto">
          <a:xfrm>
            <a:off x="2286000" y="4114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81400"/>
            <a:ext cx="8915400" cy="1735723"/>
          </a:xfrm>
        </p:spPr>
        <p:txBody>
          <a:bodyPr>
            <a:noAutofit/>
          </a:bodyPr>
          <a:lstStyle/>
          <a:p>
            <a:pPr algn="ctr"/>
            <a:r>
              <a:rPr lang="en-US" sz="2000" b="0" dirty="0"/>
              <a:t>A third truth revealed in the Creation accounts </a:t>
            </a:r>
            <a:r>
              <a:rPr lang="en-US" sz="2000" b="0" dirty="0" smtClean="0"/>
              <a:t>is </a:t>
            </a:r>
            <a:r>
              <a:rPr lang="en-US" sz="2000" b="0" dirty="0"/>
              <a:t>that God created human beings to live in </a:t>
            </a:r>
            <a:r>
              <a:rPr lang="en-US" sz="2000" b="0" dirty="0" smtClean="0"/>
              <a:t>loving </a:t>
            </a:r>
            <a:r>
              <a:rPr lang="en-US" sz="2000" b="0" dirty="0"/>
              <a:t>communion with one another.</a:t>
            </a:r>
          </a:p>
        </p:txBody>
      </p:sp>
      <p:sp>
        <p:nvSpPr>
          <p:cNvPr id="5" name="TextBox 5"/>
          <p:cNvSpPr txBox="1">
            <a:spLocks noChangeArrowheads="1"/>
          </p:cNvSpPr>
          <p:nvPr/>
        </p:nvSpPr>
        <p:spPr bwMode="auto">
          <a:xfrm>
            <a:off x="2286000" y="3733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
        <p:nvSpPr>
          <p:cNvPr id="3" name="TextBox 2"/>
          <p:cNvSpPr txBox="1"/>
          <p:nvPr/>
        </p:nvSpPr>
        <p:spPr bwMode="auto">
          <a:xfrm>
            <a:off x="533400" y="4876800"/>
            <a:ext cx="8610600" cy="1323439"/>
          </a:xfrm>
          <a:prstGeom prst="rect">
            <a:avLst/>
          </a:prstGeom>
          <a:noFill/>
          <a:ln w="9525">
            <a:noFill/>
            <a:miter lim="800000"/>
            <a:headEnd/>
            <a:tailEnd/>
          </a:ln>
        </p:spPr>
        <p:txBody>
          <a:bodyPr wrap="square" rtlCol="0">
            <a:spAutoFit/>
          </a:bodyPr>
          <a:lstStyle/>
          <a:p>
            <a:pPr algn="ctr"/>
            <a:r>
              <a:rPr lang="en-US" sz="2000" dirty="0">
                <a:latin typeface="Arial" pitchFamily="34" charset="0"/>
                <a:cs typeface="Arial" pitchFamily="34" charset="0"/>
              </a:rPr>
              <a:t>According to the </a:t>
            </a:r>
            <a:r>
              <a:rPr lang="en-US" sz="2000" i="1" dirty="0">
                <a:latin typeface="Arial" pitchFamily="34" charset="0"/>
                <a:cs typeface="Arial" pitchFamily="34" charset="0"/>
              </a:rPr>
              <a:t>Catechism of the Catholic Church</a:t>
            </a:r>
            <a:r>
              <a:rPr lang="en-US" sz="2000" dirty="0">
                <a:latin typeface="Arial" pitchFamily="34" charset="0"/>
                <a:cs typeface="Arial" pitchFamily="34" charset="0"/>
              </a:rPr>
              <a:t>: </a:t>
            </a:r>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000" dirty="0" smtClean="0">
                <a:latin typeface="Arial" pitchFamily="34" charset="0"/>
                <a:cs typeface="Arial" pitchFamily="34" charset="0"/>
              </a:rPr>
              <a:t>“</a:t>
            </a:r>
            <a:r>
              <a:rPr lang="en-US" sz="2000" dirty="0">
                <a:latin typeface="Arial" pitchFamily="34" charset="0"/>
                <a:cs typeface="Arial" pitchFamily="34" charset="0"/>
              </a:rPr>
              <a:t>The human person needs to live in society. </a:t>
            </a:r>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000" dirty="0" smtClean="0">
                <a:latin typeface="Arial" pitchFamily="34" charset="0"/>
                <a:cs typeface="Arial" pitchFamily="34" charset="0"/>
              </a:rPr>
              <a:t>Society </a:t>
            </a:r>
            <a:r>
              <a:rPr lang="en-US" sz="2000" dirty="0">
                <a:latin typeface="Arial" pitchFamily="34" charset="0"/>
                <a:cs typeface="Arial" pitchFamily="34" charset="0"/>
              </a:rPr>
              <a:t>is not for </a:t>
            </a:r>
            <a:r>
              <a:rPr lang="en-US" sz="2000" dirty="0" smtClean="0">
                <a:latin typeface="Arial" pitchFamily="34" charset="0"/>
                <a:cs typeface="Arial" pitchFamily="34" charset="0"/>
              </a:rPr>
              <a:t>him [or </a:t>
            </a:r>
            <a:r>
              <a:rPr lang="en-US" sz="2000" dirty="0">
                <a:latin typeface="Arial" pitchFamily="34" charset="0"/>
                <a:cs typeface="Arial" pitchFamily="34" charset="0"/>
              </a:rPr>
              <a:t>her] an extraneous addition, </a:t>
            </a:r>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000" dirty="0" smtClean="0">
                <a:latin typeface="Arial" pitchFamily="34" charset="0"/>
                <a:cs typeface="Arial" pitchFamily="34" charset="0"/>
              </a:rPr>
              <a:t>but </a:t>
            </a:r>
            <a:r>
              <a:rPr lang="en-US" sz="2000" dirty="0">
                <a:latin typeface="Arial" pitchFamily="34" charset="0"/>
                <a:cs typeface="Arial" pitchFamily="34" charset="0"/>
              </a:rPr>
              <a:t>a requirement of </a:t>
            </a:r>
            <a:r>
              <a:rPr lang="en-US" sz="2000" dirty="0" smtClean="0">
                <a:latin typeface="Arial" pitchFamily="34" charset="0"/>
                <a:cs typeface="Arial" pitchFamily="34" charset="0"/>
              </a:rPr>
              <a:t>his [or </a:t>
            </a:r>
            <a:r>
              <a:rPr lang="en-US" sz="2000" dirty="0">
                <a:latin typeface="Arial" pitchFamily="34" charset="0"/>
                <a:cs typeface="Arial" pitchFamily="34" charset="0"/>
              </a:rPr>
              <a:t>her] nature” (1879).</a:t>
            </a:r>
            <a:endParaRPr lang="en-US" sz="2000" dirty="0">
              <a:solidFill>
                <a:schemeClr val="bg1">
                  <a:lumMod val="65000"/>
                </a:schemeClr>
              </a:solidFill>
              <a:latin typeface="Arial" pitchFamily="34" charset="0"/>
              <a:cs typeface="Arial" pitchFamily="34" charset="0"/>
            </a:endParaRPr>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228850" y="709689"/>
            <a:ext cx="4533900" cy="3024111"/>
          </a:xfr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585464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733800" y="2057400"/>
            <a:ext cx="4953000" cy="3581400"/>
          </a:xfrm>
        </p:spPr>
        <p:txBody>
          <a:bodyPr>
            <a:noAutofit/>
          </a:bodyPr>
          <a:lstStyle/>
          <a:p>
            <a:r>
              <a:rPr lang="en-US" sz="2400" b="0" dirty="0"/>
              <a:t>Adam and Eve’s disobedience, their failure to live according to God’s original plan to create a </a:t>
            </a:r>
            <a:r>
              <a:rPr lang="en-US" sz="2400" b="0" dirty="0" smtClean="0"/>
              <a:t/>
            </a:r>
            <a:br>
              <a:rPr lang="en-US" sz="2400" b="0" dirty="0" smtClean="0"/>
            </a:br>
            <a:r>
              <a:rPr lang="en-US" sz="2400" b="0" dirty="0" smtClean="0"/>
              <a:t>just </a:t>
            </a:r>
            <a:r>
              <a:rPr lang="en-US" sz="2400" b="0" dirty="0"/>
              <a:t>community, led to the loss </a:t>
            </a:r>
            <a:r>
              <a:rPr lang="en-US" sz="2400" b="0" dirty="0" smtClean="0"/>
              <a:t/>
            </a:r>
            <a:br>
              <a:rPr lang="en-US" sz="2400" b="0" dirty="0" smtClean="0"/>
            </a:br>
            <a:r>
              <a:rPr lang="en-US" sz="2400" b="0" dirty="0" smtClean="0"/>
              <a:t>of </a:t>
            </a:r>
            <a:r>
              <a:rPr lang="en-US" sz="2400" b="0" dirty="0"/>
              <a:t>the state of original holiness </a:t>
            </a:r>
            <a:r>
              <a:rPr lang="en-US" sz="2400" b="0" dirty="0" smtClean="0"/>
              <a:t/>
            </a:r>
            <a:br>
              <a:rPr lang="en-US" sz="2400" b="0" dirty="0" smtClean="0"/>
            </a:br>
            <a:r>
              <a:rPr lang="en-US" sz="2400" b="0" dirty="0" smtClean="0"/>
              <a:t>and </a:t>
            </a:r>
            <a:r>
              <a:rPr lang="en-US" sz="2400" b="0" dirty="0"/>
              <a:t>justice for all human beings.</a:t>
            </a:r>
            <a:br>
              <a:rPr lang="en-US" sz="2400" b="0" dirty="0"/>
            </a:br>
            <a:r>
              <a:rPr lang="en-US" sz="2400" b="0" dirty="0"/>
              <a:t/>
            </a:r>
            <a:br>
              <a:rPr lang="en-US" sz="2400" b="0" dirty="0"/>
            </a:br>
            <a:endParaRPr lang="en-US" sz="2400" b="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9788" y="1219200"/>
            <a:ext cx="2839212" cy="4243964"/>
          </a:xfrm>
          <a:prstGeom prst="rect">
            <a:avLst/>
          </a:prstGeom>
          <a:effectLst>
            <a:outerShdw blurRad="50800" dist="38100" dir="2700000" algn="tl" rotWithShape="0">
              <a:prstClr val="black">
                <a:alpha val="40000"/>
              </a:prstClr>
            </a:outerShdw>
          </a:effectLst>
        </p:spPr>
      </p:pic>
      <p:sp>
        <p:nvSpPr>
          <p:cNvPr id="6" name="TextBox 5"/>
          <p:cNvSpPr txBox="1">
            <a:spLocks noChangeArrowheads="1"/>
          </p:cNvSpPr>
          <p:nvPr/>
        </p:nvSpPr>
        <p:spPr bwMode="auto">
          <a:xfrm>
            <a:off x="609600" y="5469523"/>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Tree>
    <p:extLst>
      <p:ext uri="{BB962C8B-B14F-4D97-AF65-F5344CB8AC3E}">
        <p14:creationId xmlns:p14="http://schemas.microsoft.com/office/powerpoint/2010/main" val="332574639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00" y="885370"/>
            <a:ext cx="9169400" cy="2619829"/>
          </a:xfrm>
          <a:prstGeom prst="rect">
            <a:avLst/>
          </a:prstGeom>
        </p:spPr>
      </p:pic>
      <p:sp>
        <p:nvSpPr>
          <p:cNvPr id="7" name="Title 1"/>
          <p:cNvSpPr txBox="1">
            <a:spLocks/>
          </p:cNvSpPr>
          <p:nvPr/>
        </p:nvSpPr>
        <p:spPr>
          <a:xfrm>
            <a:off x="0" y="3200400"/>
            <a:ext cx="8915400" cy="22098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a:lstStyle>
          <a:p>
            <a:pPr algn="ctr"/>
            <a:r>
              <a:rPr lang="en-US" dirty="0"/>
              <a:t>This is Original Sin: </a:t>
            </a:r>
            <a:r>
              <a:rPr lang="en-US" dirty="0" smtClean="0"/>
              <a:t/>
            </a:r>
            <a:br>
              <a:rPr lang="en-US" dirty="0" smtClean="0"/>
            </a:br>
            <a:r>
              <a:rPr lang="en-US" dirty="0" smtClean="0"/>
              <a:t/>
            </a:r>
            <a:br>
              <a:rPr lang="en-US" dirty="0" smtClean="0"/>
            </a:br>
            <a:r>
              <a:rPr lang="en-US" b="0" dirty="0"/>
              <a:t>the wounded human nature that is transmitted to all people as a result of Adam and Eve’s first </a:t>
            </a:r>
            <a:r>
              <a:rPr lang="en-US" b="0" dirty="0" smtClean="0"/>
              <a:t>sin</a:t>
            </a:r>
            <a:endParaRPr lang="en-US" b="0" dirty="0"/>
          </a:p>
        </p:txBody>
      </p:sp>
    </p:spTree>
    <p:extLst>
      <p:ext uri="{BB962C8B-B14F-4D97-AF65-F5344CB8AC3E}">
        <p14:creationId xmlns:p14="http://schemas.microsoft.com/office/powerpoint/2010/main" val="185992468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382</TotalTime>
  <Words>571</Words>
  <Application>Microsoft Office PowerPoint</Application>
  <PresentationFormat>On-screen Show (4:3)</PresentationFormat>
  <Paragraphs>52</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LIC Presentation template-New</vt:lpstr>
      <vt:lpstr>The Social Justice Principles Found in the  Creation Accounts</vt:lpstr>
      <vt:lpstr>God’s original plan  was to create a just community.</vt:lpstr>
      <vt:lpstr>This just community is based on a foundational religious truth:   Every person is created in the image of God.</vt:lpstr>
      <vt:lpstr>The Creation accounts in the first chapters  of the Book of Genesis reveal three  important truths about the role that justice plays  in God’s plan for human beings. </vt:lpstr>
      <vt:lpstr>The first truth revealed in the Creation accounts  is that God has given human beings a share of his divine life,  creating us “in the divine image” (Genesis 1:27). </vt:lpstr>
      <vt:lpstr>A second truth revealed in the Creation accounts is that human beings were created to live in communion with God, who alone is the source of our true happiness. </vt:lpstr>
      <vt:lpstr>A third truth revealed in the Creation accounts is that God created human beings to live in loving communion with one another.</vt:lpstr>
      <vt:lpstr>Adam and Eve’s disobedience, their failure to live according to God’s original plan to create a  just community, led to the loss  of the state of original holiness  and justice for all human beings.  </vt:lpstr>
      <vt:lpstr>PowerPoint Presentation</vt:lpstr>
      <vt:lpstr>Because of Original Sin, the power of our human nature is weakened. We are subject to ignorance, suffering, and death, and it is harder to resist the temptation to sin.  </vt:lpstr>
      <vt:lpstr>PowerPoint Presentation</vt:lpstr>
      <vt:lpstr>We learn from Noah’s story that God’s salvation is near to those who remember him and who remain faithful to his original plan in creating humankind.   </vt:lpstr>
      <vt:lpstr>These four social justice principles are found in the Creation accounts: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56</cp:revision>
  <dcterms:created xsi:type="dcterms:W3CDTF">2011-06-08T19:56:13Z</dcterms:created>
  <dcterms:modified xsi:type="dcterms:W3CDTF">2012-02-15T17:21:10Z</dcterms:modified>
</cp:coreProperties>
</file>