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1200">
          <p15:clr>
            <a:srgbClr val="A4A3A4"/>
          </p15:clr>
        </p15:guide>
        <p15:guide id="2" pos="2880">
          <p15:clr>
            <a:srgbClr val="A4A3A4"/>
          </p15:clr>
        </p15:guide>
        <p15:guide id="3" pos="1296">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even Ellair" initials="SE" lastIdx="5" clrIdx="0">
    <p:extLst/>
  </p:cmAuthor>
  <p:cmAuthor id="2" name="Jerry Ruff" initials="JR" lastIdx="0" clrIdx="1">
    <p:extLst>
      <p:ext uri="{19B8F6BF-5375-455C-9EA6-DF929625EA0E}">
        <p15:presenceInfo xmlns:p15="http://schemas.microsoft.com/office/powerpoint/2012/main" userId="S-1-5-21-636754644-196019783-934742191-655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F00"/>
    <a:srgbClr val="4332B3"/>
    <a:srgbClr val="4D3ACF"/>
    <a:srgbClr val="C80000"/>
    <a:srgbClr val="823EC1"/>
    <a:srgbClr val="3BA4CF"/>
    <a:srgbClr val="332082"/>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095" autoAdjust="0"/>
    <p:restoredTop sz="87896" autoAdjust="0"/>
  </p:normalViewPr>
  <p:slideViewPr>
    <p:cSldViewPr>
      <p:cViewPr varScale="1">
        <p:scale>
          <a:sx n="80" d="100"/>
          <a:sy n="80" d="100"/>
        </p:scale>
        <p:origin x="1632" y="84"/>
      </p:cViewPr>
      <p:guideLst>
        <p:guide orient="horz" pos="1200"/>
        <p:guide pos="2880"/>
        <p:guide pos="1296"/>
      </p:guideLst>
    </p:cSldViewPr>
  </p:slideViewPr>
  <p:outlineViewPr>
    <p:cViewPr>
      <p:scale>
        <a:sx n="75" d="100"/>
        <a:sy n="75"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3" d="100"/>
          <a:sy n="63" d="100"/>
        </p:scale>
        <p:origin x="-2064"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1946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058581FD-550E-4F26-B0B7-EB647264ACAF}" type="slidenum">
              <a:rPr lang="en-US"/>
              <a:pPr>
                <a:defRPr/>
              </a:pPr>
              <a:t>‹#›</a:t>
            </a:fld>
            <a:endParaRPr lang="en-US"/>
          </a:p>
        </p:txBody>
      </p:sp>
    </p:spTree>
    <p:extLst>
      <p:ext uri="{BB962C8B-B14F-4D97-AF65-F5344CB8AC3E}">
        <p14:creationId xmlns:p14="http://schemas.microsoft.com/office/powerpoint/2010/main" val="245750075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p:spPr>
        <p:txBody>
          <a:bodyPr/>
          <a:lstStyle/>
          <a:p>
            <a:r>
              <a:rPr lang="en-US" sz="1200" i="1" kern="1200" dirty="0" smtClean="0">
                <a:solidFill>
                  <a:schemeClr val="tx1"/>
                </a:solidFill>
                <a:effectLst/>
                <a:latin typeface="Arial" charset="0"/>
                <a:ea typeface="+mn-ea"/>
                <a:cs typeface="+mn-cs"/>
              </a:rPr>
              <a:t>Notes: </a:t>
            </a:r>
            <a:r>
              <a:rPr lang="en-US" sz="1200" kern="1200" dirty="0" smtClean="0">
                <a:solidFill>
                  <a:schemeClr val="tx1"/>
                </a:solidFill>
                <a:effectLst/>
                <a:latin typeface="Arial" charset="0"/>
                <a:ea typeface="+mn-ea"/>
                <a:cs typeface="+mn-cs"/>
              </a:rPr>
              <a:t>This PowerPoint is designed for teachers who would like to provide a more in-depth explanation of biblical exegesis. </a:t>
            </a:r>
            <a:endParaRPr lang="en-US" dirty="0">
              <a:effectLst/>
            </a:endParaRPr>
          </a:p>
        </p:txBody>
      </p:sp>
    </p:spTree>
    <p:extLst>
      <p:ext uri="{BB962C8B-B14F-4D97-AF65-F5344CB8AC3E}">
        <p14:creationId xmlns:p14="http://schemas.microsoft.com/office/powerpoint/2010/main" val="19476184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EF453B36-6F5C-402F-9D8D-CDB9A994B156}" type="slidenum">
              <a:rPr lang="en-US" smtClean="0"/>
              <a:pPr/>
              <a:t>2</a:t>
            </a:fld>
            <a:endParaRPr lang="en-US"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i="1" kern="1200" dirty="0" smtClean="0">
                <a:solidFill>
                  <a:schemeClr val="tx1"/>
                </a:solidFill>
                <a:effectLst/>
                <a:latin typeface="Arial" charset="0"/>
                <a:ea typeface="+mn-ea"/>
                <a:cs typeface="+mn-cs"/>
              </a:rPr>
              <a:t>Notes:</a:t>
            </a:r>
            <a:r>
              <a:rPr lang="en-US" sz="1200" kern="1200" dirty="0" smtClean="0">
                <a:solidFill>
                  <a:schemeClr val="tx1"/>
                </a:solidFill>
                <a:effectLst/>
                <a:latin typeface="Arial" charset="0"/>
                <a:ea typeface="+mn-ea"/>
                <a:cs typeface="+mn-cs"/>
              </a:rPr>
              <a:t> In reference to reading a biblical text, exegesis means to tease out, to interpret, or to explain the meaning of the text.</a:t>
            </a:r>
          </a:p>
          <a:p>
            <a:pPr eaLnBrk="1" hangingPunct="1"/>
            <a:endParaRPr lang="en-US" dirty="0" smtClean="0"/>
          </a:p>
        </p:txBody>
      </p:sp>
    </p:spTree>
    <p:extLst>
      <p:ext uri="{BB962C8B-B14F-4D97-AF65-F5344CB8AC3E}">
        <p14:creationId xmlns:p14="http://schemas.microsoft.com/office/powerpoint/2010/main" val="8355520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B7CF4565-0C10-475C-AB6E-FBD75C27279F}" type="slidenum">
              <a:rPr lang="en-US" smtClean="0"/>
              <a:pPr/>
              <a:t>3</a:t>
            </a:fld>
            <a:endParaRPr lang="en-US" smtClean="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r>
              <a:rPr lang="en-US" sz="1200" i="1" kern="1200" dirty="0" smtClean="0">
                <a:solidFill>
                  <a:schemeClr val="tx1"/>
                </a:solidFill>
                <a:effectLst/>
                <a:latin typeface="Arial" charset="0"/>
                <a:ea typeface="+mn-ea"/>
                <a:cs typeface="+mn-cs"/>
              </a:rPr>
              <a:t>Notes: </a:t>
            </a:r>
            <a:r>
              <a:rPr lang="en-US" sz="1200" kern="1200" dirty="0" smtClean="0">
                <a:solidFill>
                  <a:schemeClr val="tx1"/>
                </a:solidFill>
                <a:effectLst/>
                <a:latin typeface="Arial" charset="0"/>
                <a:ea typeface="+mn-ea"/>
                <a:cs typeface="+mn-cs"/>
              </a:rPr>
              <a:t>Invite the students to consider how they are engaging in interpretation through communication in all of its forms. Encourage volunteers to share examples. The next slide will provide further clarification.</a:t>
            </a:r>
            <a:endParaRPr lang="en-US" sz="1200" kern="1200" dirty="0">
              <a:solidFill>
                <a:schemeClr val="tx1"/>
              </a:solidFill>
              <a:effectLst/>
              <a:latin typeface="Arial" charset="0"/>
              <a:ea typeface="+mn-ea"/>
              <a:cs typeface="+mn-cs"/>
            </a:endParaRPr>
          </a:p>
        </p:txBody>
      </p:sp>
    </p:spTree>
    <p:extLst>
      <p:ext uri="{BB962C8B-B14F-4D97-AF65-F5344CB8AC3E}">
        <p14:creationId xmlns:p14="http://schemas.microsoft.com/office/powerpoint/2010/main" val="14031298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5341F7F8-25A2-4480-B28C-AA9113955A7A}" type="slidenum">
              <a:rPr lang="en-US" smtClean="0"/>
              <a:pPr/>
              <a:t>4</a:t>
            </a:fld>
            <a:endParaRPr lang="en-US" smtClean="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i="1" kern="1200" dirty="0" smtClean="0">
                <a:solidFill>
                  <a:schemeClr val="tx1"/>
                </a:solidFill>
                <a:effectLst/>
                <a:latin typeface="Arial" charset="0"/>
                <a:ea typeface="+mn-ea"/>
                <a:cs typeface="+mn-cs"/>
              </a:rPr>
              <a:t>Notes: </a:t>
            </a:r>
            <a:r>
              <a:rPr lang="en-US" sz="1200" kern="1200" dirty="0" smtClean="0">
                <a:solidFill>
                  <a:schemeClr val="tx1"/>
                </a:solidFill>
                <a:effectLst/>
                <a:latin typeface="Arial" charset="0"/>
                <a:ea typeface="+mn-ea"/>
                <a:cs typeface="+mn-cs"/>
              </a:rPr>
              <a:t>Explain to the students that the form words are expressed in could include: a joke, lecture, greeting, reprimand, demand, story, series of questions, or informative report. In most situations, we understand the context in which oral communication happens, and, therefore, can more readily interpret what is being said. When we are familiar with the context (i.e. when the words were spoken and under what circumstances, or who is doing the speaking and what our relationship is to that person) we can more readily analyze and interpret the words to better understand their meaning.</a:t>
            </a:r>
          </a:p>
          <a:p>
            <a:pPr eaLnBrk="1" hangingPunct="1"/>
            <a:endParaRPr lang="en-US" dirty="0" smtClean="0"/>
          </a:p>
        </p:txBody>
      </p:sp>
    </p:spTree>
    <p:extLst>
      <p:ext uri="{BB962C8B-B14F-4D97-AF65-F5344CB8AC3E}">
        <p14:creationId xmlns:p14="http://schemas.microsoft.com/office/powerpoint/2010/main" val="40632009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90101E07-2D44-4B51-9FF7-D1ABBA72E3B0}" type="slidenum">
              <a:rPr lang="en-US" smtClean="0"/>
              <a:pPr/>
              <a:t>5</a:t>
            </a:fld>
            <a:endParaRPr lang="en-US" smtClean="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i="1" kern="1200" dirty="0" smtClean="0">
                <a:solidFill>
                  <a:schemeClr val="tx1"/>
                </a:solidFill>
                <a:effectLst/>
                <a:latin typeface="Arial" charset="0"/>
                <a:ea typeface="+mn-ea"/>
                <a:cs typeface="+mn-cs"/>
              </a:rPr>
              <a:t>Notes: </a:t>
            </a:r>
            <a:r>
              <a:rPr lang="en-US" sz="1200" kern="1200" dirty="0" smtClean="0">
                <a:solidFill>
                  <a:schemeClr val="tx1"/>
                </a:solidFill>
                <a:effectLst/>
                <a:latin typeface="Arial" charset="0"/>
                <a:ea typeface="+mn-ea"/>
                <a:cs typeface="+mn-cs"/>
              </a:rPr>
              <a:t>Remind the students that it is important to be familiar with the context of communication. In terms of biblical exegesis, we try to get as much information as possible about who the author is, the author’s intent in writing the text, the original language of the text, the time period in which it was written, and the more subtle cultural cues that may be implied in the text. </a:t>
            </a:r>
          </a:p>
          <a:p>
            <a:pPr eaLnBrk="1" hangingPunct="1"/>
            <a:endParaRPr lang="en-US" dirty="0" smtClean="0"/>
          </a:p>
        </p:txBody>
      </p:sp>
    </p:spTree>
    <p:extLst>
      <p:ext uri="{BB962C8B-B14F-4D97-AF65-F5344CB8AC3E}">
        <p14:creationId xmlns:p14="http://schemas.microsoft.com/office/powerpoint/2010/main" val="1144809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8135A475-7D44-4833-9AA5-B98DE36E1FA0}" type="slidenum">
              <a:rPr lang="en-US" smtClean="0"/>
              <a:pPr/>
              <a:t>6</a:t>
            </a:fld>
            <a:endParaRPr lang="en-US" smtClean="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r>
              <a:rPr lang="en-US" sz="1200" i="1" kern="1200" dirty="0" smtClean="0">
                <a:solidFill>
                  <a:schemeClr val="tx1"/>
                </a:solidFill>
                <a:effectLst/>
                <a:latin typeface="Arial" charset="0"/>
                <a:ea typeface="+mn-ea"/>
                <a:cs typeface="+mn-cs"/>
              </a:rPr>
              <a:t>Notes:</a:t>
            </a:r>
            <a:r>
              <a:rPr lang="en-US" sz="1200" kern="1200" dirty="0" smtClean="0">
                <a:solidFill>
                  <a:schemeClr val="tx1"/>
                </a:solidFill>
                <a:effectLst/>
                <a:latin typeface="Arial" charset="0"/>
                <a:ea typeface="+mn-ea"/>
                <a:cs typeface="+mn-cs"/>
              </a:rPr>
              <a:t> These three exegetical or interpretive methodologies will be explained briefly in the following slides.</a:t>
            </a:r>
            <a:endParaRPr lang="en-US" sz="1200" kern="1200" dirty="0">
              <a:solidFill>
                <a:schemeClr val="tx1"/>
              </a:solidFill>
              <a:effectLst/>
              <a:latin typeface="Arial" charset="0"/>
              <a:ea typeface="+mn-ea"/>
              <a:cs typeface="+mn-cs"/>
            </a:endParaRPr>
          </a:p>
        </p:txBody>
      </p:sp>
    </p:spTree>
    <p:extLst>
      <p:ext uri="{BB962C8B-B14F-4D97-AF65-F5344CB8AC3E}">
        <p14:creationId xmlns:p14="http://schemas.microsoft.com/office/powerpoint/2010/main" val="6512835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E7084FDC-F7EF-4439-A842-3BABFA1656F5}" type="slidenum">
              <a:rPr lang="en-US" smtClean="0"/>
              <a:pPr/>
              <a:t>7</a:t>
            </a:fld>
            <a:endParaRPr lang="en-US"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i="1" kern="1200" dirty="0" smtClean="0">
                <a:solidFill>
                  <a:schemeClr val="tx1"/>
                </a:solidFill>
                <a:effectLst/>
                <a:latin typeface="Arial" charset="0"/>
                <a:ea typeface="+mn-ea"/>
                <a:cs typeface="+mn-cs"/>
              </a:rPr>
              <a:t>Notes:</a:t>
            </a:r>
            <a:r>
              <a:rPr lang="en-US" sz="1200" kern="1200" dirty="0" smtClean="0">
                <a:solidFill>
                  <a:schemeClr val="tx1"/>
                </a:solidFill>
                <a:effectLst/>
                <a:latin typeface="Arial" charset="0"/>
                <a:ea typeface="+mn-ea"/>
                <a:cs typeface="+mn-cs"/>
              </a:rPr>
              <a:t> In literary criticism, some of the questions we ask of the text include: What is the form or literary genre of the text?</a:t>
            </a:r>
            <a:r>
              <a:rPr lang="en-US" sz="1200" kern="1200" baseline="0" dirty="0" smtClean="0">
                <a:solidFill>
                  <a:schemeClr val="tx1"/>
                </a:solidFill>
                <a:effectLst/>
                <a:latin typeface="Arial" charset="0"/>
                <a:ea typeface="+mn-ea"/>
                <a:cs typeface="+mn-cs"/>
              </a:rPr>
              <a:t> </a:t>
            </a:r>
            <a:r>
              <a:rPr lang="en-US" sz="1200" kern="1200" dirty="0" smtClean="0">
                <a:solidFill>
                  <a:schemeClr val="tx1"/>
                </a:solidFill>
                <a:effectLst/>
                <a:latin typeface="Arial" charset="0"/>
                <a:ea typeface="+mn-ea"/>
                <a:cs typeface="+mn-cs"/>
              </a:rPr>
              <a:t>How would you summarize the text? Is there a plot? What is the plot? What do you notice about the placement or repetition of words? What particular words are used? What do they mean? What images or symbols are used? How are they used? What is their significance? What characters appear in the text (if any)? What do you know about them?</a:t>
            </a:r>
            <a:r>
              <a:rPr lang="en-US" sz="1200" kern="1200" baseline="0" dirty="0" smtClean="0">
                <a:solidFill>
                  <a:schemeClr val="tx1"/>
                </a:solidFill>
                <a:effectLst/>
                <a:latin typeface="Arial" charset="0"/>
                <a:ea typeface="+mn-ea"/>
                <a:cs typeface="+mn-cs"/>
              </a:rPr>
              <a:t> </a:t>
            </a:r>
            <a:r>
              <a:rPr lang="en-US" sz="1200" kern="1200" dirty="0" smtClean="0">
                <a:solidFill>
                  <a:schemeClr val="tx1"/>
                </a:solidFill>
                <a:effectLst/>
                <a:latin typeface="Arial" charset="0"/>
                <a:ea typeface="+mn-ea"/>
                <a:cs typeface="+mn-cs"/>
              </a:rPr>
              <a:t>How do the characters interact and relate in the text? What is the primary message that is being communicated in the text? What meaning does this text have for us today?</a:t>
            </a:r>
          </a:p>
          <a:p>
            <a:pPr eaLnBrk="1" hangingPunct="1"/>
            <a:endParaRPr lang="en-US" dirty="0" smtClean="0"/>
          </a:p>
        </p:txBody>
      </p:sp>
    </p:spTree>
    <p:extLst>
      <p:ext uri="{BB962C8B-B14F-4D97-AF65-F5344CB8AC3E}">
        <p14:creationId xmlns:p14="http://schemas.microsoft.com/office/powerpoint/2010/main" val="38615445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4F7EDEDF-002B-4537-A54C-42CE0E05A81B}" type="slidenum">
              <a:rPr lang="en-US" smtClean="0"/>
              <a:pPr/>
              <a:t>8</a:t>
            </a:fld>
            <a:endParaRPr lang="en-US"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i="1" kern="1200" dirty="0" smtClean="0">
                <a:solidFill>
                  <a:schemeClr val="tx1"/>
                </a:solidFill>
                <a:effectLst/>
                <a:latin typeface="Arial" charset="0"/>
                <a:ea typeface="+mn-ea"/>
                <a:cs typeface="+mn-cs"/>
              </a:rPr>
              <a:t>Notes: </a:t>
            </a:r>
            <a:r>
              <a:rPr lang="en-US" sz="1200" kern="1200" dirty="0" smtClean="0">
                <a:solidFill>
                  <a:schemeClr val="tx1"/>
                </a:solidFill>
                <a:effectLst/>
                <a:latin typeface="Arial" charset="0"/>
                <a:ea typeface="+mn-ea"/>
                <a:cs typeface="+mn-cs"/>
              </a:rPr>
              <a:t>Ask the students to imagine that they are looking out a window into the world of the scriptural text. Some of the areas to look at are: customs, traditions, culture, religious practices, and geography.</a:t>
            </a:r>
          </a:p>
          <a:p>
            <a:pPr eaLnBrk="1" hangingPunct="1"/>
            <a:endParaRPr lang="en-US" dirty="0" smtClean="0"/>
          </a:p>
        </p:txBody>
      </p:sp>
    </p:spTree>
    <p:extLst>
      <p:ext uri="{BB962C8B-B14F-4D97-AF65-F5344CB8AC3E}">
        <p14:creationId xmlns:p14="http://schemas.microsoft.com/office/powerpoint/2010/main" val="33509548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263F8C5C-F776-400C-A8B1-CCA585D94176}" type="slidenum">
              <a:rPr lang="en-US" smtClean="0"/>
              <a:pPr/>
              <a:t>9</a:t>
            </a:fld>
            <a:endParaRPr lang="en-US" smtClean="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i="1" kern="1200" dirty="0" smtClean="0">
                <a:solidFill>
                  <a:schemeClr val="tx1"/>
                </a:solidFill>
                <a:effectLst/>
                <a:latin typeface="Arial" charset="0"/>
                <a:ea typeface="+mn-ea"/>
                <a:cs typeface="+mn-cs"/>
              </a:rPr>
              <a:t>Notes: </a:t>
            </a:r>
            <a:r>
              <a:rPr lang="en-US" sz="1200" kern="1200" dirty="0" smtClean="0">
                <a:solidFill>
                  <a:schemeClr val="tx1"/>
                </a:solidFill>
                <a:effectLst/>
                <a:latin typeface="Arial" charset="0"/>
                <a:ea typeface="+mn-ea"/>
                <a:cs typeface="+mn-cs"/>
              </a:rPr>
              <a:t>Explain to the students that ideological criticism essentially asks the following kinds of questions of the text: In what way might this text be used by one group in society to dominate or oppress a particular group of people in society? In what way might this text be used by a particular group in society to support their opinions or perceptions of a particular issue?</a:t>
            </a:r>
          </a:p>
          <a:p>
            <a:pPr eaLnBrk="1" hangingPunct="1"/>
            <a:endParaRPr lang="en-US" dirty="0" smtClean="0"/>
          </a:p>
        </p:txBody>
      </p:sp>
    </p:spTree>
    <p:extLst>
      <p:ext uri="{BB962C8B-B14F-4D97-AF65-F5344CB8AC3E}">
        <p14:creationId xmlns:p14="http://schemas.microsoft.com/office/powerpoint/2010/main" val="9745562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2112962"/>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9050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7" name="Text Placeholder 4"/>
          <p:cNvSpPr>
            <a:spLocks noGrp="1"/>
          </p:cNvSpPr>
          <p:nvPr>
            <p:ph type="body" sz="quarter" idx="12" hasCustomPrompt="1"/>
          </p:nvPr>
        </p:nvSpPr>
        <p:spPr>
          <a:xfrm>
            <a:off x="7467600" y="6019800"/>
            <a:ext cx="1295400" cy="152400"/>
          </a:xfrm>
        </p:spPr>
        <p:txBody>
          <a:bodyPr>
            <a:noAutofit/>
          </a:bodyPr>
          <a:lstStyle>
            <a:lvl1pPr marL="0" indent="0">
              <a:buFontTx/>
              <a:buNone/>
              <a:defRPr sz="800"/>
            </a:lvl1pPr>
          </a:lstStyle>
          <a:p>
            <a:pPr>
              <a:defRPr/>
            </a:pPr>
            <a:r>
              <a:rPr lang="en-US" dirty="0" smtClean="0"/>
              <a:t>Document #: TX000000</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3174DD-0A7C-4E43-A7F1-A9352066A8BA}"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34B3152-2CAA-489E-A4B9-B4E234702B72}"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CF74B11-1131-47BF-A1EA-20D3CFFE54D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2B283B3-1FBD-4CC0-B434-8093E88EEED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00AC500-17B0-4036-80A3-1CE269182365}"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7FA712A-49ED-4D2B-8F49-A0DD56050A93}"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ACA38F2-15D0-4478-A507-BE90CD0F1045}"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B0D61A4-7BC0-4D69-A5A0-886F0554C696}"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10CD283-E662-481B-A841-356D642A2AF8}"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72C0EEE4-B1FF-4A42-9919-29548DB518B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fade thruBlk="1"/>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ctrTitle"/>
          </p:nvPr>
        </p:nvSpPr>
        <p:spPr>
          <a:xfrm>
            <a:off x="1219200" y="2514600"/>
            <a:ext cx="7772400" cy="1470025"/>
          </a:xfrm>
        </p:spPr>
        <p:txBody>
          <a:bodyPr/>
          <a:lstStyle/>
          <a:p>
            <a:pPr eaLnBrk="1" hangingPunct="1"/>
            <a:r>
              <a:rPr lang="en-US" b="1" dirty="0"/>
              <a:t>Biblical Exegesis </a:t>
            </a:r>
            <a:endParaRPr lang="en-US" b="1" dirty="0" smtClean="0">
              <a:solidFill>
                <a:schemeClr val="tx1"/>
              </a:solidFill>
            </a:endParaRPr>
          </a:p>
        </p:txBody>
      </p:sp>
      <p:sp>
        <p:nvSpPr>
          <p:cNvPr id="2052" name="Text Box 6"/>
          <p:cNvSpPr txBox="1">
            <a:spLocks noChangeArrowheads="1"/>
          </p:cNvSpPr>
          <p:nvPr/>
        </p:nvSpPr>
        <p:spPr bwMode="auto">
          <a:xfrm>
            <a:off x="7467600" y="6019800"/>
            <a:ext cx="1524000" cy="214313"/>
          </a:xfrm>
          <a:prstGeom prst="rect">
            <a:avLst/>
          </a:prstGeom>
          <a:noFill/>
          <a:ln w="9525">
            <a:noFill/>
            <a:miter lim="800000"/>
            <a:headEnd/>
            <a:tailEnd/>
          </a:ln>
        </p:spPr>
        <p:txBody>
          <a:bodyPr>
            <a:spAutoFit/>
          </a:bodyPr>
          <a:lstStyle/>
          <a:p>
            <a:r>
              <a:rPr lang="en-US" sz="800" dirty="0">
                <a:solidFill>
                  <a:schemeClr val="bg2"/>
                </a:solidFill>
              </a:rPr>
              <a:t>Document #: </a:t>
            </a:r>
            <a:r>
              <a:rPr lang="en-US" sz="800" dirty="0" smtClean="0">
                <a:solidFill>
                  <a:schemeClr val="bg2"/>
                </a:solidFill>
              </a:rPr>
              <a:t>TX004702</a:t>
            </a:r>
            <a:endParaRPr lang="en-US" sz="800" dirty="0">
              <a:solidFill>
                <a:schemeClr val="bg2"/>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075" name="Text Box 6"/>
          <p:cNvSpPr txBox="1">
            <a:spLocks noChangeArrowheads="1"/>
          </p:cNvSpPr>
          <p:nvPr/>
        </p:nvSpPr>
        <p:spPr bwMode="auto">
          <a:xfrm>
            <a:off x="1600200" y="838200"/>
            <a:ext cx="5943600" cy="523220"/>
          </a:xfrm>
          <a:prstGeom prst="rect">
            <a:avLst/>
          </a:prstGeom>
          <a:noFill/>
          <a:ln w="9525">
            <a:noFill/>
            <a:miter lim="800000"/>
            <a:headEnd/>
            <a:tailEnd/>
          </a:ln>
        </p:spPr>
        <p:txBody>
          <a:bodyPr>
            <a:spAutoFit/>
          </a:bodyPr>
          <a:lstStyle/>
          <a:p>
            <a:pPr algn="ctr">
              <a:spcBef>
                <a:spcPct val="50000"/>
              </a:spcBef>
            </a:pPr>
            <a:r>
              <a:rPr lang="en-US" sz="2800" b="1" dirty="0"/>
              <a:t>What is Exegesis? </a:t>
            </a:r>
          </a:p>
        </p:txBody>
      </p:sp>
      <p:sp>
        <p:nvSpPr>
          <p:cNvPr id="2" name="Text Box 11"/>
          <p:cNvSpPr txBox="1">
            <a:spLocks noChangeArrowheads="1"/>
          </p:cNvSpPr>
          <p:nvPr/>
        </p:nvSpPr>
        <p:spPr bwMode="auto">
          <a:xfrm>
            <a:off x="1524000" y="1752600"/>
            <a:ext cx="6019800" cy="1015663"/>
          </a:xfrm>
          <a:prstGeom prst="rect">
            <a:avLst/>
          </a:prstGeom>
          <a:noFill/>
          <a:ln w="9525">
            <a:noFill/>
            <a:miter lim="800000"/>
            <a:headEnd/>
            <a:tailEnd/>
          </a:ln>
        </p:spPr>
        <p:txBody>
          <a:bodyPr wrap="square" lIns="0" rIns="0">
            <a:spAutoFit/>
          </a:bodyPr>
          <a:lstStyle/>
          <a:p>
            <a:pPr marL="342900" lvl="0" indent="-342900">
              <a:buFont typeface="Arial"/>
              <a:buChar char="•"/>
            </a:pPr>
            <a:r>
              <a:rPr lang="en-US" sz="2000" dirty="0"/>
              <a:t>Exegesis comes from the Greek word </a:t>
            </a:r>
            <a:r>
              <a:rPr lang="en-US" sz="2000" i="1" dirty="0" err="1"/>
              <a:t>exegeomai</a:t>
            </a:r>
            <a:r>
              <a:rPr lang="en-US" sz="2000" i="1" dirty="0"/>
              <a:t> </a:t>
            </a:r>
            <a:endParaRPr lang="en-US" sz="2000" i="1" dirty="0" smtClean="0"/>
          </a:p>
          <a:p>
            <a:pPr lvl="0"/>
            <a:endParaRPr lang="en-US" sz="2000" i="1" dirty="0"/>
          </a:p>
          <a:p>
            <a:pPr marL="342900" lvl="0" indent="-342900">
              <a:buFont typeface="Arial"/>
              <a:buChar char="•"/>
            </a:pPr>
            <a:r>
              <a:rPr lang="en-US" sz="2000" i="1" dirty="0" err="1" smtClean="0"/>
              <a:t>Exegeomai</a:t>
            </a:r>
            <a:r>
              <a:rPr lang="en-US" sz="2000" dirty="0" smtClean="0"/>
              <a:t> </a:t>
            </a:r>
            <a:r>
              <a:rPr lang="en-US" sz="2000" dirty="0"/>
              <a:t>translates as “to lead out of.”  </a:t>
            </a:r>
          </a:p>
        </p:txBody>
      </p:sp>
      <p:sp>
        <p:nvSpPr>
          <p:cNvPr id="8" name="Text Box 10"/>
          <p:cNvSpPr txBox="1">
            <a:spLocks noChangeArrowheads="1"/>
          </p:cNvSpPr>
          <p:nvPr/>
        </p:nvSpPr>
        <p:spPr bwMode="auto">
          <a:xfrm>
            <a:off x="5791200" y="6477000"/>
            <a:ext cx="1752600" cy="215444"/>
          </a:xfrm>
          <a:prstGeom prst="rect">
            <a:avLst/>
          </a:prstGeom>
          <a:noFill/>
          <a:ln w="9525">
            <a:noFill/>
            <a:miter lim="800000"/>
            <a:headEnd/>
            <a:tailEnd/>
          </a:ln>
        </p:spPr>
        <p:txBody>
          <a:bodyPr wrap="square">
            <a:spAutoFit/>
          </a:bodyPr>
          <a:lstStyle/>
          <a:p>
            <a:pPr>
              <a:spcBef>
                <a:spcPct val="50000"/>
              </a:spcBef>
            </a:pPr>
            <a:r>
              <a:rPr lang="en-US" sz="800" dirty="0">
                <a:solidFill>
                  <a:schemeClr val="bg1">
                    <a:lumMod val="50000"/>
                  </a:schemeClr>
                </a:solidFill>
                <a:latin typeface="Arial"/>
                <a:ea typeface="Calibri"/>
                <a:cs typeface="Arial"/>
              </a:rPr>
              <a:t>© </a:t>
            </a:r>
            <a:r>
              <a:rPr lang="en-US" sz="800" dirty="0" err="1">
                <a:solidFill>
                  <a:schemeClr val="bg1">
                    <a:lumMod val="50000"/>
                  </a:schemeClr>
                </a:solidFill>
                <a:latin typeface="Arial"/>
                <a:ea typeface="Calibri"/>
                <a:cs typeface="Arial"/>
              </a:rPr>
              <a:t>rasica</a:t>
            </a:r>
            <a:r>
              <a:rPr lang="en-US" sz="800" dirty="0">
                <a:solidFill>
                  <a:schemeClr val="bg1">
                    <a:lumMod val="50000"/>
                  </a:schemeClr>
                </a:solidFill>
                <a:latin typeface="Arial"/>
                <a:ea typeface="Calibri"/>
                <a:cs typeface="Arial"/>
              </a:rPr>
              <a:t> / </a:t>
            </a:r>
            <a:r>
              <a:rPr lang="en-US" sz="800" dirty="0" err="1">
                <a:solidFill>
                  <a:schemeClr val="bg1">
                    <a:lumMod val="50000"/>
                  </a:schemeClr>
                </a:solidFill>
                <a:latin typeface="Arial"/>
                <a:ea typeface="Calibri"/>
                <a:cs typeface="Arial"/>
              </a:rPr>
              <a:t>Shutterstock.com</a:t>
            </a:r>
            <a:endParaRPr lang="en-US" dirty="0">
              <a:solidFill>
                <a:schemeClr val="bg1">
                  <a:lumMod val="50000"/>
                </a:schemeClr>
              </a:solidFill>
              <a:latin typeface="Arial"/>
              <a:cs typeface="Arial"/>
            </a:endParaRPr>
          </a:p>
        </p:txBody>
      </p:sp>
      <p:pic>
        <p:nvPicPr>
          <p:cNvPr id="6" name="Picture 5" descr="Slide 2_shutterstock_149684114.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57400" y="3048000"/>
            <a:ext cx="5029200" cy="33528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150" name="Text Box 6"/>
          <p:cNvSpPr txBox="1">
            <a:spLocks noChangeArrowheads="1"/>
          </p:cNvSpPr>
          <p:nvPr/>
        </p:nvSpPr>
        <p:spPr bwMode="auto">
          <a:xfrm>
            <a:off x="685800" y="1828800"/>
            <a:ext cx="3276600" cy="3477875"/>
          </a:xfrm>
          <a:prstGeom prst="rect">
            <a:avLst/>
          </a:prstGeom>
          <a:noFill/>
          <a:ln w="9525">
            <a:noFill/>
            <a:miter lim="800000"/>
            <a:headEnd/>
            <a:tailEnd/>
          </a:ln>
        </p:spPr>
        <p:txBody>
          <a:bodyPr wrap="square">
            <a:spAutoFit/>
          </a:bodyPr>
          <a:lstStyle/>
          <a:p>
            <a:pPr marL="342900" lvl="0" indent="-342900">
              <a:buFont typeface="Arial"/>
              <a:buChar char="•"/>
            </a:pPr>
            <a:r>
              <a:rPr lang="en-US" sz="2000" dirty="0"/>
              <a:t>We engage in exegesis when we communicate with others</a:t>
            </a:r>
            <a:r>
              <a:rPr lang="en-US" sz="2000" dirty="0" smtClean="0"/>
              <a:t>.</a:t>
            </a:r>
          </a:p>
          <a:p>
            <a:pPr lvl="0"/>
            <a:endParaRPr lang="en-US" sz="2000" dirty="0"/>
          </a:p>
          <a:p>
            <a:pPr marL="342900" lvl="0" indent="-342900">
              <a:buFont typeface="Arial"/>
              <a:buChar char="•"/>
            </a:pPr>
            <a:r>
              <a:rPr lang="en-US" sz="2000" dirty="0"/>
              <a:t>We are constantly interpreting meaning</a:t>
            </a:r>
            <a:r>
              <a:rPr lang="en-US" sz="2000" dirty="0" smtClean="0"/>
              <a:t>.</a:t>
            </a:r>
          </a:p>
          <a:p>
            <a:pPr lvl="0"/>
            <a:endParaRPr lang="en-US" sz="2000" dirty="0"/>
          </a:p>
          <a:p>
            <a:pPr marL="342900" lvl="0" indent="-342900">
              <a:buFont typeface="Arial"/>
              <a:buChar char="•"/>
            </a:pPr>
            <a:r>
              <a:rPr lang="en-US" sz="2000" dirty="0"/>
              <a:t>Sometimes our interpretations are accurate, sometimes they are not.</a:t>
            </a:r>
          </a:p>
        </p:txBody>
      </p:sp>
      <p:sp>
        <p:nvSpPr>
          <p:cNvPr id="4101" name="TextBox 4"/>
          <p:cNvSpPr txBox="1">
            <a:spLocks noChangeArrowheads="1"/>
          </p:cNvSpPr>
          <p:nvPr/>
        </p:nvSpPr>
        <p:spPr bwMode="auto">
          <a:xfrm>
            <a:off x="1295400" y="762000"/>
            <a:ext cx="6553200" cy="523220"/>
          </a:xfrm>
          <a:prstGeom prst="rect">
            <a:avLst/>
          </a:prstGeom>
          <a:noFill/>
          <a:ln w="9525">
            <a:noFill/>
            <a:miter lim="800000"/>
            <a:headEnd/>
            <a:tailEnd/>
          </a:ln>
        </p:spPr>
        <p:txBody>
          <a:bodyPr wrap="square">
            <a:spAutoFit/>
          </a:bodyPr>
          <a:lstStyle/>
          <a:p>
            <a:pPr algn="ctr"/>
            <a:r>
              <a:rPr lang="en-US" sz="2800" b="1" dirty="0"/>
              <a:t>Exegesis is a Daily Activity </a:t>
            </a:r>
          </a:p>
        </p:txBody>
      </p:sp>
      <p:sp>
        <p:nvSpPr>
          <p:cNvPr id="13" name="Text Box 10"/>
          <p:cNvSpPr txBox="1">
            <a:spLocks noChangeArrowheads="1"/>
          </p:cNvSpPr>
          <p:nvPr/>
        </p:nvSpPr>
        <p:spPr bwMode="auto">
          <a:xfrm>
            <a:off x="7010400" y="5638800"/>
            <a:ext cx="2362200" cy="215444"/>
          </a:xfrm>
          <a:prstGeom prst="rect">
            <a:avLst/>
          </a:prstGeom>
          <a:noFill/>
          <a:ln w="9525">
            <a:noFill/>
            <a:miter lim="800000"/>
            <a:headEnd/>
            <a:tailEnd/>
          </a:ln>
        </p:spPr>
        <p:txBody>
          <a:bodyPr>
            <a:spAutoFit/>
          </a:bodyPr>
          <a:lstStyle/>
          <a:p>
            <a:pPr>
              <a:spcBef>
                <a:spcPct val="50000"/>
              </a:spcBef>
            </a:pPr>
            <a:r>
              <a:rPr lang="en-US" sz="800" dirty="0">
                <a:solidFill>
                  <a:srgbClr val="7F7F7F"/>
                </a:solidFill>
                <a:latin typeface="Arial"/>
                <a:ea typeface="Calibri"/>
                <a:cs typeface="Arial"/>
              </a:rPr>
              <a:t>© </a:t>
            </a:r>
            <a:r>
              <a:rPr lang="en-US" sz="800" dirty="0" err="1">
                <a:solidFill>
                  <a:srgbClr val="7F7F7F"/>
                </a:solidFill>
                <a:latin typeface="Arial"/>
                <a:ea typeface="Calibri"/>
                <a:cs typeface="Arial"/>
              </a:rPr>
              <a:t>UygarGeographic</a:t>
            </a:r>
            <a:r>
              <a:rPr lang="en-US" sz="800" dirty="0">
                <a:solidFill>
                  <a:srgbClr val="7F7F7F"/>
                </a:solidFill>
                <a:latin typeface="Arial"/>
                <a:ea typeface="Calibri"/>
                <a:cs typeface="Arial"/>
              </a:rPr>
              <a:t>  / </a:t>
            </a:r>
            <a:r>
              <a:rPr lang="en-US" sz="800" dirty="0" err="1">
                <a:solidFill>
                  <a:srgbClr val="7F7F7F"/>
                </a:solidFill>
                <a:latin typeface="Arial"/>
                <a:ea typeface="Calibri"/>
                <a:cs typeface="Arial"/>
              </a:rPr>
              <a:t>iStockphoto.com</a:t>
            </a:r>
            <a:endParaRPr lang="en-US" dirty="0">
              <a:solidFill>
                <a:srgbClr val="7F7F7F"/>
              </a:solidFill>
              <a:latin typeface="Arial"/>
              <a:cs typeface="Arial"/>
            </a:endParaRPr>
          </a:p>
        </p:txBody>
      </p:sp>
      <p:pic>
        <p:nvPicPr>
          <p:cNvPr id="2" name="Picture 1" descr="Slide 3_iStock_14790210_Large.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38600" y="1905000"/>
            <a:ext cx="4800600" cy="3639455"/>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123" name="TextBox 4"/>
          <p:cNvSpPr txBox="1">
            <a:spLocks noChangeArrowheads="1"/>
          </p:cNvSpPr>
          <p:nvPr/>
        </p:nvSpPr>
        <p:spPr bwMode="auto">
          <a:xfrm>
            <a:off x="990600" y="838200"/>
            <a:ext cx="7315200" cy="523220"/>
          </a:xfrm>
          <a:prstGeom prst="rect">
            <a:avLst/>
          </a:prstGeom>
          <a:noFill/>
          <a:ln w="9525">
            <a:noFill/>
            <a:miter lim="800000"/>
            <a:headEnd/>
            <a:tailEnd/>
          </a:ln>
        </p:spPr>
        <p:txBody>
          <a:bodyPr>
            <a:spAutoFit/>
          </a:bodyPr>
          <a:lstStyle/>
          <a:p>
            <a:pPr algn="ctr"/>
            <a:r>
              <a:rPr lang="en-US" sz="2800" b="1" dirty="0"/>
              <a:t>What Do We Do When We Communicate? </a:t>
            </a:r>
          </a:p>
        </p:txBody>
      </p:sp>
      <p:sp>
        <p:nvSpPr>
          <p:cNvPr id="21" name="Text Box 6"/>
          <p:cNvSpPr txBox="1">
            <a:spLocks noChangeArrowheads="1"/>
          </p:cNvSpPr>
          <p:nvPr/>
        </p:nvSpPr>
        <p:spPr bwMode="auto">
          <a:xfrm>
            <a:off x="4724400" y="1773972"/>
            <a:ext cx="4191000" cy="4093428"/>
          </a:xfrm>
          <a:prstGeom prst="rect">
            <a:avLst/>
          </a:prstGeom>
          <a:noFill/>
          <a:ln w="9525">
            <a:noFill/>
            <a:miter lim="800000"/>
            <a:headEnd/>
            <a:tailEnd/>
          </a:ln>
        </p:spPr>
        <p:txBody>
          <a:bodyPr wrap="square">
            <a:spAutoFit/>
          </a:bodyPr>
          <a:lstStyle/>
          <a:p>
            <a:r>
              <a:rPr lang="en-US" sz="2000" dirty="0"/>
              <a:t>We ask </a:t>
            </a:r>
            <a:r>
              <a:rPr lang="en-US" sz="2000" dirty="0" smtClean="0"/>
              <a:t>ourselves  …</a:t>
            </a:r>
          </a:p>
          <a:p>
            <a:endParaRPr lang="en-US" sz="2000" dirty="0"/>
          </a:p>
          <a:p>
            <a:pPr marL="342900" lvl="0" indent="-342900">
              <a:buFont typeface="Arial"/>
              <a:buChar char="•"/>
            </a:pPr>
            <a:r>
              <a:rPr lang="en-US" sz="2000" dirty="0"/>
              <a:t>What is the speaker trying to communicate</a:t>
            </a:r>
            <a:r>
              <a:rPr lang="en-US" sz="2000" dirty="0" smtClean="0"/>
              <a:t>?</a:t>
            </a:r>
          </a:p>
          <a:p>
            <a:pPr marL="342900" lvl="0" indent="-342900">
              <a:buFont typeface="Arial"/>
              <a:buChar char="•"/>
            </a:pPr>
            <a:endParaRPr lang="en-US" sz="2000" dirty="0"/>
          </a:p>
          <a:p>
            <a:pPr marL="342900" lvl="0" indent="-342900">
              <a:buFont typeface="Arial"/>
              <a:buChar char="•"/>
            </a:pPr>
            <a:r>
              <a:rPr lang="en-US" sz="2000" dirty="0"/>
              <a:t>Should I take these words literally or symbolically? </a:t>
            </a:r>
            <a:endParaRPr lang="en-US" sz="2000" dirty="0" smtClean="0"/>
          </a:p>
          <a:p>
            <a:pPr marL="342900" lvl="0" indent="-342900">
              <a:buFont typeface="Arial"/>
              <a:buChar char="•"/>
            </a:pPr>
            <a:endParaRPr lang="en-US" sz="2000" dirty="0"/>
          </a:p>
          <a:p>
            <a:pPr marL="342900" lvl="0" indent="-342900">
              <a:buFont typeface="Arial"/>
              <a:buChar char="•"/>
            </a:pPr>
            <a:r>
              <a:rPr lang="en-US" sz="2000" dirty="0"/>
              <a:t>In what form are these words being expressed</a:t>
            </a:r>
            <a:r>
              <a:rPr lang="en-US" sz="2000" dirty="0" smtClean="0"/>
              <a:t>?</a:t>
            </a:r>
          </a:p>
          <a:p>
            <a:pPr marL="342900" lvl="0" indent="-342900">
              <a:buFont typeface="Arial"/>
              <a:buChar char="•"/>
            </a:pPr>
            <a:endParaRPr lang="en-US" sz="2000" dirty="0"/>
          </a:p>
          <a:p>
            <a:pPr marL="342900" lvl="0" indent="-342900">
              <a:buFont typeface="Arial"/>
              <a:buChar char="•"/>
            </a:pPr>
            <a:r>
              <a:rPr lang="en-US" sz="2000" dirty="0"/>
              <a:t>Should I respond? If so, how should I respond? </a:t>
            </a:r>
          </a:p>
        </p:txBody>
      </p:sp>
      <p:sp>
        <p:nvSpPr>
          <p:cNvPr id="22" name="Text Box 10"/>
          <p:cNvSpPr txBox="1">
            <a:spLocks noChangeArrowheads="1"/>
          </p:cNvSpPr>
          <p:nvPr/>
        </p:nvSpPr>
        <p:spPr bwMode="auto">
          <a:xfrm rot="21299605">
            <a:off x="2900495" y="5092092"/>
            <a:ext cx="2362201" cy="215444"/>
          </a:xfrm>
          <a:prstGeom prst="rect">
            <a:avLst/>
          </a:prstGeom>
          <a:noFill/>
          <a:ln w="9525">
            <a:noFill/>
            <a:miter lim="800000"/>
            <a:headEnd/>
            <a:tailEnd/>
          </a:ln>
        </p:spPr>
        <p:txBody>
          <a:bodyPr>
            <a:spAutoFit/>
          </a:bodyPr>
          <a:lstStyle/>
          <a:p>
            <a:pPr>
              <a:spcBef>
                <a:spcPct val="50000"/>
              </a:spcBef>
            </a:pPr>
            <a:r>
              <a:rPr lang="en-US" sz="800" dirty="0">
                <a:solidFill>
                  <a:srgbClr val="7F7F7F"/>
                </a:solidFill>
                <a:latin typeface="Arial"/>
                <a:ea typeface="Calibri"/>
                <a:cs typeface="Arial"/>
              </a:rPr>
              <a:t>© Steve </a:t>
            </a:r>
            <a:r>
              <a:rPr lang="en-US" sz="800" dirty="0" err="1">
                <a:solidFill>
                  <a:srgbClr val="7F7F7F"/>
                </a:solidFill>
                <a:latin typeface="Arial"/>
                <a:ea typeface="Calibri"/>
                <a:cs typeface="Arial"/>
              </a:rPr>
              <a:t>Debenport</a:t>
            </a:r>
            <a:r>
              <a:rPr lang="en-US" sz="800" dirty="0">
                <a:solidFill>
                  <a:srgbClr val="7F7F7F"/>
                </a:solidFill>
                <a:latin typeface="Arial"/>
                <a:ea typeface="Calibri"/>
                <a:cs typeface="Arial"/>
              </a:rPr>
              <a:t> / </a:t>
            </a:r>
            <a:r>
              <a:rPr lang="en-US" sz="800" dirty="0" err="1">
                <a:solidFill>
                  <a:srgbClr val="7F7F7F"/>
                </a:solidFill>
                <a:latin typeface="Arial"/>
                <a:ea typeface="Calibri"/>
                <a:cs typeface="Arial"/>
              </a:rPr>
              <a:t>iStockphoto.com</a:t>
            </a:r>
            <a:endParaRPr lang="en-US" dirty="0">
              <a:solidFill>
                <a:srgbClr val="7F7F7F"/>
              </a:solidFill>
              <a:latin typeface="Arial"/>
              <a:cs typeface="Arial"/>
            </a:endParaRPr>
          </a:p>
        </p:txBody>
      </p:sp>
      <p:pic>
        <p:nvPicPr>
          <p:cNvPr id="2" name="Picture 1" descr="Slide 4_iStock_22084979_Large.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1000" y="2438401"/>
            <a:ext cx="4116313" cy="274319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ext Box 6"/>
          <p:cNvSpPr txBox="1">
            <a:spLocks noChangeArrowheads="1"/>
          </p:cNvSpPr>
          <p:nvPr/>
        </p:nvSpPr>
        <p:spPr bwMode="auto">
          <a:xfrm>
            <a:off x="5867400" y="2362200"/>
            <a:ext cx="1676400" cy="2862322"/>
          </a:xfrm>
          <a:prstGeom prst="rect">
            <a:avLst/>
          </a:prstGeom>
          <a:noFill/>
          <a:ln w="9525">
            <a:noFill/>
            <a:miter lim="800000"/>
            <a:headEnd/>
            <a:tailEnd/>
          </a:ln>
        </p:spPr>
        <p:txBody>
          <a:bodyPr wrap="square">
            <a:spAutoFit/>
          </a:bodyPr>
          <a:lstStyle/>
          <a:p>
            <a:r>
              <a:rPr lang="en-US" sz="2000" dirty="0"/>
              <a:t>Who? </a:t>
            </a:r>
            <a:endParaRPr lang="en-US" sz="2000" dirty="0" smtClean="0"/>
          </a:p>
          <a:p>
            <a:endParaRPr lang="en-US" sz="2000" dirty="0"/>
          </a:p>
          <a:p>
            <a:r>
              <a:rPr lang="en-US" sz="2000" dirty="0"/>
              <a:t>What? </a:t>
            </a:r>
            <a:endParaRPr lang="en-US" sz="2000" dirty="0" smtClean="0"/>
          </a:p>
          <a:p>
            <a:endParaRPr lang="en-US" sz="2000" dirty="0"/>
          </a:p>
          <a:p>
            <a:r>
              <a:rPr lang="en-US" sz="2000" dirty="0"/>
              <a:t>When? </a:t>
            </a:r>
            <a:endParaRPr lang="en-US" sz="2000" dirty="0" smtClean="0"/>
          </a:p>
          <a:p>
            <a:endParaRPr lang="en-US" sz="2000" dirty="0"/>
          </a:p>
          <a:p>
            <a:r>
              <a:rPr lang="en-US" sz="2000" dirty="0"/>
              <a:t>Why? </a:t>
            </a:r>
            <a:endParaRPr lang="en-US" sz="2000" dirty="0" smtClean="0"/>
          </a:p>
          <a:p>
            <a:endParaRPr lang="en-US" sz="2000" dirty="0"/>
          </a:p>
          <a:p>
            <a:r>
              <a:rPr lang="en-US" sz="2000" dirty="0"/>
              <a:t>Where? </a:t>
            </a:r>
          </a:p>
        </p:txBody>
      </p:sp>
      <p:sp>
        <p:nvSpPr>
          <p:cNvPr id="6" name="Text Box 10"/>
          <p:cNvSpPr txBox="1">
            <a:spLocks noChangeArrowheads="1"/>
          </p:cNvSpPr>
          <p:nvPr/>
        </p:nvSpPr>
        <p:spPr bwMode="auto">
          <a:xfrm>
            <a:off x="2438399" y="6172200"/>
            <a:ext cx="2362201" cy="215444"/>
          </a:xfrm>
          <a:prstGeom prst="rect">
            <a:avLst/>
          </a:prstGeom>
          <a:noFill/>
          <a:ln w="9525">
            <a:noFill/>
            <a:miter lim="800000"/>
            <a:headEnd/>
            <a:tailEnd/>
          </a:ln>
        </p:spPr>
        <p:txBody>
          <a:bodyPr>
            <a:spAutoFit/>
          </a:bodyPr>
          <a:lstStyle/>
          <a:p>
            <a:pPr>
              <a:spcBef>
                <a:spcPct val="50000"/>
              </a:spcBef>
            </a:pPr>
            <a:r>
              <a:rPr lang="en-US" sz="800" dirty="0">
                <a:solidFill>
                  <a:srgbClr val="7F7F7F"/>
                </a:solidFill>
                <a:latin typeface="Arial"/>
                <a:ea typeface="Calibri"/>
                <a:cs typeface="Arial"/>
              </a:rPr>
              <a:t>© art4all / </a:t>
            </a:r>
            <a:r>
              <a:rPr lang="en-US" sz="800" dirty="0" err="1">
                <a:solidFill>
                  <a:srgbClr val="7F7F7F"/>
                </a:solidFill>
                <a:latin typeface="Arial"/>
                <a:ea typeface="Calibri"/>
                <a:cs typeface="Arial"/>
              </a:rPr>
              <a:t>Shutterstock.com</a:t>
            </a:r>
            <a:endParaRPr lang="en-US" dirty="0">
              <a:solidFill>
                <a:srgbClr val="7F7F7F"/>
              </a:solidFill>
              <a:latin typeface="Arial"/>
              <a:cs typeface="Arial"/>
            </a:endParaRPr>
          </a:p>
        </p:txBody>
      </p:sp>
      <p:sp>
        <p:nvSpPr>
          <p:cNvPr id="6147" name="TextBox 4"/>
          <p:cNvSpPr txBox="1">
            <a:spLocks noChangeArrowheads="1"/>
          </p:cNvSpPr>
          <p:nvPr/>
        </p:nvSpPr>
        <p:spPr bwMode="auto">
          <a:xfrm>
            <a:off x="685800" y="914400"/>
            <a:ext cx="7696200" cy="523220"/>
          </a:xfrm>
          <a:prstGeom prst="rect">
            <a:avLst/>
          </a:prstGeom>
          <a:noFill/>
          <a:ln w="9525">
            <a:noFill/>
            <a:miter lim="800000"/>
            <a:headEnd/>
            <a:tailEnd/>
          </a:ln>
        </p:spPr>
        <p:txBody>
          <a:bodyPr wrap="square">
            <a:spAutoFit/>
          </a:bodyPr>
          <a:lstStyle/>
          <a:p>
            <a:pPr algn="ctr"/>
            <a:r>
              <a:rPr lang="en-US" sz="2800" b="1" dirty="0"/>
              <a:t>Analysis and Interpretation Questions </a:t>
            </a:r>
          </a:p>
        </p:txBody>
      </p:sp>
      <p:pic>
        <p:nvPicPr>
          <p:cNvPr id="3" name="Picture 2" descr="Slide 5_shutterstock_11685933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4400" y="1752600"/>
            <a:ext cx="4572000" cy="4572000"/>
          </a:xfrm>
          <a:prstGeom prst="ellipse">
            <a:avLst/>
          </a:prstGeom>
          <a:ln>
            <a:noFill/>
          </a:ln>
          <a:effectLst>
            <a:softEdge rad="112500"/>
          </a:effec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171" name="TextBox 4"/>
          <p:cNvSpPr txBox="1">
            <a:spLocks noChangeArrowheads="1"/>
          </p:cNvSpPr>
          <p:nvPr/>
        </p:nvSpPr>
        <p:spPr bwMode="auto">
          <a:xfrm>
            <a:off x="685800" y="914400"/>
            <a:ext cx="5334000" cy="523220"/>
          </a:xfrm>
          <a:prstGeom prst="rect">
            <a:avLst/>
          </a:prstGeom>
          <a:noFill/>
          <a:ln w="9525">
            <a:noFill/>
            <a:miter lim="800000"/>
            <a:headEnd/>
            <a:tailEnd/>
          </a:ln>
        </p:spPr>
        <p:txBody>
          <a:bodyPr wrap="square">
            <a:spAutoFit/>
          </a:bodyPr>
          <a:lstStyle/>
          <a:p>
            <a:pPr>
              <a:spcBef>
                <a:spcPct val="50000"/>
              </a:spcBef>
            </a:pPr>
            <a:r>
              <a:rPr lang="en-US" sz="2800" b="1" dirty="0"/>
              <a:t>Methods of Biblical Exegesis </a:t>
            </a:r>
            <a:endParaRPr lang="en-US" sz="2800" b="1" dirty="0">
              <a:solidFill>
                <a:srgbClr val="00B0F0"/>
              </a:solidFill>
            </a:endParaRPr>
          </a:p>
        </p:txBody>
      </p:sp>
      <p:sp>
        <p:nvSpPr>
          <p:cNvPr id="7172" name="Text Box 6"/>
          <p:cNvSpPr txBox="1">
            <a:spLocks noChangeArrowheads="1"/>
          </p:cNvSpPr>
          <p:nvPr/>
        </p:nvSpPr>
        <p:spPr bwMode="auto">
          <a:xfrm>
            <a:off x="1066800" y="0"/>
            <a:ext cx="762000" cy="366713"/>
          </a:xfrm>
          <a:prstGeom prst="rect">
            <a:avLst/>
          </a:prstGeom>
          <a:noFill/>
          <a:ln w="9525">
            <a:noFill/>
            <a:miter lim="800000"/>
            <a:headEnd/>
            <a:tailEnd/>
          </a:ln>
        </p:spPr>
        <p:txBody>
          <a:bodyPr>
            <a:spAutoFit/>
          </a:bodyPr>
          <a:lstStyle/>
          <a:p>
            <a:pPr>
              <a:spcBef>
                <a:spcPct val="50000"/>
              </a:spcBef>
            </a:pPr>
            <a:endParaRPr lang="en-US"/>
          </a:p>
        </p:txBody>
      </p:sp>
      <p:sp>
        <p:nvSpPr>
          <p:cNvPr id="7173" name="Text Box 7"/>
          <p:cNvSpPr txBox="1">
            <a:spLocks noChangeArrowheads="1"/>
          </p:cNvSpPr>
          <p:nvPr/>
        </p:nvSpPr>
        <p:spPr bwMode="auto">
          <a:xfrm>
            <a:off x="2057400" y="381000"/>
            <a:ext cx="1524000" cy="457200"/>
          </a:xfrm>
          <a:prstGeom prst="rect">
            <a:avLst/>
          </a:prstGeom>
          <a:noFill/>
          <a:ln w="9525">
            <a:noFill/>
            <a:miter lim="800000"/>
            <a:headEnd/>
            <a:tailEnd/>
          </a:ln>
        </p:spPr>
        <p:txBody>
          <a:bodyPr>
            <a:spAutoFit/>
          </a:bodyPr>
          <a:lstStyle/>
          <a:p>
            <a:pPr algn="ctr">
              <a:spcBef>
                <a:spcPct val="50000"/>
              </a:spcBef>
            </a:pPr>
            <a:endParaRPr lang="en-US" sz="2400"/>
          </a:p>
        </p:txBody>
      </p:sp>
      <p:sp>
        <p:nvSpPr>
          <p:cNvPr id="8" name="Text Box 6"/>
          <p:cNvSpPr txBox="1">
            <a:spLocks noChangeArrowheads="1"/>
          </p:cNvSpPr>
          <p:nvPr/>
        </p:nvSpPr>
        <p:spPr bwMode="auto">
          <a:xfrm>
            <a:off x="685800" y="2187714"/>
            <a:ext cx="4191000" cy="707886"/>
          </a:xfrm>
          <a:prstGeom prst="rect">
            <a:avLst/>
          </a:prstGeom>
          <a:noFill/>
          <a:ln w="9525">
            <a:noFill/>
            <a:miter lim="800000"/>
            <a:headEnd/>
            <a:tailEnd/>
          </a:ln>
        </p:spPr>
        <p:txBody>
          <a:bodyPr wrap="square">
            <a:spAutoFit/>
          </a:bodyPr>
          <a:lstStyle/>
          <a:p>
            <a:r>
              <a:rPr lang="en-US" sz="2000" dirty="0"/>
              <a:t>There are three key methodologies of biblical exegesis</a:t>
            </a:r>
            <a:r>
              <a:rPr lang="en-US" sz="2000" dirty="0" smtClean="0"/>
              <a:t>:</a:t>
            </a:r>
            <a:endParaRPr lang="en-US" sz="2000" dirty="0"/>
          </a:p>
        </p:txBody>
      </p:sp>
      <p:sp>
        <p:nvSpPr>
          <p:cNvPr id="9" name="Text Box 10"/>
          <p:cNvSpPr txBox="1">
            <a:spLocks noChangeArrowheads="1"/>
          </p:cNvSpPr>
          <p:nvPr/>
        </p:nvSpPr>
        <p:spPr bwMode="auto">
          <a:xfrm rot="624179">
            <a:off x="6781762" y="5697902"/>
            <a:ext cx="2362201" cy="215444"/>
          </a:xfrm>
          <a:prstGeom prst="rect">
            <a:avLst/>
          </a:prstGeom>
          <a:noFill/>
          <a:ln w="9525">
            <a:noFill/>
            <a:miter lim="800000"/>
            <a:headEnd/>
            <a:tailEnd/>
          </a:ln>
        </p:spPr>
        <p:txBody>
          <a:bodyPr>
            <a:spAutoFit/>
          </a:bodyPr>
          <a:lstStyle/>
          <a:p>
            <a:pPr>
              <a:spcBef>
                <a:spcPct val="50000"/>
              </a:spcBef>
            </a:pPr>
            <a:r>
              <a:rPr lang="en-US" sz="800" dirty="0">
                <a:solidFill>
                  <a:srgbClr val="7F7F7F"/>
                </a:solidFill>
                <a:latin typeface="Arial"/>
                <a:ea typeface="Calibri"/>
                <a:cs typeface="Arial"/>
              </a:rPr>
              <a:t>© </a:t>
            </a:r>
            <a:r>
              <a:rPr lang="en-US" sz="800" dirty="0" err="1">
                <a:solidFill>
                  <a:srgbClr val="7F7F7F"/>
                </a:solidFill>
                <a:latin typeface="Arial"/>
                <a:ea typeface="Calibri"/>
                <a:cs typeface="Arial"/>
              </a:rPr>
              <a:t>Phatthanit</a:t>
            </a:r>
            <a:r>
              <a:rPr lang="en-US" sz="800" dirty="0">
                <a:solidFill>
                  <a:srgbClr val="7F7F7F"/>
                </a:solidFill>
                <a:latin typeface="Arial"/>
                <a:ea typeface="Calibri"/>
                <a:cs typeface="Arial"/>
              </a:rPr>
              <a:t> / </a:t>
            </a:r>
            <a:r>
              <a:rPr lang="en-US" sz="800" dirty="0" err="1">
                <a:solidFill>
                  <a:srgbClr val="7F7F7F"/>
                </a:solidFill>
                <a:latin typeface="Arial"/>
                <a:ea typeface="Calibri"/>
                <a:cs typeface="Arial"/>
              </a:rPr>
              <a:t>Shutterstock.com</a:t>
            </a:r>
            <a:endParaRPr lang="en-US" dirty="0">
              <a:solidFill>
                <a:srgbClr val="7F7F7F"/>
              </a:solidFill>
              <a:latin typeface="Arial"/>
              <a:cs typeface="Arial"/>
            </a:endParaRPr>
          </a:p>
        </p:txBody>
      </p:sp>
      <p:sp>
        <p:nvSpPr>
          <p:cNvPr id="11" name="Text Box 6"/>
          <p:cNvSpPr txBox="1">
            <a:spLocks noChangeArrowheads="1"/>
          </p:cNvSpPr>
          <p:nvPr/>
        </p:nvSpPr>
        <p:spPr bwMode="auto">
          <a:xfrm>
            <a:off x="1066800" y="3048000"/>
            <a:ext cx="3581400" cy="1631216"/>
          </a:xfrm>
          <a:prstGeom prst="rect">
            <a:avLst/>
          </a:prstGeom>
          <a:noFill/>
          <a:ln w="9525">
            <a:noFill/>
            <a:miter lim="800000"/>
            <a:headEnd/>
            <a:tailEnd/>
          </a:ln>
        </p:spPr>
        <p:txBody>
          <a:bodyPr wrap="square">
            <a:spAutoFit/>
          </a:bodyPr>
          <a:lstStyle/>
          <a:p>
            <a:pPr marL="342900" lvl="0" indent="-342900">
              <a:buFont typeface="Arial"/>
              <a:buChar char="•"/>
            </a:pPr>
            <a:r>
              <a:rPr lang="en-US" sz="2000" dirty="0" smtClean="0"/>
              <a:t>Literary criticism</a:t>
            </a:r>
          </a:p>
          <a:p>
            <a:pPr marL="342900" lvl="0" indent="-342900">
              <a:buFont typeface="Arial"/>
              <a:buChar char="•"/>
            </a:pPr>
            <a:endParaRPr lang="en-US" sz="2000" dirty="0"/>
          </a:p>
          <a:p>
            <a:pPr marL="342900" lvl="0" indent="-342900">
              <a:buFont typeface="Arial"/>
              <a:buChar char="•"/>
            </a:pPr>
            <a:r>
              <a:rPr lang="en-US" sz="2000" dirty="0"/>
              <a:t>Socio-historical </a:t>
            </a:r>
            <a:r>
              <a:rPr lang="en-US" sz="2000" dirty="0" smtClean="0"/>
              <a:t>criticism</a:t>
            </a:r>
          </a:p>
          <a:p>
            <a:pPr lvl="0"/>
            <a:endParaRPr lang="en-US" sz="2000" dirty="0"/>
          </a:p>
          <a:p>
            <a:pPr marL="342900" indent="-342900">
              <a:buFont typeface="Arial"/>
              <a:buChar char="•"/>
            </a:pPr>
            <a:r>
              <a:rPr lang="en-US" sz="2000" dirty="0"/>
              <a:t>Ideological criticism </a:t>
            </a:r>
            <a:endParaRPr lang="en-US" sz="2000" dirty="0">
              <a:solidFill>
                <a:srgbClr val="7F7F7F"/>
              </a:solidFill>
              <a:effectLst/>
            </a:endParaRPr>
          </a:p>
        </p:txBody>
      </p:sp>
      <p:pic>
        <p:nvPicPr>
          <p:cNvPr id="5" name="Picture 4" descr="Slide 6_shutterstock_164234621.jpg"/>
          <p:cNvPicPr>
            <a:picLocks noChangeAspect="1"/>
          </p:cNvPicPr>
          <p:nvPr/>
        </p:nvPicPr>
        <p:blipFill rotWithShape="1">
          <a:blip r:embed="rId4" cstate="print">
            <a:extLst>
              <a:ext uri="{28A0092B-C50C-407E-A947-70E740481C1C}">
                <a14:useLocalDpi xmlns:a14="http://schemas.microsoft.com/office/drawing/2010/main" val="0"/>
              </a:ext>
            </a:extLst>
          </a:blip>
          <a:srcRect r="28485" b="10622"/>
          <a:stretch/>
        </p:blipFill>
        <p:spPr>
          <a:xfrm>
            <a:off x="4572000" y="2001952"/>
            <a:ext cx="4358640" cy="3484448"/>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195" name="TextBox 4"/>
          <p:cNvSpPr txBox="1">
            <a:spLocks noChangeArrowheads="1"/>
          </p:cNvSpPr>
          <p:nvPr/>
        </p:nvSpPr>
        <p:spPr bwMode="auto">
          <a:xfrm>
            <a:off x="609600" y="776287"/>
            <a:ext cx="7848600" cy="523220"/>
          </a:xfrm>
          <a:prstGeom prst="rect">
            <a:avLst/>
          </a:prstGeom>
          <a:noFill/>
          <a:ln w="9525">
            <a:noFill/>
            <a:miter lim="800000"/>
            <a:headEnd/>
            <a:tailEnd/>
          </a:ln>
        </p:spPr>
        <p:txBody>
          <a:bodyPr>
            <a:spAutoFit/>
          </a:bodyPr>
          <a:lstStyle/>
          <a:p>
            <a:pPr algn="ctr">
              <a:spcBef>
                <a:spcPct val="50000"/>
              </a:spcBef>
            </a:pPr>
            <a:r>
              <a:rPr lang="en-US" sz="2800" b="1" dirty="0"/>
              <a:t>Literary Criticism </a:t>
            </a:r>
            <a:endParaRPr lang="en-US" sz="2800" b="1" dirty="0">
              <a:solidFill>
                <a:srgbClr val="7030A0"/>
              </a:solidFill>
            </a:endParaRPr>
          </a:p>
        </p:txBody>
      </p:sp>
      <p:sp>
        <p:nvSpPr>
          <p:cNvPr id="7" name="Text Box 6"/>
          <p:cNvSpPr txBox="1">
            <a:spLocks noChangeArrowheads="1"/>
          </p:cNvSpPr>
          <p:nvPr/>
        </p:nvSpPr>
        <p:spPr bwMode="auto">
          <a:xfrm>
            <a:off x="1295400" y="1752600"/>
            <a:ext cx="6553200" cy="707886"/>
          </a:xfrm>
          <a:prstGeom prst="rect">
            <a:avLst/>
          </a:prstGeom>
          <a:noFill/>
          <a:ln w="9525">
            <a:noFill/>
            <a:miter lim="800000"/>
            <a:headEnd/>
            <a:tailEnd/>
          </a:ln>
        </p:spPr>
        <p:txBody>
          <a:bodyPr wrap="square">
            <a:spAutoFit/>
          </a:bodyPr>
          <a:lstStyle/>
          <a:p>
            <a:r>
              <a:rPr lang="en-US" sz="2000" dirty="0"/>
              <a:t>Literary criticism enables us to analyze a scriptural text by examining: </a:t>
            </a:r>
          </a:p>
        </p:txBody>
      </p:sp>
      <p:sp>
        <p:nvSpPr>
          <p:cNvPr id="8" name="Text Box 10"/>
          <p:cNvSpPr txBox="1">
            <a:spLocks noChangeArrowheads="1"/>
          </p:cNvSpPr>
          <p:nvPr/>
        </p:nvSpPr>
        <p:spPr bwMode="auto">
          <a:xfrm>
            <a:off x="5638799" y="6172200"/>
            <a:ext cx="2362201" cy="215444"/>
          </a:xfrm>
          <a:prstGeom prst="rect">
            <a:avLst/>
          </a:prstGeom>
          <a:noFill/>
          <a:ln w="9525">
            <a:noFill/>
            <a:miter lim="800000"/>
            <a:headEnd/>
            <a:tailEnd/>
          </a:ln>
        </p:spPr>
        <p:txBody>
          <a:bodyPr>
            <a:spAutoFit/>
          </a:bodyPr>
          <a:lstStyle/>
          <a:p>
            <a:pPr>
              <a:spcBef>
                <a:spcPct val="50000"/>
              </a:spcBef>
            </a:pPr>
            <a:r>
              <a:rPr lang="en-US" sz="800" dirty="0">
                <a:solidFill>
                  <a:srgbClr val="7F7F7F"/>
                </a:solidFill>
                <a:latin typeface="Arial"/>
                <a:ea typeface="Calibri"/>
                <a:cs typeface="Arial"/>
              </a:rPr>
              <a:t>© </a:t>
            </a:r>
            <a:r>
              <a:rPr lang="en-US" sz="800" dirty="0" err="1">
                <a:solidFill>
                  <a:srgbClr val="7F7F7F"/>
                </a:solidFill>
                <a:latin typeface="Arial"/>
                <a:ea typeface="Calibri"/>
                <a:cs typeface="Arial"/>
              </a:rPr>
              <a:t>ninjaudom</a:t>
            </a:r>
            <a:r>
              <a:rPr lang="en-US" sz="800" dirty="0">
                <a:solidFill>
                  <a:srgbClr val="7F7F7F"/>
                </a:solidFill>
                <a:latin typeface="Arial"/>
                <a:ea typeface="Calibri"/>
                <a:cs typeface="Arial"/>
              </a:rPr>
              <a:t> / </a:t>
            </a:r>
            <a:r>
              <a:rPr lang="en-US" sz="800" dirty="0" err="1">
                <a:solidFill>
                  <a:srgbClr val="7F7F7F"/>
                </a:solidFill>
                <a:latin typeface="Arial"/>
                <a:ea typeface="Calibri"/>
                <a:cs typeface="Arial"/>
              </a:rPr>
              <a:t>Shutterstock.com</a:t>
            </a:r>
            <a:endParaRPr lang="en-US" dirty="0">
              <a:solidFill>
                <a:srgbClr val="7F7F7F"/>
              </a:solidFill>
              <a:latin typeface="Arial"/>
              <a:cs typeface="Arial"/>
            </a:endParaRPr>
          </a:p>
        </p:txBody>
      </p:sp>
      <p:pic>
        <p:nvPicPr>
          <p:cNvPr id="2" name="Picture 1" descr="Slide 7_shutterstock_187183421.jpg"/>
          <p:cNvPicPr>
            <a:picLocks noChangeAspect="1"/>
          </p:cNvPicPr>
          <p:nvPr/>
        </p:nvPicPr>
        <p:blipFill>
          <a:blip r:embed="rId4" cstate="print">
            <a:extLst>
              <a:ext uri="{BEBA8EAE-BF5A-486C-A8C5-ECC9F3942E4B}">
                <a14:imgProps xmlns:a14="http://schemas.microsoft.com/office/drawing/2010/main">
                  <a14:imgLayer r:embed="rId5">
                    <a14:imgEffect>
                      <a14:backgroundRemoval t="4096" b="94334" l="3822" r="95132"/>
                    </a14:imgEffect>
                  </a14:imgLayer>
                </a14:imgProps>
              </a:ext>
              <a:ext uri="{28A0092B-C50C-407E-A947-70E740481C1C}">
                <a14:useLocalDpi xmlns:a14="http://schemas.microsoft.com/office/drawing/2010/main" val="0"/>
              </a:ext>
            </a:extLst>
          </a:blip>
          <a:stretch>
            <a:fillRect/>
          </a:stretch>
        </p:blipFill>
        <p:spPr>
          <a:xfrm>
            <a:off x="1524000" y="2460486"/>
            <a:ext cx="6096000" cy="4064000"/>
          </a:xfrm>
          <a:prstGeom prst="rect">
            <a:avLst/>
          </a:prstGeom>
          <a:ln>
            <a:noFill/>
          </a:ln>
          <a:effectLst>
            <a:outerShdw blurRad="292100" dist="139700" dir="2700000" algn="tl" rotWithShape="0">
              <a:srgbClr val="333333">
                <a:alpha val="65000"/>
              </a:srgbClr>
            </a:outerShdw>
          </a:effectLst>
        </p:spPr>
      </p:pic>
      <p:sp>
        <p:nvSpPr>
          <p:cNvPr id="11" name="Text Box 6"/>
          <p:cNvSpPr txBox="1">
            <a:spLocks noChangeArrowheads="1"/>
          </p:cNvSpPr>
          <p:nvPr/>
        </p:nvSpPr>
        <p:spPr bwMode="auto">
          <a:xfrm>
            <a:off x="2209800" y="3276600"/>
            <a:ext cx="2057400" cy="2246769"/>
          </a:xfrm>
          <a:prstGeom prst="rect">
            <a:avLst/>
          </a:prstGeom>
          <a:noFill/>
          <a:ln w="9525">
            <a:noFill/>
            <a:miter lim="800000"/>
            <a:headEnd/>
            <a:tailEnd/>
          </a:ln>
        </p:spPr>
        <p:txBody>
          <a:bodyPr wrap="square">
            <a:spAutoFit/>
          </a:bodyPr>
          <a:lstStyle/>
          <a:p>
            <a:pPr marL="342900" lvl="0" indent="-342900">
              <a:buFont typeface="Arial"/>
              <a:buChar char="•"/>
            </a:pPr>
            <a:r>
              <a:rPr lang="en-US" sz="2000" dirty="0" smtClean="0"/>
              <a:t>genre </a:t>
            </a:r>
          </a:p>
          <a:p>
            <a:pPr marL="342900" lvl="0" indent="-342900">
              <a:buFont typeface="Arial"/>
              <a:buChar char="•"/>
            </a:pPr>
            <a:endParaRPr lang="en-US" sz="2000" dirty="0"/>
          </a:p>
          <a:p>
            <a:pPr marL="342900" lvl="0" indent="-342900">
              <a:buFont typeface="Arial"/>
              <a:buChar char="•"/>
            </a:pPr>
            <a:r>
              <a:rPr lang="en-US" sz="2000" dirty="0" smtClean="0"/>
              <a:t>plot</a:t>
            </a:r>
          </a:p>
          <a:p>
            <a:pPr marL="342900" lvl="0" indent="-342900">
              <a:buFont typeface="Arial"/>
              <a:buChar char="•"/>
            </a:pPr>
            <a:endParaRPr lang="en-US" sz="2000" dirty="0"/>
          </a:p>
          <a:p>
            <a:pPr marL="342900" lvl="0" indent="-342900">
              <a:buFont typeface="Arial"/>
              <a:buChar char="•"/>
            </a:pPr>
            <a:r>
              <a:rPr lang="en-US" sz="2000" dirty="0" smtClean="0"/>
              <a:t>characters</a:t>
            </a:r>
          </a:p>
          <a:p>
            <a:pPr lvl="0"/>
            <a:endParaRPr lang="en-US" sz="2000" dirty="0"/>
          </a:p>
          <a:p>
            <a:pPr marL="342900" lvl="0" indent="-342900">
              <a:buFont typeface="Arial"/>
              <a:buChar char="•"/>
            </a:pPr>
            <a:r>
              <a:rPr lang="en-US" sz="2000" dirty="0"/>
              <a:t>symbolism</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219" name="TextBox 4"/>
          <p:cNvSpPr txBox="1">
            <a:spLocks noChangeArrowheads="1"/>
          </p:cNvSpPr>
          <p:nvPr/>
        </p:nvSpPr>
        <p:spPr bwMode="auto">
          <a:xfrm>
            <a:off x="1371600" y="838200"/>
            <a:ext cx="6400800" cy="523220"/>
          </a:xfrm>
          <a:prstGeom prst="rect">
            <a:avLst/>
          </a:prstGeom>
          <a:noFill/>
          <a:ln w="9525">
            <a:noFill/>
            <a:miter lim="800000"/>
            <a:headEnd/>
            <a:tailEnd/>
          </a:ln>
        </p:spPr>
        <p:txBody>
          <a:bodyPr wrap="square">
            <a:spAutoFit/>
          </a:bodyPr>
          <a:lstStyle/>
          <a:p>
            <a:pPr algn="ctr">
              <a:spcBef>
                <a:spcPct val="50000"/>
              </a:spcBef>
            </a:pPr>
            <a:r>
              <a:rPr lang="en-US" sz="2800" b="1" dirty="0"/>
              <a:t>Socio-historical Criticism </a:t>
            </a:r>
            <a:endParaRPr lang="en-US" sz="2800" b="1" dirty="0">
              <a:solidFill>
                <a:srgbClr val="FF0000"/>
              </a:solidFill>
            </a:endParaRPr>
          </a:p>
        </p:txBody>
      </p:sp>
      <p:sp>
        <p:nvSpPr>
          <p:cNvPr id="6" name="Text Box 6"/>
          <p:cNvSpPr txBox="1">
            <a:spLocks noChangeArrowheads="1"/>
          </p:cNvSpPr>
          <p:nvPr/>
        </p:nvSpPr>
        <p:spPr bwMode="auto">
          <a:xfrm>
            <a:off x="762000" y="1676400"/>
            <a:ext cx="7696200" cy="1631216"/>
          </a:xfrm>
          <a:prstGeom prst="rect">
            <a:avLst/>
          </a:prstGeom>
          <a:noFill/>
          <a:ln w="9525">
            <a:noFill/>
            <a:miter lim="800000"/>
            <a:headEnd/>
            <a:tailEnd/>
          </a:ln>
        </p:spPr>
        <p:txBody>
          <a:bodyPr wrap="square">
            <a:spAutoFit/>
          </a:bodyPr>
          <a:lstStyle/>
          <a:p>
            <a:pPr marL="342900" lvl="0" indent="-342900">
              <a:buFont typeface="Arial"/>
              <a:buChar char="•"/>
            </a:pPr>
            <a:r>
              <a:rPr lang="en-US" sz="2000" dirty="0"/>
              <a:t>Socio-historical criticism enables us to understand the world in which a </a:t>
            </a:r>
            <a:r>
              <a:rPr lang="en-US" sz="2000" dirty="0" smtClean="0"/>
              <a:t>scriptural </a:t>
            </a:r>
            <a:r>
              <a:rPr lang="en-US" sz="2000" dirty="0"/>
              <a:t>text was written</a:t>
            </a:r>
            <a:r>
              <a:rPr lang="en-US" sz="2000" dirty="0" smtClean="0"/>
              <a:t>.</a:t>
            </a:r>
          </a:p>
          <a:p>
            <a:pPr marL="342900" lvl="0" indent="-342900">
              <a:buFont typeface="Arial"/>
              <a:buChar char="•"/>
            </a:pPr>
            <a:endParaRPr lang="en-US" sz="2000" dirty="0"/>
          </a:p>
          <a:p>
            <a:pPr marL="342900" lvl="0" indent="-342900">
              <a:buFont typeface="Arial"/>
              <a:buChar char="•"/>
            </a:pPr>
            <a:r>
              <a:rPr lang="en-US" sz="2000" dirty="0"/>
              <a:t>Through socio-historical criticism we try to excavate the cultural world of the text that has been hidden or covered by time. </a:t>
            </a:r>
          </a:p>
        </p:txBody>
      </p:sp>
      <p:sp>
        <p:nvSpPr>
          <p:cNvPr id="8" name="Text Box 10"/>
          <p:cNvSpPr txBox="1">
            <a:spLocks noChangeArrowheads="1"/>
          </p:cNvSpPr>
          <p:nvPr/>
        </p:nvSpPr>
        <p:spPr bwMode="auto">
          <a:xfrm>
            <a:off x="4419600" y="6445478"/>
            <a:ext cx="2362201" cy="215444"/>
          </a:xfrm>
          <a:prstGeom prst="rect">
            <a:avLst/>
          </a:prstGeom>
          <a:noFill/>
          <a:ln w="9525">
            <a:noFill/>
            <a:miter lim="800000"/>
            <a:headEnd/>
            <a:tailEnd/>
          </a:ln>
        </p:spPr>
        <p:txBody>
          <a:bodyPr>
            <a:spAutoFit/>
          </a:bodyPr>
          <a:lstStyle/>
          <a:p>
            <a:pPr>
              <a:spcBef>
                <a:spcPct val="50000"/>
              </a:spcBef>
            </a:pPr>
            <a:r>
              <a:rPr lang="en-US" sz="800" dirty="0">
                <a:solidFill>
                  <a:srgbClr val="7F7F7F"/>
                </a:solidFill>
                <a:latin typeface="Arial"/>
                <a:ea typeface="Calibri"/>
                <a:cs typeface="Arial"/>
              </a:rPr>
              <a:t>© </a:t>
            </a:r>
            <a:r>
              <a:rPr lang="en-US" sz="800" dirty="0" err="1">
                <a:solidFill>
                  <a:srgbClr val="7F7F7F"/>
                </a:solidFill>
                <a:latin typeface="Arial"/>
                <a:ea typeface="Calibri"/>
                <a:cs typeface="Arial"/>
              </a:rPr>
              <a:t>ChameleonsEye</a:t>
            </a:r>
            <a:r>
              <a:rPr lang="en-US" sz="800" dirty="0">
                <a:solidFill>
                  <a:srgbClr val="7F7F7F"/>
                </a:solidFill>
                <a:latin typeface="Arial"/>
                <a:ea typeface="Calibri"/>
                <a:cs typeface="Arial"/>
              </a:rPr>
              <a:t> / </a:t>
            </a:r>
            <a:r>
              <a:rPr lang="en-US" sz="800" dirty="0" err="1">
                <a:solidFill>
                  <a:srgbClr val="7F7F7F"/>
                </a:solidFill>
                <a:latin typeface="Arial"/>
                <a:ea typeface="Calibri"/>
                <a:cs typeface="Arial"/>
              </a:rPr>
              <a:t>Shutterstock.com</a:t>
            </a:r>
            <a:endParaRPr lang="en-US" dirty="0">
              <a:solidFill>
                <a:srgbClr val="7F7F7F"/>
              </a:solidFill>
              <a:latin typeface="Arial"/>
              <a:cs typeface="Arial"/>
            </a:endParaRPr>
          </a:p>
        </p:txBody>
      </p:sp>
      <p:pic>
        <p:nvPicPr>
          <p:cNvPr id="4" name="Picture 3" descr="Slide 8_shutterstock_168773735.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09800" y="3461126"/>
            <a:ext cx="4419600" cy="293856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0244" name="TextBox 4"/>
          <p:cNvSpPr txBox="1">
            <a:spLocks noChangeArrowheads="1"/>
          </p:cNvSpPr>
          <p:nvPr/>
        </p:nvSpPr>
        <p:spPr bwMode="auto">
          <a:xfrm>
            <a:off x="762000" y="990600"/>
            <a:ext cx="4876800" cy="523220"/>
          </a:xfrm>
          <a:prstGeom prst="rect">
            <a:avLst/>
          </a:prstGeom>
          <a:noFill/>
          <a:ln w="9525">
            <a:noFill/>
            <a:miter lim="800000"/>
            <a:headEnd/>
            <a:tailEnd/>
          </a:ln>
        </p:spPr>
        <p:txBody>
          <a:bodyPr wrap="square">
            <a:spAutoFit/>
          </a:bodyPr>
          <a:lstStyle/>
          <a:p>
            <a:pPr>
              <a:spcBef>
                <a:spcPct val="50000"/>
              </a:spcBef>
            </a:pPr>
            <a:r>
              <a:rPr lang="en-US" sz="2800" b="1" dirty="0"/>
              <a:t>Ideological Criticism </a:t>
            </a:r>
            <a:endParaRPr lang="en-US" sz="2800" b="1" dirty="0">
              <a:solidFill>
                <a:srgbClr val="00B050"/>
              </a:solidFill>
            </a:endParaRPr>
          </a:p>
        </p:txBody>
      </p:sp>
      <p:sp>
        <p:nvSpPr>
          <p:cNvPr id="12" name="Text Box 6"/>
          <p:cNvSpPr txBox="1">
            <a:spLocks noChangeArrowheads="1"/>
          </p:cNvSpPr>
          <p:nvPr/>
        </p:nvSpPr>
        <p:spPr bwMode="auto">
          <a:xfrm>
            <a:off x="762000" y="1905000"/>
            <a:ext cx="4114800" cy="3170099"/>
          </a:xfrm>
          <a:prstGeom prst="rect">
            <a:avLst/>
          </a:prstGeom>
          <a:noFill/>
          <a:ln w="9525">
            <a:noFill/>
            <a:miter lim="800000"/>
            <a:headEnd/>
            <a:tailEnd/>
          </a:ln>
        </p:spPr>
        <p:txBody>
          <a:bodyPr wrap="square">
            <a:spAutoFit/>
          </a:bodyPr>
          <a:lstStyle/>
          <a:p>
            <a:pPr marL="342900" lvl="0" indent="-342900">
              <a:buFont typeface="Arial"/>
              <a:buChar char="•"/>
            </a:pPr>
            <a:r>
              <a:rPr lang="en-US" sz="2000" dirty="0"/>
              <a:t>Refers to the biases, assumptions, or strongly held beliefs that can underlie the interpretation of Scripture. </a:t>
            </a:r>
            <a:endParaRPr lang="en-US" sz="2000" dirty="0" smtClean="0"/>
          </a:p>
          <a:p>
            <a:pPr lvl="0"/>
            <a:endParaRPr lang="en-US" sz="2000" dirty="0"/>
          </a:p>
          <a:p>
            <a:pPr marL="342900" lvl="0" indent="-342900">
              <a:buFont typeface="Arial"/>
              <a:buChar char="•"/>
            </a:pPr>
            <a:r>
              <a:rPr lang="en-US" sz="2000" dirty="0"/>
              <a:t>It seeks to illuminate how different people might interpret the scriptural text in ways that may support their own group and denigrate others. </a:t>
            </a:r>
          </a:p>
        </p:txBody>
      </p:sp>
      <p:sp>
        <p:nvSpPr>
          <p:cNvPr id="13" name="Text Box 10"/>
          <p:cNvSpPr txBox="1">
            <a:spLocks noChangeArrowheads="1"/>
          </p:cNvSpPr>
          <p:nvPr/>
        </p:nvSpPr>
        <p:spPr bwMode="auto">
          <a:xfrm>
            <a:off x="5486400" y="6185356"/>
            <a:ext cx="2667001" cy="215444"/>
          </a:xfrm>
          <a:prstGeom prst="rect">
            <a:avLst/>
          </a:prstGeom>
          <a:noFill/>
          <a:ln w="9525">
            <a:noFill/>
            <a:miter lim="800000"/>
            <a:headEnd/>
            <a:tailEnd/>
          </a:ln>
        </p:spPr>
        <p:txBody>
          <a:bodyPr wrap="square">
            <a:spAutoFit/>
          </a:bodyPr>
          <a:lstStyle/>
          <a:p>
            <a:pPr>
              <a:spcBef>
                <a:spcPct val="50000"/>
              </a:spcBef>
            </a:pPr>
            <a:r>
              <a:rPr lang="en-US" sz="800" dirty="0">
                <a:solidFill>
                  <a:srgbClr val="7F7F7F"/>
                </a:solidFill>
                <a:latin typeface="Arial"/>
                <a:ea typeface="Calibri"/>
                <a:cs typeface="Arial"/>
              </a:rPr>
              <a:t>© </a:t>
            </a:r>
            <a:r>
              <a:rPr lang="en-US" sz="800" dirty="0" err="1">
                <a:solidFill>
                  <a:srgbClr val="7F7F7F"/>
                </a:solidFill>
                <a:latin typeface="Arial"/>
                <a:ea typeface="Calibri"/>
                <a:cs typeface="Arial"/>
              </a:rPr>
              <a:t>Marcio</a:t>
            </a:r>
            <a:r>
              <a:rPr lang="en-US" sz="800" dirty="0">
                <a:solidFill>
                  <a:srgbClr val="7F7F7F"/>
                </a:solidFill>
                <a:latin typeface="Arial"/>
                <a:ea typeface="Calibri"/>
                <a:cs typeface="Arial"/>
              </a:rPr>
              <a:t> Jose </a:t>
            </a:r>
            <a:r>
              <a:rPr lang="en-US" sz="800" dirty="0" err="1">
                <a:solidFill>
                  <a:srgbClr val="7F7F7F"/>
                </a:solidFill>
                <a:latin typeface="Arial"/>
                <a:ea typeface="Calibri"/>
                <a:cs typeface="Arial"/>
              </a:rPr>
              <a:t>Bastos</a:t>
            </a:r>
            <a:r>
              <a:rPr lang="en-US" sz="800" dirty="0">
                <a:solidFill>
                  <a:srgbClr val="7F7F7F"/>
                </a:solidFill>
                <a:latin typeface="Arial"/>
                <a:ea typeface="Calibri"/>
                <a:cs typeface="Arial"/>
              </a:rPr>
              <a:t> Silva / </a:t>
            </a:r>
            <a:r>
              <a:rPr lang="en-US" sz="800" dirty="0" err="1">
                <a:solidFill>
                  <a:srgbClr val="7F7F7F"/>
                </a:solidFill>
                <a:latin typeface="Arial"/>
                <a:ea typeface="Calibri"/>
                <a:cs typeface="Arial"/>
              </a:rPr>
              <a:t>Shutterstock.com</a:t>
            </a:r>
            <a:endParaRPr lang="en-US" dirty="0">
              <a:solidFill>
                <a:srgbClr val="7F7F7F"/>
              </a:solidFill>
              <a:latin typeface="Arial"/>
              <a:cs typeface="Arial"/>
            </a:endParaRPr>
          </a:p>
        </p:txBody>
      </p:sp>
      <p:pic>
        <p:nvPicPr>
          <p:cNvPr id="2" name="Picture 1" descr="Slide 9_shutterstock_70286041.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81600" y="762000"/>
            <a:ext cx="3606800" cy="54102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3714</TotalTime>
  <Words>828</Words>
  <Application>Microsoft Office PowerPoint</Application>
  <PresentationFormat>On-screen Show (4:3)</PresentationFormat>
  <Paragraphs>81</Paragraphs>
  <Slides>9</Slides>
  <Notes>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Calibri</vt:lpstr>
      <vt:lpstr>Default Design</vt:lpstr>
      <vt:lpstr>Biblical Exegesis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Independent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Finding God &amp; Being Found by God</dc:title>
  <dc:creator>Caren Yang</dc:creator>
  <cp:lastModifiedBy>Brooke Saron</cp:lastModifiedBy>
  <cp:revision>359</cp:revision>
  <dcterms:created xsi:type="dcterms:W3CDTF">2009-06-22T14:27:32Z</dcterms:created>
  <dcterms:modified xsi:type="dcterms:W3CDTF">2015-04-02T17:52:50Z</dcterms:modified>
</cp:coreProperties>
</file>