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rm_Ruff" initials="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89228" autoAdjust="0"/>
  </p:normalViewPr>
  <p:slideViewPr>
    <p:cSldViewPr>
      <p:cViewPr varScale="1">
        <p:scale>
          <a:sx n="94" d="100"/>
          <a:sy n="94" d="100"/>
        </p:scale>
        <p:origin x="1362" y="96"/>
      </p:cViewPr>
      <p:guideLst>
        <p:guide orient="horz" pos="2160"/>
        <p:guide pos="2880"/>
      </p:guideLst>
    </p:cSldViewPr>
  </p:slideViewPr>
  <p:notesTextViewPr>
    <p:cViewPr>
      <p:scale>
        <a:sx n="100" d="100"/>
        <a:sy n="100" d="100"/>
      </p:scale>
      <p:origin x="0" y="0"/>
    </p:cViewPr>
  </p:notesTextViewPr>
  <p:notesViewPr>
    <p:cSldViewPr>
      <p:cViewPr varScale="1">
        <p:scale>
          <a:sx n="71" d="100"/>
          <a:sy n="71"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8A599-0C70-4F31-8518-044BFEBBFAA5}" type="datetimeFigureOut">
              <a:rPr lang="en-US" smtClean="0"/>
              <a:pPr/>
              <a:t>4/22/2016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C278BA-EFA0-41DF-A177-E9FF389BECEE}" type="slidenum">
              <a:rPr lang="en-US" smtClean="0"/>
              <a:pPr/>
              <a:t>‹#›</a:t>
            </a:fld>
            <a:endParaRPr lang="en-US"/>
          </a:p>
        </p:txBody>
      </p:sp>
    </p:spTree>
    <p:extLst>
      <p:ext uri="{BB962C8B-B14F-4D97-AF65-F5344CB8AC3E}">
        <p14:creationId xmlns:p14="http://schemas.microsoft.com/office/powerpoint/2010/main" val="373296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pPr/>
              <a:t>4/22/2016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pPr/>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619BF-D067-4163-A3CB-7CC757B87021}" type="slidenum">
              <a:rPr lang="en-US" smtClean="0"/>
              <a:pPr/>
              <a:t>1</a:t>
            </a:fld>
            <a:endParaRPr lang="en-US"/>
          </a:p>
        </p:txBody>
      </p:sp>
    </p:spTree>
    <p:extLst>
      <p:ext uri="{BB962C8B-B14F-4D97-AF65-F5344CB8AC3E}">
        <p14:creationId xmlns:p14="http://schemas.microsoft.com/office/powerpoint/2010/main" val="748496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Review the historical overview of the activity of the Holy Spirit in the Church, as in article 61 of the student book.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10</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how the questions in the section “Live with the End in Mind,” in article 61 of the student book, could be helpful in making decisions about a life of discipleship. </a:t>
            </a:r>
          </a:p>
        </p:txBody>
      </p:sp>
      <p:sp>
        <p:nvSpPr>
          <p:cNvPr id="4" name="Slide Number Placeholder 3"/>
          <p:cNvSpPr>
            <a:spLocks noGrp="1"/>
          </p:cNvSpPr>
          <p:nvPr>
            <p:ph type="sldNum" sz="quarter" idx="10"/>
          </p:nvPr>
        </p:nvSpPr>
        <p:spPr/>
        <p:txBody>
          <a:bodyPr/>
          <a:lstStyle/>
          <a:p>
            <a:fld id="{F3A619BF-D067-4163-A3CB-7CC757B87021}" type="slidenum">
              <a:rPr lang="en-US" smtClean="0"/>
              <a:pPr/>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the students whether they have found silence to be helpful in their journey toward discipleship. Ask how they could carve out some silence for God.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Invite the students into silent reflection about how they might be salt and light for the world. Ask them to think about some of their different gifts and skills.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international, domestic, and local opportunities for service. Ask the question that concludes article 59 in the student book, “How do you already use your talents to benefit the Church and the world?”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examples of the attitudes stated on this slide. Ask how the Gospel calls us to act in opposition to those attitudes.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Ask for reactions to the paragraph titled “Morning” in article 60 of the student book. Ask for other examples of creating the opportunity for loving interactions.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Discuss cheating, along with other temptations to ignore gospel values that might arise at school (excluding others, gossiping, seeking leadership only to enhance a college application, and so 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Point out that we cannot stop thoughts and feelings from coming into our consciousness, but that we can decide what to do with them. Ask for examples from books, movies, or other media where someone has been able to overcome negative messages, feelings, or thoughts.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Direct the students to read the sidebar that concludes article 60 in the student book, “The ‘Little Way’ of Saint </a:t>
            </a:r>
            <a:r>
              <a:rPr lang="en-US" sz="1200" kern="1200" dirty="0" err="1" smtClean="0">
                <a:solidFill>
                  <a:schemeClr val="tx1"/>
                </a:solidFill>
                <a:latin typeface="+mn-lt"/>
                <a:ea typeface="+mn-ea"/>
                <a:cs typeface="+mn-cs"/>
              </a:rPr>
              <a:t>Thérèse</a:t>
            </a:r>
            <a:r>
              <a:rPr lang="en-US" sz="1200" kern="1200" dirty="0" smtClean="0">
                <a:solidFill>
                  <a:schemeClr val="tx1"/>
                </a:solidFill>
                <a:latin typeface="+mn-lt"/>
                <a:ea typeface="+mn-ea"/>
                <a:cs typeface="+mn-cs"/>
              </a:rPr>
              <a:t> of </a:t>
            </a:r>
            <a:r>
              <a:rPr lang="en-US" sz="1200" kern="1200" dirty="0" err="1" smtClean="0">
                <a:solidFill>
                  <a:schemeClr val="tx1"/>
                </a:solidFill>
                <a:latin typeface="+mn-lt"/>
                <a:ea typeface="+mn-ea"/>
                <a:cs typeface="+mn-cs"/>
              </a:rPr>
              <a:t>Lisieux</a:t>
            </a:r>
            <a:r>
              <a:rPr lang="en-US" sz="1200" kern="1200" dirty="0" smtClean="0">
                <a:solidFill>
                  <a:schemeClr val="tx1"/>
                </a:solidFill>
                <a:latin typeface="+mn-lt"/>
                <a:ea typeface="+mn-ea"/>
                <a:cs typeface="+mn-cs"/>
              </a:rPr>
              <a:t>.” Discuss her spiritual path, the “little way.”</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Read aloud the paragraph beginning, “A disciple is one who makes conscious choices  .  .  .” at the end of article 60 in the student book. Then ask the question that follows, “What does it mean to take responsibility for your faith?”</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pPr/>
              <a:t>9</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Sent with the </a:t>
            </a:r>
            <a:r>
              <a:rPr lang="en-US" dirty="0" smtClean="0"/>
              <a:t/>
            </a:r>
            <a:br>
              <a:rPr lang="en-US" dirty="0" smtClean="0"/>
            </a:br>
            <a:r>
              <a:rPr lang="en-US" dirty="0" smtClean="0"/>
              <a:t>Holy </a:t>
            </a:r>
            <a:r>
              <a:rPr lang="en-US" dirty="0"/>
              <a:t>Spirit</a:t>
            </a:r>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 </a:t>
            </a:r>
            <a:r>
              <a:rPr lang="en-US" b="1" i="1" dirty="0" smtClean="0"/>
              <a:t>The Church</a:t>
            </a:r>
          </a:p>
          <a:p>
            <a:pPr marL="0" indent="0" algn="ctr">
              <a:buNone/>
            </a:pPr>
            <a:r>
              <a:rPr lang="en-US" dirty="0"/>
              <a:t>Unit </a:t>
            </a:r>
            <a:r>
              <a:rPr lang="en-US" dirty="0" smtClean="0"/>
              <a:t>5, </a:t>
            </a:r>
            <a:r>
              <a:rPr lang="en-US" dirty="0"/>
              <a:t>Chapter </a:t>
            </a:r>
            <a:r>
              <a:rPr lang="en-US" dirty="0" smtClean="0"/>
              <a:t>15</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 TX005565</a:t>
            </a:r>
            <a:endParaRPr lang="en-US" dirty="0"/>
          </a:p>
        </p:txBody>
      </p:sp>
      <p:sp>
        <p:nvSpPr>
          <p:cNvPr id="6" name="TextBox 5"/>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Empowered by the Holy Spirit</a:t>
            </a:r>
          </a:p>
        </p:txBody>
      </p:sp>
      <p:sp>
        <p:nvSpPr>
          <p:cNvPr id="7" name="Text Placeholder 3"/>
          <p:cNvSpPr>
            <a:spLocks noGrp="1"/>
          </p:cNvSpPr>
          <p:nvPr>
            <p:ph idx="1"/>
          </p:nvPr>
        </p:nvSpPr>
        <p:spPr>
          <a:prstGeom prst="rect">
            <a:avLst/>
          </a:prstGeom>
        </p:spPr>
        <p:txBody>
          <a:bodyPr/>
          <a:lstStyle/>
          <a:p>
            <a:r>
              <a:rPr lang="en-US" dirty="0"/>
              <a:t>The Holy Spirit is central to the life of the Church.</a:t>
            </a:r>
          </a:p>
          <a:p>
            <a:r>
              <a:rPr lang="en-US" dirty="0" smtClean="0"/>
              <a:t>The </a:t>
            </a:r>
            <a:r>
              <a:rPr lang="en-US" dirty="0"/>
              <a:t>Holy Spirit enlivens the mind as well as the heart. </a:t>
            </a:r>
          </a:p>
          <a:p>
            <a:r>
              <a:rPr lang="en-US" dirty="0" smtClean="0"/>
              <a:t>The </a:t>
            </a:r>
            <a:r>
              <a:rPr lang="en-US" dirty="0"/>
              <a:t>Gifts of the Holy </a:t>
            </a:r>
            <a:r>
              <a:rPr lang="en-US" dirty="0" smtClean="0"/>
              <a:t/>
            </a:r>
            <a:br>
              <a:rPr lang="en-US" dirty="0" smtClean="0"/>
            </a:br>
            <a:r>
              <a:rPr lang="en-US" dirty="0" smtClean="0"/>
              <a:t>Spirit </a:t>
            </a:r>
            <a:r>
              <a:rPr lang="en-US" dirty="0"/>
              <a:t>help us to </a:t>
            </a:r>
            <a:r>
              <a:rPr lang="en-US" dirty="0" smtClean="0"/>
              <a:t/>
            </a:r>
            <a:br>
              <a:rPr lang="en-US" dirty="0" smtClean="0"/>
            </a:br>
            <a:r>
              <a:rPr lang="en-US" dirty="0" smtClean="0"/>
              <a:t>honor </a:t>
            </a:r>
            <a:r>
              <a:rPr lang="en-US" dirty="0"/>
              <a:t>God through </a:t>
            </a:r>
            <a:r>
              <a:rPr lang="en-US" dirty="0" smtClean="0"/>
              <a:t/>
            </a:r>
            <a:br>
              <a:rPr lang="en-US" dirty="0" smtClean="0"/>
            </a:br>
            <a:r>
              <a:rPr lang="en-US" dirty="0" smtClean="0"/>
              <a:t>our </a:t>
            </a:r>
            <a:r>
              <a:rPr lang="en-US" dirty="0"/>
              <a:t>talents. </a:t>
            </a:r>
          </a:p>
        </p:txBody>
      </p:sp>
      <p:sp>
        <p:nvSpPr>
          <p:cNvPr id="6" name="TextBox 5"/>
          <p:cNvSpPr txBox="1"/>
          <p:nvPr/>
        </p:nvSpPr>
        <p:spPr bwMode="auto">
          <a:xfrm>
            <a:off x="5105400" y="54102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nautilus_shell_studios</a:t>
            </a:r>
            <a:r>
              <a:rPr lang="en-US" sz="800" dirty="0" smtClean="0">
                <a:solidFill>
                  <a:schemeClr val="bg1">
                    <a:lumMod val="65000"/>
                  </a:schemeClr>
                </a:solidFill>
              </a:rPr>
              <a:t> / </a:t>
            </a:r>
            <a:r>
              <a:rPr lang="en-US" sz="800" dirty="0" err="1" smtClean="0">
                <a:solidFill>
                  <a:schemeClr val="bg1">
                    <a:lumMod val="65000"/>
                  </a:schemeClr>
                </a:solidFill>
              </a:rPr>
              <a:t>iStock</a:t>
            </a:r>
            <a:endParaRPr lang="en-US" sz="800" dirty="0">
              <a:solidFill>
                <a:schemeClr val="bg1">
                  <a:lumMod val="65000"/>
                </a:schemeClr>
              </a:solidFill>
            </a:endParaRPr>
          </a:p>
        </p:txBody>
      </p:sp>
      <p:pic>
        <p:nvPicPr>
          <p:cNvPr id="3074" name="Picture 2" descr="C:\Users\bmartinka\Google Drive\SMP files\Church Chapter PPTs\New folder (2)\PPT_Images\C15S10-7950995iStock.jpg"/>
          <p:cNvPicPr>
            <a:picLocks noChangeAspect="1" noChangeArrowheads="1"/>
          </p:cNvPicPr>
          <p:nvPr/>
        </p:nvPicPr>
        <p:blipFill>
          <a:blip r:embed="rId3" cstate="print"/>
          <a:srcRect/>
          <a:stretch>
            <a:fillRect/>
          </a:stretch>
        </p:blipFill>
        <p:spPr bwMode="auto">
          <a:xfrm>
            <a:off x="4800599" y="3124200"/>
            <a:ext cx="3437929" cy="2286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Live with the End in Mind</a:t>
            </a:r>
          </a:p>
        </p:txBody>
      </p:sp>
      <p:sp>
        <p:nvSpPr>
          <p:cNvPr id="7" name="Text Placeholder 3"/>
          <p:cNvSpPr>
            <a:spLocks noGrp="1"/>
          </p:cNvSpPr>
          <p:nvPr>
            <p:ph idx="1"/>
          </p:nvPr>
        </p:nvSpPr>
        <p:spPr>
          <a:prstGeom prst="rect">
            <a:avLst/>
          </a:prstGeom>
        </p:spPr>
        <p:txBody>
          <a:bodyPr/>
          <a:lstStyle/>
          <a:p>
            <a:r>
              <a:rPr lang="en-US" dirty="0"/>
              <a:t>Our destination is life in communion with the Trinity for all eternity. </a:t>
            </a:r>
          </a:p>
          <a:p>
            <a:r>
              <a:rPr lang="en-US" dirty="0" smtClean="0"/>
              <a:t>Throughout </a:t>
            </a:r>
            <a:r>
              <a:rPr lang="en-US" dirty="0"/>
              <a:t>your life you will make many significant decisions. </a:t>
            </a:r>
          </a:p>
          <a:p>
            <a:r>
              <a:rPr lang="en-US" dirty="0" smtClean="0"/>
              <a:t>Invite </a:t>
            </a:r>
            <a:r>
              <a:rPr lang="en-US" dirty="0"/>
              <a:t>the Holy Spirit to help you in your decision making.</a:t>
            </a:r>
          </a:p>
        </p:txBody>
      </p:sp>
      <p:sp>
        <p:nvSpPr>
          <p:cNvPr id="6" name="TextBox 5"/>
          <p:cNvSpPr txBox="1"/>
          <p:nvPr/>
        </p:nvSpPr>
        <p:spPr bwMode="auto">
          <a:xfrm>
            <a:off x="2731615" y="6411285"/>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travellight</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2050" name="Picture 2" descr="C:\Users\bmartinka\Google Drive\SMP files\Church Chapter PPTs\New folder (2)\PPT_Images\C15S11-104922425Shutterstock.jpg"/>
          <p:cNvPicPr>
            <a:picLocks noChangeAspect="1" noChangeArrowheads="1"/>
          </p:cNvPicPr>
          <p:nvPr/>
        </p:nvPicPr>
        <p:blipFill>
          <a:blip r:embed="rId3" cstate="print"/>
          <a:srcRect/>
          <a:stretch>
            <a:fillRect/>
          </a:stretch>
        </p:blipFill>
        <p:spPr bwMode="auto">
          <a:xfrm>
            <a:off x="2803671" y="4267200"/>
            <a:ext cx="3216128" cy="2144085"/>
          </a:xfrm>
          <a:prstGeom prst="rect">
            <a:avLst/>
          </a:prstGeom>
          <a:noFill/>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Now</a:t>
            </a:r>
          </a:p>
        </p:txBody>
      </p:sp>
      <p:sp>
        <p:nvSpPr>
          <p:cNvPr id="7" name="Text Placeholder 3"/>
          <p:cNvSpPr>
            <a:spLocks noGrp="1"/>
          </p:cNvSpPr>
          <p:nvPr>
            <p:ph idx="1"/>
          </p:nvPr>
        </p:nvSpPr>
        <p:spPr>
          <a:prstGeom prst="rect">
            <a:avLst/>
          </a:prstGeom>
        </p:spPr>
        <p:txBody>
          <a:bodyPr/>
          <a:lstStyle/>
          <a:p>
            <a:r>
              <a:rPr lang="en-US" dirty="0"/>
              <a:t>The Holy Spirit is at work within you now, calling you to the Church, to Christ.</a:t>
            </a:r>
          </a:p>
          <a:p>
            <a:r>
              <a:rPr lang="en-US" dirty="0" smtClean="0"/>
              <a:t>Silence </a:t>
            </a:r>
            <a:r>
              <a:rPr lang="en-US" dirty="0"/>
              <a:t>can be an opportunity for the Holy Spirit to speak with you.</a:t>
            </a:r>
          </a:p>
        </p:txBody>
      </p:sp>
      <p:sp>
        <p:nvSpPr>
          <p:cNvPr id="6" name="TextBox 5"/>
          <p:cNvSpPr txBox="1"/>
          <p:nvPr/>
        </p:nvSpPr>
        <p:spPr bwMode="auto">
          <a:xfrm>
            <a:off x="2362200" y="6475289"/>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fotofeel</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026" name="Picture 2" descr="C:\Users\bmartinka\Google Drive\SMP files\Church Chapter PPTs\New folder (2)\PPT_Images\C15S12-205278652Shutterstock.jpg"/>
          <p:cNvPicPr>
            <a:picLocks noChangeAspect="1" noChangeArrowheads="1"/>
          </p:cNvPicPr>
          <p:nvPr/>
        </p:nvPicPr>
        <p:blipFill rotWithShape="1">
          <a:blip r:embed="rId3" cstate="print"/>
          <a:srcRect t="18303"/>
          <a:stretch/>
        </p:blipFill>
        <p:spPr bwMode="auto">
          <a:xfrm>
            <a:off x="2438400" y="3733801"/>
            <a:ext cx="4457698" cy="27432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Salt and Light</a:t>
            </a:r>
          </a:p>
        </p:txBody>
      </p:sp>
      <p:sp>
        <p:nvSpPr>
          <p:cNvPr id="7" name="Text Placeholder 3"/>
          <p:cNvSpPr>
            <a:spLocks noGrp="1"/>
          </p:cNvSpPr>
          <p:nvPr>
            <p:ph idx="1"/>
          </p:nvPr>
        </p:nvSpPr>
        <p:spPr>
          <a:xfrm>
            <a:off x="1371600" y="1752600"/>
            <a:ext cx="6934200" cy="4373563"/>
          </a:xfrm>
          <a:prstGeom prst="rect">
            <a:avLst/>
          </a:prstGeom>
        </p:spPr>
        <p:txBody>
          <a:bodyPr/>
          <a:lstStyle/>
          <a:p>
            <a:r>
              <a:rPr lang="en-US" dirty="0"/>
              <a:t>Jesus tells us that we </a:t>
            </a:r>
            <a:r>
              <a:rPr lang="en-US" dirty="0" smtClean="0"/>
              <a:t/>
            </a:r>
            <a:br>
              <a:rPr lang="en-US" dirty="0" smtClean="0"/>
            </a:br>
            <a:r>
              <a:rPr lang="en-US" dirty="0" smtClean="0"/>
              <a:t>are </a:t>
            </a:r>
            <a:r>
              <a:rPr lang="en-US" dirty="0"/>
              <a:t>sent to be salt </a:t>
            </a:r>
            <a:r>
              <a:rPr lang="en-US" dirty="0" smtClean="0"/>
              <a:t/>
            </a:r>
            <a:br>
              <a:rPr lang="en-US" dirty="0" smtClean="0"/>
            </a:br>
            <a:r>
              <a:rPr lang="en-US" dirty="0" smtClean="0"/>
              <a:t>and </a:t>
            </a:r>
            <a:r>
              <a:rPr lang="en-US" dirty="0"/>
              <a:t>light for the world. </a:t>
            </a:r>
          </a:p>
          <a:p>
            <a:r>
              <a:rPr lang="en-US" dirty="0" smtClean="0"/>
              <a:t>Christ </a:t>
            </a:r>
            <a:r>
              <a:rPr lang="en-US" dirty="0"/>
              <a:t>calls us to bring </a:t>
            </a:r>
            <a:r>
              <a:rPr lang="en-US" dirty="0" smtClean="0"/>
              <a:t/>
            </a:r>
            <a:br>
              <a:rPr lang="en-US" dirty="0" smtClean="0"/>
            </a:br>
            <a:r>
              <a:rPr lang="en-US" dirty="0" smtClean="0"/>
              <a:t>out </a:t>
            </a:r>
            <a:r>
              <a:rPr lang="en-US" dirty="0"/>
              <a:t>the true flavor and </a:t>
            </a:r>
            <a:r>
              <a:rPr lang="en-US" dirty="0" smtClean="0"/>
              <a:t/>
            </a:r>
            <a:br>
              <a:rPr lang="en-US" dirty="0" smtClean="0"/>
            </a:br>
            <a:r>
              <a:rPr lang="en-US" dirty="0" smtClean="0"/>
              <a:t>goodness </a:t>
            </a:r>
            <a:r>
              <a:rPr lang="en-US" dirty="0"/>
              <a:t>of the world.</a:t>
            </a:r>
          </a:p>
          <a:p>
            <a:r>
              <a:rPr lang="en-US" dirty="0" smtClean="0"/>
              <a:t>We </a:t>
            </a:r>
            <a:r>
              <a:rPr lang="en-US" dirty="0"/>
              <a:t>should not hide </a:t>
            </a:r>
            <a:r>
              <a:rPr lang="en-US" dirty="0" smtClean="0"/>
              <a:t/>
            </a:r>
            <a:br>
              <a:rPr lang="en-US" dirty="0" smtClean="0"/>
            </a:br>
            <a:r>
              <a:rPr lang="en-US" dirty="0" smtClean="0"/>
              <a:t>our </a:t>
            </a:r>
            <a:r>
              <a:rPr lang="en-US" dirty="0"/>
              <a:t>talents and gifts, </a:t>
            </a:r>
            <a:r>
              <a:rPr lang="en-US" dirty="0" smtClean="0"/>
              <a:t/>
            </a:r>
            <a:br>
              <a:rPr lang="en-US" dirty="0" smtClean="0"/>
            </a:br>
            <a:r>
              <a:rPr lang="en-US" dirty="0" smtClean="0"/>
              <a:t>or </a:t>
            </a:r>
            <a:r>
              <a:rPr lang="en-US" dirty="0"/>
              <a:t>keep them to ourselves.</a:t>
            </a:r>
          </a:p>
        </p:txBody>
      </p:sp>
      <p:sp>
        <p:nvSpPr>
          <p:cNvPr id="6" name="TextBox 5"/>
          <p:cNvSpPr txBox="1"/>
          <p:nvPr/>
        </p:nvSpPr>
        <p:spPr bwMode="auto">
          <a:xfrm>
            <a:off x="5001349" y="44958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PHOTOCREO Michal </a:t>
            </a:r>
            <a:r>
              <a:rPr lang="en-US" sz="800" dirty="0" err="1" smtClean="0">
                <a:solidFill>
                  <a:schemeClr val="bg1">
                    <a:lumMod val="65000"/>
                  </a:schemeClr>
                </a:solidFill>
              </a:rPr>
              <a:t>Bednarek</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11266" name="Picture 2" descr="C:\Users\bmartinka\Google Drive\SMP files\Church Chapter PPTs\New folder (2)\PPT_Images\C15S2-190777358Shutterstock.jpg"/>
          <p:cNvPicPr>
            <a:picLocks noChangeAspect="1" noChangeArrowheads="1"/>
          </p:cNvPicPr>
          <p:nvPr/>
        </p:nvPicPr>
        <p:blipFill>
          <a:blip r:embed="rId4" cstate="print"/>
          <a:srcRect/>
          <a:stretch>
            <a:fillRect/>
          </a:stretch>
        </p:blipFill>
        <p:spPr bwMode="auto">
          <a:xfrm>
            <a:off x="5105400" y="1869281"/>
            <a:ext cx="3502025" cy="2626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You Needed?</a:t>
            </a:r>
          </a:p>
        </p:txBody>
      </p:sp>
      <p:sp>
        <p:nvSpPr>
          <p:cNvPr id="7" name="Text Placeholder 3"/>
          <p:cNvSpPr>
            <a:spLocks noGrp="1"/>
          </p:cNvSpPr>
          <p:nvPr>
            <p:ph idx="1"/>
          </p:nvPr>
        </p:nvSpPr>
        <p:spPr>
          <a:prstGeom prst="rect">
            <a:avLst/>
          </a:prstGeom>
        </p:spPr>
        <p:txBody>
          <a:bodyPr/>
          <a:lstStyle/>
          <a:p>
            <a:r>
              <a:rPr lang="en-US" dirty="0"/>
              <a:t>Your gifts and talents are needed by the Body of Christ around the world  .  .  . </a:t>
            </a:r>
          </a:p>
          <a:p>
            <a:r>
              <a:rPr lang="en-US" dirty="0" smtClean="0"/>
              <a:t>in </a:t>
            </a:r>
            <a:r>
              <a:rPr lang="en-US" dirty="0"/>
              <a:t>the United States  .  .  .</a:t>
            </a:r>
          </a:p>
          <a:p>
            <a:r>
              <a:rPr lang="en-US" dirty="0" smtClean="0"/>
              <a:t>and </a:t>
            </a:r>
            <a:r>
              <a:rPr lang="en-US" dirty="0"/>
              <a:t>in your own parish and community.</a:t>
            </a:r>
          </a:p>
        </p:txBody>
      </p:sp>
      <p:sp>
        <p:nvSpPr>
          <p:cNvPr id="6" name="TextBox 5"/>
          <p:cNvSpPr txBox="1"/>
          <p:nvPr/>
        </p:nvSpPr>
        <p:spPr bwMode="auto">
          <a:xfrm>
            <a:off x="2639149" y="64770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Monkey Business Images / Shutterstock.com</a:t>
            </a:r>
            <a:endParaRPr lang="en-US" sz="800" dirty="0">
              <a:solidFill>
                <a:schemeClr val="bg1">
                  <a:lumMod val="65000"/>
                </a:schemeClr>
              </a:solidFill>
            </a:endParaRPr>
          </a:p>
        </p:txBody>
      </p:sp>
      <p:pic>
        <p:nvPicPr>
          <p:cNvPr id="10242" name="Picture 2" descr="C:\Users\bmartinka\Google Drive\SMP files\Church Chapter PPTs\New folder (2)\PPT_Images\C15S3-184909757Shutterstock.jpg"/>
          <p:cNvPicPr>
            <a:picLocks noChangeAspect="1" noChangeArrowheads="1"/>
          </p:cNvPicPr>
          <p:nvPr/>
        </p:nvPicPr>
        <p:blipFill>
          <a:blip r:embed="rId4" cstate="print"/>
          <a:srcRect/>
          <a:stretch>
            <a:fillRect/>
          </a:stretch>
        </p:blipFill>
        <p:spPr bwMode="auto">
          <a:xfrm>
            <a:off x="2438400" y="3704265"/>
            <a:ext cx="4191000" cy="279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Discipleship in Daily Life</a:t>
            </a:r>
          </a:p>
        </p:txBody>
      </p:sp>
      <p:sp>
        <p:nvSpPr>
          <p:cNvPr id="7" name="Text Placeholder 3"/>
          <p:cNvSpPr>
            <a:spLocks noGrp="1"/>
          </p:cNvSpPr>
          <p:nvPr>
            <p:ph idx="1"/>
          </p:nvPr>
        </p:nvSpPr>
        <p:spPr>
          <a:xfrm>
            <a:off x="1371600" y="1752600"/>
            <a:ext cx="4191000" cy="4373563"/>
          </a:xfrm>
          <a:prstGeom prst="rect">
            <a:avLst/>
          </a:prstGeom>
        </p:spPr>
        <p:txBody>
          <a:bodyPr/>
          <a:lstStyle/>
          <a:p>
            <a:r>
              <a:rPr lang="en-US" dirty="0"/>
              <a:t>Instead </a:t>
            </a:r>
            <a:r>
              <a:rPr lang="en-US" dirty="0" smtClean="0"/>
              <a:t>of </a:t>
            </a:r>
            <a:r>
              <a:rPr lang="en-US" dirty="0"/>
              <a:t>“Me first!” we serve one another.</a:t>
            </a:r>
          </a:p>
          <a:p>
            <a:r>
              <a:rPr lang="en-US" dirty="0" smtClean="0"/>
              <a:t>Instead </a:t>
            </a:r>
            <a:r>
              <a:rPr lang="en-US" dirty="0"/>
              <a:t>of “You are on your own!” we are one in Jesus Christ.</a:t>
            </a:r>
          </a:p>
          <a:p>
            <a:r>
              <a:rPr lang="en-US" dirty="0" smtClean="0"/>
              <a:t>Instead </a:t>
            </a:r>
            <a:r>
              <a:rPr lang="en-US" dirty="0"/>
              <a:t>of “Be this! Do this! Wear this!” we adhere to the Gospel.</a:t>
            </a:r>
          </a:p>
        </p:txBody>
      </p:sp>
      <p:sp>
        <p:nvSpPr>
          <p:cNvPr id="6" name="TextBox 5"/>
          <p:cNvSpPr txBox="1"/>
          <p:nvPr/>
        </p:nvSpPr>
        <p:spPr bwMode="auto">
          <a:xfrm>
            <a:off x="5804107" y="5052275"/>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Monkey Business Images / Shutterstock.com</a:t>
            </a:r>
            <a:endParaRPr lang="en-US" sz="800" dirty="0">
              <a:solidFill>
                <a:schemeClr val="bg1">
                  <a:lumMod val="65000"/>
                </a:schemeClr>
              </a:solidFill>
            </a:endParaRPr>
          </a:p>
        </p:txBody>
      </p:sp>
      <p:pic>
        <p:nvPicPr>
          <p:cNvPr id="9218" name="Picture 2" descr="C:\Users\bmartinka\Google Drive\SMP files\Church Chapter PPTs\New folder (2)\PPT_Images\C15S4-290611844Shutterstock.jpg"/>
          <p:cNvPicPr>
            <a:picLocks noChangeAspect="1" noChangeArrowheads="1"/>
          </p:cNvPicPr>
          <p:nvPr/>
        </p:nvPicPr>
        <p:blipFill>
          <a:blip r:embed="rId3" cstate="print"/>
          <a:srcRect/>
          <a:stretch>
            <a:fillRect/>
          </a:stretch>
        </p:blipFill>
        <p:spPr bwMode="auto">
          <a:xfrm>
            <a:off x="5867400" y="1394675"/>
            <a:ext cx="2438400" cy="365760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Morning</a:t>
            </a:r>
          </a:p>
        </p:txBody>
      </p:sp>
      <p:sp>
        <p:nvSpPr>
          <p:cNvPr id="7" name="Text Placeholder 3"/>
          <p:cNvSpPr>
            <a:spLocks noGrp="1"/>
          </p:cNvSpPr>
          <p:nvPr>
            <p:ph idx="1"/>
          </p:nvPr>
        </p:nvSpPr>
        <p:spPr>
          <a:xfrm>
            <a:off x="3657600" y="1752600"/>
            <a:ext cx="4191000" cy="4373563"/>
          </a:xfrm>
          <a:prstGeom prst="rect">
            <a:avLst/>
          </a:prstGeom>
        </p:spPr>
        <p:txBody>
          <a:bodyPr/>
          <a:lstStyle/>
          <a:p>
            <a:pPr marL="0" indent="0">
              <a:buNone/>
            </a:pPr>
            <a:r>
              <a:rPr lang="en-US" dirty="0"/>
              <a:t>Sometimes choosing love means creating an opportunity: </a:t>
            </a:r>
          </a:p>
          <a:p>
            <a:r>
              <a:rPr lang="en-US" dirty="0" smtClean="0"/>
              <a:t>an </a:t>
            </a:r>
            <a:r>
              <a:rPr lang="en-US" dirty="0"/>
              <a:t>opportunity to have loving interactions with other people  </a:t>
            </a:r>
            <a:r>
              <a:rPr lang="en-US" dirty="0" smtClean="0"/>
              <a:t>.  .  . </a:t>
            </a:r>
          </a:p>
          <a:p>
            <a:r>
              <a:rPr lang="en-US" dirty="0" smtClean="0"/>
              <a:t>and avoiding situations in which you are not at your best.</a:t>
            </a:r>
            <a:endParaRPr lang="en-US" dirty="0"/>
          </a:p>
        </p:txBody>
      </p:sp>
      <p:sp>
        <p:nvSpPr>
          <p:cNvPr id="6" name="TextBox 5"/>
          <p:cNvSpPr txBox="1"/>
          <p:nvPr/>
        </p:nvSpPr>
        <p:spPr bwMode="auto">
          <a:xfrm>
            <a:off x="949842" y="536767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Jaren Jai </a:t>
            </a:r>
            <a:r>
              <a:rPr lang="en-US" sz="800" dirty="0" err="1" smtClean="0">
                <a:solidFill>
                  <a:schemeClr val="bg1">
                    <a:lumMod val="65000"/>
                  </a:schemeClr>
                </a:solidFill>
              </a:rPr>
              <a:t>Wicklund</a:t>
            </a:r>
            <a:r>
              <a:rPr lang="en-US" sz="800" dirty="0" smtClean="0">
                <a:solidFill>
                  <a:schemeClr val="bg1">
                    <a:lumMod val="65000"/>
                  </a:schemeClr>
                </a:solidFill>
              </a:rPr>
              <a:t> / Shutterstock.com</a:t>
            </a:r>
            <a:endParaRPr lang="en-US" sz="800" dirty="0">
              <a:solidFill>
                <a:schemeClr val="bg1">
                  <a:lumMod val="65000"/>
                </a:schemeClr>
              </a:solidFill>
            </a:endParaRPr>
          </a:p>
        </p:txBody>
      </p:sp>
      <p:pic>
        <p:nvPicPr>
          <p:cNvPr id="8194" name="Picture 2" descr="C:\Users\bmartinka\Google Drive\SMP files\Church Chapter PPTs\New folder (2)\PPT_Images\C15S5-98918723Shutterstock.jpg"/>
          <p:cNvPicPr>
            <a:picLocks noChangeAspect="1" noChangeArrowheads="1"/>
          </p:cNvPicPr>
          <p:nvPr/>
        </p:nvPicPr>
        <p:blipFill>
          <a:blip r:embed="rId3" cstate="print"/>
          <a:srcRect/>
          <a:stretch>
            <a:fillRect/>
          </a:stretch>
        </p:blipFill>
        <p:spPr bwMode="auto">
          <a:xfrm>
            <a:off x="1066800" y="1981200"/>
            <a:ext cx="2235200" cy="3352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a:t>
            </a:r>
          </a:p>
        </p:txBody>
      </p:sp>
      <p:sp>
        <p:nvSpPr>
          <p:cNvPr id="7" name="Text Placeholder 3"/>
          <p:cNvSpPr>
            <a:spLocks noGrp="1"/>
          </p:cNvSpPr>
          <p:nvPr>
            <p:ph idx="1"/>
          </p:nvPr>
        </p:nvSpPr>
        <p:spPr>
          <a:prstGeom prst="rect">
            <a:avLst/>
          </a:prstGeom>
        </p:spPr>
        <p:txBody>
          <a:bodyPr/>
          <a:lstStyle/>
          <a:p>
            <a:r>
              <a:rPr lang="en-US" dirty="0"/>
              <a:t>Worrying excessively about grades can get you into trouble as a disciple.</a:t>
            </a:r>
          </a:p>
          <a:p>
            <a:r>
              <a:rPr lang="en-US" dirty="0" smtClean="0"/>
              <a:t>Try </a:t>
            </a:r>
            <a:r>
              <a:rPr lang="en-US" dirty="0"/>
              <a:t>to put your goals </a:t>
            </a:r>
            <a:r>
              <a:rPr lang="en-US" dirty="0" smtClean="0"/>
              <a:t/>
            </a:r>
            <a:br>
              <a:rPr lang="en-US" dirty="0" smtClean="0"/>
            </a:br>
            <a:r>
              <a:rPr lang="en-US" dirty="0" smtClean="0"/>
              <a:t>into </a:t>
            </a:r>
            <a:r>
              <a:rPr lang="en-US" dirty="0"/>
              <a:t>proper perspective.</a:t>
            </a:r>
          </a:p>
          <a:p>
            <a:r>
              <a:rPr lang="en-US" dirty="0" smtClean="0"/>
              <a:t>More </a:t>
            </a:r>
            <a:r>
              <a:rPr lang="en-US" dirty="0"/>
              <a:t>important than </a:t>
            </a:r>
            <a:r>
              <a:rPr lang="en-US" dirty="0" smtClean="0"/>
              <a:t/>
            </a:r>
            <a:br>
              <a:rPr lang="en-US" dirty="0" smtClean="0"/>
            </a:br>
            <a:r>
              <a:rPr lang="en-US" dirty="0" smtClean="0"/>
              <a:t>grades </a:t>
            </a:r>
            <a:r>
              <a:rPr lang="en-US" dirty="0"/>
              <a:t>is who you </a:t>
            </a:r>
            <a:r>
              <a:rPr lang="en-US" dirty="0" smtClean="0"/>
              <a:t/>
            </a:r>
            <a:br>
              <a:rPr lang="en-US" dirty="0" smtClean="0"/>
            </a:br>
            <a:r>
              <a:rPr lang="en-US" dirty="0" smtClean="0"/>
              <a:t>are </a:t>
            </a:r>
            <a:r>
              <a:rPr lang="en-US" dirty="0"/>
              <a:t>as a child of God. </a:t>
            </a:r>
          </a:p>
        </p:txBody>
      </p:sp>
      <p:sp>
        <p:nvSpPr>
          <p:cNvPr id="6" name="TextBox 5"/>
          <p:cNvSpPr txBox="1"/>
          <p:nvPr/>
        </p:nvSpPr>
        <p:spPr bwMode="auto">
          <a:xfrm>
            <a:off x="5562600" y="525780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Slonov</a:t>
            </a:r>
            <a:r>
              <a:rPr lang="en-US" sz="800" dirty="0" smtClean="0">
                <a:solidFill>
                  <a:schemeClr val="bg1">
                    <a:lumMod val="65000"/>
                  </a:schemeClr>
                </a:solidFill>
              </a:rPr>
              <a:t> / </a:t>
            </a:r>
            <a:r>
              <a:rPr lang="en-US" sz="800" dirty="0" err="1" smtClean="0">
                <a:solidFill>
                  <a:schemeClr val="bg1">
                    <a:lumMod val="65000"/>
                  </a:schemeClr>
                </a:solidFill>
              </a:rPr>
              <a:t>iStock</a:t>
            </a:r>
            <a:endParaRPr lang="en-US" sz="800" dirty="0">
              <a:solidFill>
                <a:schemeClr val="bg1">
                  <a:lumMod val="65000"/>
                </a:schemeClr>
              </a:solidFill>
            </a:endParaRPr>
          </a:p>
        </p:txBody>
      </p:sp>
      <p:pic>
        <p:nvPicPr>
          <p:cNvPr id="7170" name="Picture 2" descr="C:\Users\bmartinka\Google Drive\SMP files\Church Chapter PPTs\New folder (2)\PPT_Images\C15S6-19022150iStock.jpg"/>
          <p:cNvPicPr>
            <a:picLocks noChangeAspect="1" noChangeArrowheads="1"/>
          </p:cNvPicPr>
          <p:nvPr/>
        </p:nvPicPr>
        <p:blipFill>
          <a:blip r:embed="rId3" cstate="print"/>
          <a:srcRect/>
          <a:stretch>
            <a:fillRect/>
          </a:stretch>
        </p:blipFill>
        <p:spPr bwMode="auto">
          <a:xfrm>
            <a:off x="5265454" y="2819400"/>
            <a:ext cx="3421346" cy="23852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Thoughts and Feelings</a:t>
            </a:r>
          </a:p>
        </p:txBody>
      </p:sp>
      <p:sp>
        <p:nvSpPr>
          <p:cNvPr id="7" name="Text Placeholder 3"/>
          <p:cNvSpPr>
            <a:spLocks noGrp="1"/>
          </p:cNvSpPr>
          <p:nvPr>
            <p:ph idx="1"/>
          </p:nvPr>
        </p:nvSpPr>
        <p:spPr>
          <a:prstGeom prst="rect">
            <a:avLst/>
          </a:prstGeom>
        </p:spPr>
        <p:txBody>
          <a:bodyPr/>
          <a:lstStyle/>
          <a:p>
            <a:r>
              <a:rPr lang="en-US" dirty="0"/>
              <a:t>Which thoughts or feelings will you take with you in your life? </a:t>
            </a:r>
          </a:p>
          <a:p>
            <a:r>
              <a:rPr lang="en-US" dirty="0" smtClean="0"/>
              <a:t>Will </a:t>
            </a:r>
            <a:r>
              <a:rPr lang="en-US" dirty="0"/>
              <a:t>you calmly turn </a:t>
            </a:r>
            <a:r>
              <a:rPr lang="en-US" dirty="0" smtClean="0"/>
              <a:t/>
            </a:r>
            <a:br>
              <a:rPr lang="en-US" dirty="0" smtClean="0"/>
            </a:br>
            <a:r>
              <a:rPr lang="en-US" dirty="0" smtClean="0"/>
              <a:t>your </a:t>
            </a:r>
            <a:r>
              <a:rPr lang="en-US" dirty="0"/>
              <a:t>thoughts and </a:t>
            </a:r>
            <a:r>
              <a:rPr lang="en-US" dirty="0" smtClean="0"/>
              <a:t/>
            </a:r>
            <a:br>
              <a:rPr lang="en-US" dirty="0" smtClean="0"/>
            </a:br>
            <a:r>
              <a:rPr lang="en-US" dirty="0" smtClean="0"/>
              <a:t>feelings </a:t>
            </a:r>
            <a:r>
              <a:rPr lang="en-US" dirty="0"/>
              <a:t>in a positive </a:t>
            </a:r>
            <a:r>
              <a:rPr lang="en-US" dirty="0" smtClean="0"/>
              <a:t/>
            </a:r>
            <a:br>
              <a:rPr lang="en-US" dirty="0" smtClean="0"/>
            </a:br>
            <a:r>
              <a:rPr lang="en-US" dirty="0" smtClean="0"/>
              <a:t>direction</a:t>
            </a:r>
            <a:r>
              <a:rPr lang="en-US" dirty="0"/>
              <a:t>?</a:t>
            </a:r>
          </a:p>
          <a:p>
            <a:r>
              <a:rPr lang="en-US" dirty="0" smtClean="0"/>
              <a:t>Will </a:t>
            </a:r>
            <a:r>
              <a:rPr lang="en-US" dirty="0"/>
              <a:t>you pray and </a:t>
            </a:r>
            <a:r>
              <a:rPr lang="en-US" dirty="0" smtClean="0"/>
              <a:t/>
            </a:r>
            <a:br>
              <a:rPr lang="en-US" dirty="0" smtClean="0"/>
            </a:br>
            <a:r>
              <a:rPr lang="en-US" dirty="0" smtClean="0"/>
              <a:t>hear </a:t>
            </a:r>
            <a:r>
              <a:rPr lang="en-US" dirty="0"/>
              <a:t>the truth about </a:t>
            </a:r>
            <a:r>
              <a:rPr lang="en-US" dirty="0" smtClean="0"/>
              <a:t/>
            </a:r>
            <a:br>
              <a:rPr lang="en-US" dirty="0" smtClean="0"/>
            </a:br>
            <a:r>
              <a:rPr lang="en-US" dirty="0" smtClean="0"/>
              <a:t>yourself </a:t>
            </a:r>
            <a:r>
              <a:rPr lang="en-US" dirty="0"/>
              <a:t>from God?</a:t>
            </a:r>
          </a:p>
        </p:txBody>
      </p:sp>
      <p:sp>
        <p:nvSpPr>
          <p:cNvPr id="6" name="TextBox 5"/>
          <p:cNvSpPr txBox="1"/>
          <p:nvPr/>
        </p:nvSpPr>
        <p:spPr bwMode="auto">
          <a:xfrm rot="21358969">
            <a:off x="4997861" y="5079272"/>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Monkey Business Images / Shutterstock.com</a:t>
            </a:r>
            <a:endParaRPr lang="en-US" sz="800" dirty="0">
              <a:solidFill>
                <a:schemeClr val="bg1">
                  <a:lumMod val="65000"/>
                </a:schemeClr>
              </a:solidFill>
            </a:endParaRPr>
          </a:p>
        </p:txBody>
      </p:sp>
      <p:pic>
        <p:nvPicPr>
          <p:cNvPr id="6146" name="Picture 2" descr="C:\Users\bmartinka\Google Drive\SMP files\Church Chapter PPTs\New folder (2)\PPT_Images\C15S7-224126884Shutterstock.jpg"/>
          <p:cNvPicPr>
            <a:picLocks noChangeAspect="1" noChangeArrowheads="1"/>
          </p:cNvPicPr>
          <p:nvPr/>
        </p:nvPicPr>
        <p:blipFill>
          <a:blip r:embed="rId3" cstate="print"/>
          <a:srcRect/>
          <a:stretch>
            <a:fillRect/>
          </a:stretch>
        </p:blipFill>
        <p:spPr bwMode="auto">
          <a:xfrm>
            <a:off x="4953000" y="2590800"/>
            <a:ext cx="3543302" cy="23622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Evenings and Weekends</a:t>
            </a:r>
          </a:p>
        </p:txBody>
      </p:sp>
      <p:sp>
        <p:nvSpPr>
          <p:cNvPr id="7" name="Text Placeholder 3"/>
          <p:cNvSpPr>
            <a:spLocks noGrp="1"/>
          </p:cNvSpPr>
          <p:nvPr>
            <p:ph idx="1"/>
          </p:nvPr>
        </p:nvSpPr>
        <p:spPr>
          <a:prstGeom prst="rect">
            <a:avLst/>
          </a:prstGeom>
        </p:spPr>
        <p:txBody>
          <a:bodyPr/>
          <a:lstStyle/>
          <a:p>
            <a:r>
              <a:rPr lang="en-US" dirty="0"/>
              <a:t>Life in a household means having shared responsibilities and conflicting needs.</a:t>
            </a:r>
          </a:p>
          <a:p>
            <a:r>
              <a:rPr lang="en-US" dirty="0" smtClean="0"/>
              <a:t>Consciously </a:t>
            </a:r>
            <a:r>
              <a:rPr lang="en-US" dirty="0"/>
              <a:t>choose to be cooperative for God’s </a:t>
            </a:r>
            <a:r>
              <a:rPr lang="en-US" dirty="0" smtClean="0"/>
              <a:t>sake.</a:t>
            </a:r>
            <a:endParaRPr lang="en-US" dirty="0"/>
          </a:p>
        </p:txBody>
      </p:sp>
      <p:sp>
        <p:nvSpPr>
          <p:cNvPr id="6" name="TextBox 5"/>
          <p:cNvSpPr txBox="1"/>
          <p:nvPr/>
        </p:nvSpPr>
        <p:spPr bwMode="auto">
          <a:xfrm>
            <a:off x="2457893" y="6435383"/>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GomezDavid</a:t>
            </a:r>
            <a:r>
              <a:rPr lang="en-US" sz="800" dirty="0" smtClean="0">
                <a:solidFill>
                  <a:schemeClr val="bg1">
                    <a:lumMod val="65000"/>
                  </a:schemeClr>
                </a:solidFill>
              </a:rPr>
              <a:t> / </a:t>
            </a:r>
            <a:r>
              <a:rPr lang="en-US" sz="800" dirty="0" err="1" smtClean="0">
                <a:solidFill>
                  <a:schemeClr val="bg1">
                    <a:lumMod val="65000"/>
                  </a:schemeClr>
                </a:solidFill>
              </a:rPr>
              <a:t>iStock</a:t>
            </a:r>
            <a:endParaRPr lang="en-US" sz="800" dirty="0">
              <a:solidFill>
                <a:schemeClr val="bg1">
                  <a:lumMod val="65000"/>
                </a:schemeClr>
              </a:solidFill>
            </a:endParaRPr>
          </a:p>
        </p:txBody>
      </p:sp>
      <p:pic>
        <p:nvPicPr>
          <p:cNvPr id="5122" name="Picture 2" descr="C:\Users\bmartinka\Google Drive\SMP files\Church Chapter PPTs\New folder (2)\PPT_Images\C15S8-10064083iStock.jpg"/>
          <p:cNvPicPr>
            <a:picLocks noChangeAspect="1" noChangeArrowheads="1"/>
          </p:cNvPicPr>
          <p:nvPr/>
        </p:nvPicPr>
        <p:blipFill>
          <a:blip r:embed="rId3" cstate="print"/>
          <a:srcRect/>
          <a:stretch>
            <a:fillRect/>
          </a:stretch>
        </p:blipFill>
        <p:spPr bwMode="auto">
          <a:xfrm>
            <a:off x="2438400" y="3505200"/>
            <a:ext cx="4577041" cy="3037905"/>
          </a:xfrm>
          <a:prstGeom prst="rect">
            <a:avLst/>
          </a:prstGeom>
          <a:ln>
            <a:noFill/>
          </a:ln>
          <a:effectLst>
            <a:softEdge rad="112500"/>
          </a:effectLst>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Responsibility for Your Faith Each Day</a:t>
            </a:r>
          </a:p>
        </p:txBody>
      </p:sp>
      <p:sp>
        <p:nvSpPr>
          <p:cNvPr id="7" name="Text Placeholder 3"/>
          <p:cNvSpPr>
            <a:spLocks noGrp="1"/>
          </p:cNvSpPr>
          <p:nvPr>
            <p:ph idx="1"/>
          </p:nvPr>
        </p:nvSpPr>
        <p:spPr>
          <a:xfrm>
            <a:off x="1371600" y="1752600"/>
            <a:ext cx="4038600" cy="4373563"/>
          </a:xfrm>
          <a:prstGeom prst="rect">
            <a:avLst/>
          </a:prstGeom>
        </p:spPr>
        <p:txBody>
          <a:bodyPr/>
          <a:lstStyle/>
          <a:p>
            <a:r>
              <a:rPr lang="en-US" dirty="0"/>
              <a:t>The life of a disciple involves participation in the celebration of the Sacraments.</a:t>
            </a:r>
          </a:p>
          <a:p>
            <a:r>
              <a:rPr lang="en-US" dirty="0" smtClean="0"/>
              <a:t>Take </a:t>
            </a:r>
            <a:r>
              <a:rPr lang="en-US" dirty="0"/>
              <a:t>time to pray. </a:t>
            </a:r>
          </a:p>
        </p:txBody>
      </p:sp>
      <p:sp>
        <p:nvSpPr>
          <p:cNvPr id="6" name="TextBox 5"/>
          <p:cNvSpPr txBox="1"/>
          <p:nvPr/>
        </p:nvSpPr>
        <p:spPr bwMode="auto">
          <a:xfrm>
            <a:off x="5775789" y="5319020"/>
            <a:ext cx="3304451"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Syda</a:t>
            </a:r>
            <a:r>
              <a:rPr lang="en-US" sz="800" dirty="0" smtClean="0">
                <a:solidFill>
                  <a:schemeClr val="bg1">
                    <a:lumMod val="65000"/>
                  </a:schemeClr>
                </a:solidFill>
              </a:rPr>
              <a:t> Productions / Shutterstock.com</a:t>
            </a:r>
            <a:endParaRPr lang="en-US" sz="800" dirty="0">
              <a:solidFill>
                <a:schemeClr val="bg1">
                  <a:lumMod val="65000"/>
                </a:schemeClr>
              </a:solidFill>
            </a:endParaRPr>
          </a:p>
        </p:txBody>
      </p:sp>
      <p:pic>
        <p:nvPicPr>
          <p:cNvPr id="4098" name="Picture 2" descr="C:\Users\bmartinka\Google Drive\SMP files\Church Chapter PPTs\New folder (2)\PPT_Images\C15S9-93866923Shutterstock.jpg"/>
          <p:cNvPicPr>
            <a:picLocks noChangeAspect="1" noChangeArrowheads="1"/>
          </p:cNvPicPr>
          <p:nvPr/>
        </p:nvPicPr>
        <p:blipFill>
          <a:blip r:embed="rId3" cstate="print"/>
          <a:srcRect/>
          <a:stretch>
            <a:fillRect/>
          </a:stretch>
        </p:blipFill>
        <p:spPr bwMode="auto">
          <a:xfrm>
            <a:off x="5791200" y="1802902"/>
            <a:ext cx="2362200" cy="3543300"/>
          </a:xfrm>
          <a:prstGeom prst="rect">
            <a:avLst/>
          </a:prstGeom>
          <a:noFill/>
        </p:spPr>
      </p:pic>
      <p:sp>
        <p:nvSpPr>
          <p:cNvPr id="8" name="TextBox 7"/>
          <p:cNvSpPr txBox="1"/>
          <p:nvPr/>
        </p:nvSpPr>
        <p:spPr bwMode="auto">
          <a:xfrm>
            <a:off x="7467600" y="6324600"/>
            <a:ext cx="1524000" cy="338554"/>
          </a:xfrm>
          <a:prstGeom prst="rect">
            <a:avLst/>
          </a:prstGeom>
          <a:noFill/>
          <a:ln w="9525">
            <a:noFill/>
            <a:miter lim="800000"/>
            <a:headEnd/>
            <a:tailEnd/>
          </a:ln>
        </p:spPr>
        <p:txBody>
          <a:bodyPr wrap="square" rtlCol="0">
            <a:spAutoFit/>
          </a:bodyPr>
          <a:lstStyle/>
          <a:p>
            <a:r>
              <a:rPr lang="en-US" sz="800" dirty="0">
                <a:latin typeface="Arial Regular"/>
                <a:cs typeface="Arial Regular"/>
              </a:rPr>
              <a:t>© 2016 Saint Mary’s Press</a:t>
            </a:r>
          </a:p>
          <a:p>
            <a:r>
              <a:rPr lang="en-US" sz="800" dirty="0">
                <a:latin typeface="Arial Regular"/>
                <a:cs typeface="Arial Regular"/>
              </a:rPr>
              <a:t>Living in Christ Series </a:t>
            </a:r>
            <a:endParaRPr lang="en-US" sz="800" dirty="0">
              <a:latin typeface="Arial Regular"/>
              <a:cs typeface="Arial Regul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LIC Presentation template</Template>
  <TotalTime>665</TotalTime>
  <Words>921</Words>
  <Application>Microsoft Office PowerPoint</Application>
  <PresentationFormat>On-screen Show (4:3)</PresentationFormat>
  <Paragraphs>103</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Regular</vt:lpstr>
      <vt:lpstr>Calibri</vt:lpstr>
      <vt:lpstr>LIC Presentation template</vt:lpstr>
      <vt:lpstr>Sent with the  Holy Spirit</vt:lpstr>
      <vt:lpstr>Salt and Light</vt:lpstr>
      <vt:lpstr>How Are You Needed?</vt:lpstr>
      <vt:lpstr>Discipleship in Daily Life</vt:lpstr>
      <vt:lpstr>Morning</vt:lpstr>
      <vt:lpstr>School</vt:lpstr>
      <vt:lpstr>Thoughts and Feelings</vt:lpstr>
      <vt:lpstr>Evenings and Weekends</vt:lpstr>
      <vt:lpstr>Take Responsibility for Your Faith Each Day</vt:lpstr>
      <vt:lpstr>Empowered by the Holy Spirit</vt:lpstr>
      <vt:lpstr>Live with the End in Mind</vt:lpstr>
      <vt:lpstr>Start Now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50</cp:revision>
  <dcterms:created xsi:type="dcterms:W3CDTF">2011-01-10T17:35:40Z</dcterms:created>
  <dcterms:modified xsi:type="dcterms:W3CDTF">2016-04-22T18:19:11Z</dcterms:modified>
</cp:coreProperties>
</file>