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6" r:id="rId5"/>
    <p:sldId id="259" r:id="rId6"/>
    <p:sldId id="260" r:id="rId7"/>
    <p:sldId id="262" r:id="rId8"/>
    <p:sldId id="261" r:id="rId9"/>
    <p:sldId id="263" r:id="rId10"/>
    <p:sldId id="264"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 Ellair" initials="S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9" autoAdjust="0"/>
    <p:restoredTop sz="84169" autoAdjust="0"/>
  </p:normalViewPr>
  <p:slideViewPr>
    <p:cSldViewPr>
      <p:cViewPr varScale="1">
        <p:scale>
          <a:sx n="76" d="100"/>
          <a:sy n="76" d="100"/>
        </p:scale>
        <p:origin x="1668"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5AFFAB9-332A-458D-9341-04ABB146C1AE}" type="datetimeFigureOut">
              <a:rPr lang="en-US"/>
              <a:pPr>
                <a:defRPr/>
              </a:pPr>
              <a:t>4/2/2015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E009723-CB79-41C6-93C3-D58999B0BCE5}" type="slidenum">
              <a:rPr lang="en-US"/>
              <a:pPr>
                <a:defRPr/>
              </a:pPr>
              <a:t>‹#›</a:t>
            </a:fld>
            <a:endParaRPr lang="en-US"/>
          </a:p>
        </p:txBody>
      </p:sp>
    </p:spTree>
    <p:extLst>
      <p:ext uri="{BB962C8B-B14F-4D97-AF65-F5344CB8AC3E}">
        <p14:creationId xmlns:p14="http://schemas.microsoft.com/office/powerpoint/2010/main" val="2712607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009723-CB79-41C6-93C3-D58999B0BCE5}" type="slidenum">
              <a:rPr lang="en-US" smtClean="0"/>
              <a:pPr>
                <a:defRPr/>
              </a:pPr>
              <a:t>1</a:t>
            </a:fld>
            <a:endParaRPr lang="en-US"/>
          </a:p>
        </p:txBody>
      </p:sp>
    </p:spTree>
    <p:extLst>
      <p:ext uri="{BB962C8B-B14F-4D97-AF65-F5344CB8AC3E}">
        <p14:creationId xmlns:p14="http://schemas.microsoft.com/office/powerpoint/2010/main" val="823619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i="1" smtClean="0"/>
              <a:t>Notes: </a:t>
            </a:r>
            <a:r>
              <a:rPr lang="en-US" smtClean="0">
                <a:latin typeface="Arial" charset="0"/>
                <a:cs typeface="Arial" charset="0"/>
              </a:rPr>
              <a:t>The </a:t>
            </a:r>
            <a:r>
              <a:rPr lang="en-US" dirty="0" smtClean="0">
                <a:latin typeface="Arial" charset="0"/>
                <a:cs typeface="Arial" charset="0"/>
              </a:rPr>
              <a:t>Vulgate was the first common language translation. It was Saint Jerome’s translation of the Greek and Hebrew Scriptures into Latin. The Council of Trent recognized the Vulgate as authoritative. The Vulgate became the official Bible of the Roman Catholic Church for several centuries. </a:t>
            </a:r>
          </a:p>
          <a:p>
            <a:pPr eaLnBrk="1" hangingPunct="1">
              <a:spcBef>
                <a:spcPct val="0"/>
              </a:spcBef>
            </a:pPr>
            <a:endParaRPr lang="en-US" dirty="0" smtClean="0"/>
          </a:p>
          <a:p>
            <a:pPr eaLnBrk="1" hangingPunct="1">
              <a:spcBef>
                <a:spcPct val="0"/>
              </a:spcBef>
            </a:pPr>
            <a:endParaRPr lang="en-US" dirty="0"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632934-47E8-4847-8102-6535FA5094F3}"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3124277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i="1" dirty="0" smtClean="0"/>
              <a:t>Notes: </a:t>
            </a:r>
            <a:r>
              <a:rPr lang="en-US" dirty="0" smtClean="0"/>
              <a:t>This </a:t>
            </a:r>
            <a:r>
              <a:rPr lang="en-US" dirty="0" smtClean="0"/>
              <a:t>slide is an introduction to the topic, meant to prompt a brief class discussion. </a:t>
            </a:r>
            <a:r>
              <a:rPr lang="en-US" sz="1200" dirty="0" smtClean="0">
                <a:latin typeface="Arial" charset="0"/>
                <a:cs typeface="Arial" charset="0"/>
              </a:rPr>
              <a:t>An oral tradition is a tradition that is passed on from generation to generation by word of mouth. Some families have both written and oral traditions. Ask, Why might a family oral tradition be written down?</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90F213-DBDC-4EDA-AA8E-064604C4DE87}" type="slidenum">
              <a:rPr lang="en-US" smtClean="0"/>
              <a:pPr fontAlgn="base">
                <a:spcBef>
                  <a:spcPct val="0"/>
                </a:spcBef>
                <a:spcAft>
                  <a:spcPct val="0"/>
                </a:spcAft>
                <a:defRPr/>
              </a:pPr>
              <a:t>2</a:t>
            </a:fld>
            <a:endParaRPr lang="en-US" smtClean="0"/>
          </a:p>
        </p:txBody>
      </p:sp>
    </p:spTree>
    <p:extLst>
      <p:ext uri="{BB962C8B-B14F-4D97-AF65-F5344CB8AC3E}">
        <p14:creationId xmlns:p14="http://schemas.microsoft.com/office/powerpoint/2010/main" val="2692241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195ECD-3D8E-4D43-BB1A-DCF1D2327661}" type="slidenum">
              <a:rPr lang="en-US" smtClean="0"/>
              <a:pPr fontAlgn="base">
                <a:spcBef>
                  <a:spcPct val="0"/>
                </a:spcBef>
                <a:spcAft>
                  <a:spcPct val="0"/>
                </a:spcAft>
                <a:defRPr/>
              </a:pPr>
              <a:t>3</a:t>
            </a:fld>
            <a:endParaRPr lang="en-US" smtClean="0"/>
          </a:p>
        </p:txBody>
      </p:sp>
    </p:spTree>
    <p:extLst>
      <p:ext uri="{BB962C8B-B14F-4D97-AF65-F5344CB8AC3E}">
        <p14:creationId xmlns:p14="http://schemas.microsoft.com/office/powerpoint/2010/main" val="2739432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195ECD-3D8E-4D43-BB1A-DCF1D2327661}" type="slidenum">
              <a:rPr lang="en-US" smtClean="0"/>
              <a:pPr fontAlgn="base">
                <a:spcBef>
                  <a:spcPct val="0"/>
                </a:spcBef>
                <a:spcAft>
                  <a:spcPct val="0"/>
                </a:spcAft>
                <a:defRPr/>
              </a:pPr>
              <a:t>4</a:t>
            </a:fld>
            <a:endParaRPr lang="en-US" smtClean="0"/>
          </a:p>
        </p:txBody>
      </p:sp>
    </p:spTree>
    <p:extLst>
      <p:ext uri="{BB962C8B-B14F-4D97-AF65-F5344CB8AC3E}">
        <p14:creationId xmlns:p14="http://schemas.microsoft.com/office/powerpoint/2010/main" val="775419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i="1" dirty="0" smtClean="0"/>
              <a:t>Notes: </a:t>
            </a:r>
            <a:r>
              <a:rPr lang="en-US" dirty="0" smtClean="0"/>
              <a:t>Explain </a:t>
            </a:r>
            <a:r>
              <a:rPr lang="en-US" dirty="0" smtClean="0"/>
              <a:t>that </a:t>
            </a:r>
            <a:r>
              <a:rPr lang="en-US" dirty="0" smtClean="0">
                <a:latin typeface="Arial" charset="0"/>
                <a:cs typeface="Arial" charset="0"/>
              </a:rPr>
              <a:t>people’s experience of God is central to the passing on of the message of the Scriptures. People experienced God through Revelation—whether over a long period of time as in the Old Testament or through the person of Jesus in the New Testament.</a:t>
            </a:r>
          </a:p>
          <a:p>
            <a:pPr eaLnBrk="1" hangingPunct="1">
              <a:spcBef>
                <a:spcPct val="0"/>
              </a:spcBef>
            </a:pPr>
            <a:endParaRPr lang="en-US" dirty="0" smtClean="0"/>
          </a:p>
          <a:p>
            <a:pPr eaLnBrk="1" hangingPunct="1">
              <a:spcBef>
                <a:spcPct val="0"/>
              </a:spcBef>
            </a:pPr>
            <a:r>
              <a:rPr lang="en-US" dirty="0" smtClean="0"/>
              <a:t>Lead the students into further discussion with the following from the teacher guide:</a:t>
            </a:r>
          </a:p>
          <a:p>
            <a:pPr eaLnBrk="1" hangingPunct="1">
              <a:spcBef>
                <a:spcPct val="0"/>
              </a:spcBef>
            </a:pPr>
            <a:r>
              <a:rPr lang="en-US" dirty="0" smtClean="0"/>
              <a:t>•</a:t>
            </a:r>
            <a:r>
              <a:rPr lang="en-US" baseline="0" dirty="0" smtClean="0"/>
              <a:t> </a:t>
            </a:r>
            <a:r>
              <a:rPr lang="en-US" dirty="0" smtClean="0"/>
              <a:t>Give three examples of stories in which people experienced God’s Revelation in the Old Testament.</a:t>
            </a:r>
          </a:p>
          <a:p>
            <a:pPr eaLnBrk="1" hangingPunct="1">
              <a:spcBef>
                <a:spcPct val="0"/>
              </a:spcBef>
            </a:pPr>
            <a:r>
              <a:rPr lang="en-US" dirty="0" smtClean="0"/>
              <a:t>•</a:t>
            </a:r>
            <a:r>
              <a:rPr lang="en-US" baseline="0" dirty="0" smtClean="0"/>
              <a:t> </a:t>
            </a:r>
            <a:r>
              <a:rPr lang="en-US" dirty="0" smtClean="0"/>
              <a:t>Give three examples of stories in which people experienced God’s Revelation in the New Testament.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19B4A5-2AC5-433C-8DC6-BB5D02F20AEC}"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1916697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59BB91-E813-4770-8A73-D67318EC882D}"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3576721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76EFA1-39EB-449F-A4BE-DFB1813FC899}"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2072253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 typeface="Arial" panose="020B0604020202020204" pitchFamily="34" charset="0"/>
              <a:buNone/>
            </a:pPr>
            <a:r>
              <a:rPr lang="en-US" i="1" dirty="0" smtClean="0"/>
              <a:t>Notes: </a:t>
            </a:r>
            <a:r>
              <a:rPr lang="en-US" dirty="0" smtClean="0"/>
              <a:t>We use </a:t>
            </a:r>
            <a:r>
              <a:rPr lang="en-US" dirty="0" smtClean="0"/>
              <a:t>the word</a:t>
            </a:r>
            <a:r>
              <a:rPr lang="en-US" i="1" dirty="0" smtClean="0"/>
              <a:t> canon </a:t>
            </a:r>
            <a:r>
              <a:rPr lang="en-US" dirty="0" smtClean="0"/>
              <a:t>in this way when we speak of Canon Law, which is the Law of the Church. When we speak of “the canon” in terms of the Scriptures, we mean the Old Testament and the New Testament books accepted by the Church as the Word of God. Here the word </a:t>
            </a:r>
            <a:r>
              <a:rPr lang="en-US" i="1" dirty="0" smtClean="0"/>
              <a:t>canonical</a:t>
            </a:r>
            <a:r>
              <a:rPr lang="en-US" dirty="0" smtClean="0"/>
              <a:t> means “accepted according to the standard” set by the Church. </a:t>
            </a:r>
          </a:p>
          <a:p>
            <a:pPr eaLnBrk="1" hangingPunct="1">
              <a:spcBef>
                <a:spcPct val="0"/>
              </a:spcBef>
            </a:pPr>
            <a:endParaRPr lang="en-US" dirty="0"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CE59F2-3575-478A-91E1-5AA3FCD5BE66}" type="slidenum">
              <a:rPr lang="en-US" smtClean="0"/>
              <a:pPr fontAlgn="base">
                <a:spcBef>
                  <a:spcPct val="0"/>
                </a:spcBef>
                <a:spcAft>
                  <a:spcPct val="0"/>
                </a:spcAft>
                <a:defRPr/>
              </a:pPr>
              <a:t>8</a:t>
            </a:fld>
            <a:endParaRPr lang="en-US" smtClean="0"/>
          </a:p>
        </p:txBody>
      </p:sp>
    </p:spTree>
    <p:extLst>
      <p:ext uri="{BB962C8B-B14F-4D97-AF65-F5344CB8AC3E}">
        <p14:creationId xmlns:p14="http://schemas.microsoft.com/office/powerpoint/2010/main" val="2606373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11BA90-907A-448D-9BE2-3C2E1F631A11}"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val="2578876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981200"/>
            <a:ext cx="7772400" cy="1470025"/>
          </a:xfrm>
        </p:spPr>
        <p:txBody>
          <a:bodyPr>
            <a:normAutofit/>
          </a:bodyPr>
          <a:lstStyle>
            <a:lvl1pPr algn="ctr">
              <a:defRPr sz="44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76400" y="3962400"/>
            <a:ext cx="6400800" cy="990600"/>
          </a:xfrm>
        </p:spPr>
        <p:txBody>
          <a:bodyPr>
            <a:normAutofit/>
          </a:bodyPr>
          <a:lstStyle>
            <a:lvl1pPr marL="0" indent="0" algn="ctr">
              <a:buNone/>
              <a:defRPr sz="2500" b="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7467600" y="6019800"/>
            <a:ext cx="1295400" cy="152400"/>
          </a:xfrm>
        </p:spPr>
        <p:txBody>
          <a:bodyPr>
            <a:normAutofit/>
          </a:bodyPr>
          <a:lstStyle>
            <a:lvl1pPr>
              <a:buNone/>
              <a:defRPr sz="800">
                <a:solidFill>
                  <a:schemeClr val="bg1">
                    <a:lumMod val="50000"/>
                  </a:schemeClr>
                </a:solidFill>
              </a:defRPr>
            </a:lvl1pPr>
          </a:lstStyle>
          <a:p>
            <a:pPr lvl="0"/>
            <a:r>
              <a:rPr lang="en-US" dirty="0" smtClean="0"/>
              <a:t>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7315200" cy="43735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2 lines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73152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w/emphais on second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2209800"/>
            <a:ext cx="73152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smtClean="0"/>
              <a:t>Click to edit Master text styles</a:t>
            </a:r>
          </a:p>
        </p:txBody>
      </p:sp>
      <p:sp>
        <p:nvSpPr>
          <p:cNvPr id="6" name="Footer Placeholder 4"/>
          <p:cNvSpPr>
            <a:spLocks noGrp="1"/>
          </p:cNvSpPr>
          <p:nvPr>
            <p:ph type="ftr" sz="quarter" idx="13"/>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dirty="0" smtClean="0"/>
              <a:t>Click to edit Master text styles</a:t>
            </a:r>
          </a:p>
        </p:txBody>
      </p:sp>
      <p:sp>
        <p:nvSpPr>
          <p:cNvPr id="4" name="Footer Placeholder 4"/>
          <p:cNvSpPr>
            <a:spLocks noGrp="1"/>
          </p:cNvSpPr>
          <p:nvPr>
            <p:ph type="ftr" sz="quarter" idx="13"/>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4"/>
          <p:cNvSpPr>
            <a:spLocks noGrp="1"/>
          </p:cNvSpPr>
          <p:nvPr>
            <p:ph type="ftr" sz="quarter" idx="10"/>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dirty="0" smtClean="0"/>
              <a:t>Click to edit Master text styles</a:t>
            </a:r>
          </a:p>
        </p:txBody>
      </p:sp>
      <p:sp>
        <p:nvSpPr>
          <p:cNvPr id="6" name="Footer Placeholder 4"/>
          <p:cNvSpPr>
            <a:spLocks noGrp="1"/>
          </p:cNvSpPr>
          <p:nvPr>
            <p:ph type="ftr" sz="quarter" idx="13"/>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dirty="0" smtClean="0"/>
              <a:t>Click to edit Master text styles</a:t>
            </a:r>
          </a:p>
          <a:p>
            <a:pPr lvl="1"/>
            <a:r>
              <a:rPr lang="en-US" dirty="0"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dirty="0" smtClean="0"/>
              <a:t>Click to edit Master text styles</a:t>
            </a:r>
          </a:p>
          <a:p>
            <a:pPr lvl="0"/>
            <a:endParaRPr lang="en-US" dirty="0" smtClean="0"/>
          </a:p>
        </p:txBody>
      </p:sp>
      <p:sp>
        <p:nvSpPr>
          <p:cNvPr id="7" name="Footer Placeholder 4"/>
          <p:cNvSpPr>
            <a:spLocks noGrp="1"/>
          </p:cNvSpPr>
          <p:nvPr>
            <p:ph type="ftr" sz="quarter" idx="14"/>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838200"/>
            <a:ext cx="7772400" cy="579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0FFF267-3B37-40CC-B470-442FFD8189F3}" type="datetimeFigureOut">
              <a:rPr lang="en-US"/>
              <a:pPr>
                <a:defRPr/>
              </a:pPr>
              <a:t>4/2/2015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D33E454-FB4B-406B-8294-D48E318B4FD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Lst>
  <p:txStyles>
    <p:titleStyle>
      <a:lvl1pPr algn="l" rtl="0" eaLnBrk="0" fontAlgn="base" hangingPunct="0">
        <a:spcBef>
          <a:spcPct val="0"/>
        </a:spcBef>
        <a:spcAft>
          <a:spcPct val="0"/>
        </a:spcAft>
        <a:defRPr sz="28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b="1">
          <a:solidFill>
            <a:schemeClr val="tx1"/>
          </a:solidFill>
          <a:latin typeface="Arial" charset="0"/>
          <a:cs typeface="Arial" charset="0"/>
        </a:defRPr>
      </a:lvl2pPr>
      <a:lvl3pPr algn="l" rtl="0" eaLnBrk="0" fontAlgn="base" hangingPunct="0">
        <a:spcBef>
          <a:spcPct val="0"/>
        </a:spcBef>
        <a:spcAft>
          <a:spcPct val="0"/>
        </a:spcAft>
        <a:defRPr sz="2800" b="1">
          <a:solidFill>
            <a:schemeClr val="tx1"/>
          </a:solidFill>
          <a:latin typeface="Arial" charset="0"/>
          <a:cs typeface="Arial" charset="0"/>
        </a:defRPr>
      </a:lvl3pPr>
      <a:lvl4pPr algn="l" rtl="0" eaLnBrk="0" fontAlgn="base" hangingPunct="0">
        <a:spcBef>
          <a:spcPct val="0"/>
        </a:spcBef>
        <a:spcAft>
          <a:spcPct val="0"/>
        </a:spcAft>
        <a:defRPr sz="2800" b="1">
          <a:solidFill>
            <a:schemeClr val="tx1"/>
          </a:solidFill>
          <a:latin typeface="Arial" charset="0"/>
          <a:cs typeface="Arial" charset="0"/>
        </a:defRPr>
      </a:lvl4pPr>
      <a:lvl5pPr algn="l" rtl="0" eaLnBrk="0" fontAlgn="base" hangingPunct="0">
        <a:spcBef>
          <a:spcPct val="0"/>
        </a:spcBef>
        <a:spcAft>
          <a:spcPct val="0"/>
        </a:spcAft>
        <a:defRPr sz="2800" b="1">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1143000" y="2438400"/>
            <a:ext cx="7772400" cy="1470025"/>
          </a:xfrm>
        </p:spPr>
        <p:txBody>
          <a:bodyPr/>
          <a:lstStyle/>
          <a:p>
            <a:pPr eaLnBrk="1" hangingPunct="1"/>
            <a:r>
              <a:rPr lang="en-US" dirty="0" smtClean="0">
                <a:latin typeface="Arial" charset="0"/>
                <a:cs typeface="Arial" charset="0"/>
              </a:rPr>
              <a:t>How the Bible </a:t>
            </a:r>
            <a:br>
              <a:rPr lang="en-US" dirty="0" smtClean="0">
                <a:latin typeface="Arial" charset="0"/>
                <a:cs typeface="Arial" charset="0"/>
              </a:rPr>
            </a:br>
            <a:r>
              <a:rPr lang="en-US" dirty="0" smtClean="0">
                <a:latin typeface="Arial" charset="0"/>
                <a:cs typeface="Arial" charset="0"/>
              </a:rPr>
              <a:t>Came to Be</a:t>
            </a:r>
          </a:p>
        </p:txBody>
      </p:sp>
      <p:sp>
        <p:nvSpPr>
          <p:cNvPr id="10244" name="Text Placeholder 8"/>
          <p:cNvSpPr>
            <a:spLocks noGrp="1"/>
          </p:cNvSpPr>
          <p:nvPr>
            <p:ph type="body" sz="quarter" idx="10"/>
          </p:nvPr>
        </p:nvSpPr>
        <p:spPr/>
        <p:txBody>
          <a:bodyPr>
            <a:noAutofit/>
          </a:bodyPr>
          <a:lstStyle/>
          <a:p>
            <a:pPr eaLnBrk="1" hangingPunct="1">
              <a:defRPr/>
            </a:pPr>
            <a:r>
              <a:rPr lang="en-US" dirty="0" smtClean="0">
                <a:latin typeface="Arial" charset="0"/>
                <a:cs typeface="Arial" charset="0"/>
              </a:rPr>
              <a:t>Document # TX004699</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amaic writing-wikimedia.jpg"/>
          <p:cNvPicPr>
            <a:picLocks noChangeAspect="1" noChangeArrowheads="1"/>
          </p:cNvPicPr>
          <p:nvPr/>
        </p:nvPicPr>
        <p:blipFill>
          <a:blip r:embed="rId3" cstate="print"/>
          <a:srcRect/>
          <a:stretch>
            <a:fillRect/>
          </a:stretch>
        </p:blipFill>
        <p:spPr bwMode="auto">
          <a:xfrm>
            <a:off x="3529121" y="2295199"/>
            <a:ext cx="2384624" cy="380747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Picture 4" descr="greek writing-wikimedia.jpg"/>
          <p:cNvPicPr>
            <a:picLocks noChangeAspect="1"/>
          </p:cNvPicPr>
          <p:nvPr/>
        </p:nvPicPr>
        <p:blipFill>
          <a:blip r:embed="rId4" cstate="print"/>
          <a:srcRect/>
          <a:stretch>
            <a:fillRect/>
          </a:stretch>
        </p:blipFill>
        <p:spPr bwMode="auto">
          <a:xfrm>
            <a:off x="6250518" y="2362200"/>
            <a:ext cx="2283882" cy="318158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6" name="Picture 5" descr="hebrew writing-wikimedia.jpg"/>
          <p:cNvPicPr>
            <a:picLocks noChangeAspect="1" noChangeArrowheads="1"/>
          </p:cNvPicPr>
          <p:nvPr/>
        </p:nvPicPr>
        <p:blipFill>
          <a:blip r:embed="rId5" cstate="print"/>
          <a:srcRect/>
          <a:stretch>
            <a:fillRect/>
          </a:stretch>
        </p:blipFill>
        <p:spPr bwMode="auto">
          <a:xfrm>
            <a:off x="914400" y="2295199"/>
            <a:ext cx="2277948" cy="353111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8437" name="Title 1"/>
          <p:cNvSpPr>
            <a:spLocks noGrp="1"/>
          </p:cNvSpPr>
          <p:nvPr>
            <p:ph type="title"/>
          </p:nvPr>
        </p:nvSpPr>
        <p:spPr>
          <a:xfrm>
            <a:off x="914400" y="715386"/>
            <a:ext cx="8229600" cy="533400"/>
          </a:xfrm>
        </p:spPr>
        <p:txBody>
          <a:bodyPr/>
          <a:lstStyle/>
          <a:p>
            <a:pPr eaLnBrk="1" hangingPunct="1"/>
            <a:r>
              <a:rPr lang="en-US" dirty="0" smtClean="0">
                <a:latin typeface="Arial" charset="0"/>
                <a:cs typeface="Arial" charset="0"/>
              </a:rPr>
              <a:t>Translations of the Bible Are Created</a:t>
            </a:r>
          </a:p>
        </p:txBody>
      </p:sp>
      <p:sp>
        <p:nvSpPr>
          <p:cNvPr id="3" name="Content Placeholder 2"/>
          <p:cNvSpPr>
            <a:spLocks noGrp="1"/>
          </p:cNvSpPr>
          <p:nvPr>
            <p:ph idx="1"/>
          </p:nvPr>
        </p:nvSpPr>
        <p:spPr>
          <a:xfrm>
            <a:off x="1219200" y="1358605"/>
            <a:ext cx="7315200" cy="621681"/>
          </a:xfrm>
        </p:spPr>
        <p:txBody>
          <a:bodyPr/>
          <a:lstStyle/>
          <a:p>
            <a:pPr marL="0" indent="0" eaLnBrk="1" hangingPunct="1">
              <a:buNone/>
            </a:pPr>
            <a:r>
              <a:rPr lang="en-US" sz="2400" dirty="0" smtClean="0">
                <a:latin typeface="Arial" charset="0"/>
                <a:cs typeface="Arial" charset="0"/>
              </a:rPr>
              <a:t>The Bible was originally written in three languages:</a:t>
            </a:r>
            <a:r>
              <a:rPr lang="en-US" sz="2000" dirty="0" smtClean="0">
                <a:latin typeface="Arial" charset="0"/>
                <a:cs typeface="Arial" charset="0"/>
              </a:rPr>
              <a:t> </a:t>
            </a:r>
          </a:p>
        </p:txBody>
      </p:sp>
      <p:sp>
        <p:nvSpPr>
          <p:cNvPr id="2" name="TextBox 1"/>
          <p:cNvSpPr txBox="1"/>
          <p:nvPr/>
        </p:nvSpPr>
        <p:spPr bwMode="auto">
          <a:xfrm>
            <a:off x="1066800" y="1895089"/>
            <a:ext cx="2041134" cy="400110"/>
          </a:xfrm>
          <a:prstGeom prst="rect">
            <a:avLst/>
          </a:prstGeom>
          <a:noFill/>
          <a:ln w="9525">
            <a:noFill/>
            <a:miter lim="800000"/>
            <a:headEnd/>
            <a:tailEnd/>
          </a:ln>
        </p:spPr>
        <p:txBody>
          <a:bodyPr wrap="square" rtlCol="0">
            <a:spAutoFit/>
          </a:bodyPr>
          <a:lstStyle/>
          <a:p>
            <a:pPr lvl="1" eaLnBrk="1" hangingPunct="1"/>
            <a:r>
              <a:rPr lang="en-US" sz="2000" dirty="0" smtClean="0">
                <a:solidFill>
                  <a:srgbClr val="3366FF"/>
                </a:solidFill>
              </a:rPr>
              <a:t>Hebrew</a:t>
            </a:r>
          </a:p>
        </p:txBody>
      </p:sp>
      <p:sp>
        <p:nvSpPr>
          <p:cNvPr id="8" name="TextBox 7"/>
          <p:cNvSpPr txBox="1"/>
          <p:nvPr/>
        </p:nvSpPr>
        <p:spPr bwMode="auto">
          <a:xfrm>
            <a:off x="3598636" y="1895089"/>
            <a:ext cx="2268763" cy="400110"/>
          </a:xfrm>
          <a:prstGeom prst="rect">
            <a:avLst/>
          </a:prstGeom>
          <a:noFill/>
          <a:ln w="9525">
            <a:noFill/>
            <a:miter lim="800000"/>
            <a:headEnd/>
            <a:tailEnd/>
          </a:ln>
        </p:spPr>
        <p:txBody>
          <a:bodyPr wrap="square" rtlCol="0">
            <a:spAutoFit/>
          </a:bodyPr>
          <a:lstStyle/>
          <a:p>
            <a:pPr lvl="1" eaLnBrk="1" hangingPunct="1"/>
            <a:r>
              <a:rPr lang="en-US" sz="2000" dirty="0" smtClean="0"/>
              <a:t>  </a:t>
            </a:r>
            <a:r>
              <a:rPr lang="en-US" sz="2000" dirty="0" smtClean="0">
                <a:solidFill>
                  <a:srgbClr val="3366FF"/>
                </a:solidFill>
              </a:rPr>
              <a:t>Aramaic</a:t>
            </a:r>
            <a:endParaRPr lang="en-US" sz="2000" dirty="0">
              <a:solidFill>
                <a:srgbClr val="3366FF"/>
              </a:solidFill>
            </a:endParaRPr>
          </a:p>
        </p:txBody>
      </p:sp>
      <p:sp>
        <p:nvSpPr>
          <p:cNvPr id="9" name="TextBox 8"/>
          <p:cNvSpPr txBox="1"/>
          <p:nvPr/>
        </p:nvSpPr>
        <p:spPr bwMode="auto">
          <a:xfrm>
            <a:off x="6250518" y="1895089"/>
            <a:ext cx="2283882" cy="400110"/>
          </a:xfrm>
          <a:prstGeom prst="rect">
            <a:avLst/>
          </a:prstGeom>
          <a:noFill/>
          <a:ln w="9525">
            <a:noFill/>
            <a:miter lim="800000"/>
            <a:headEnd/>
            <a:tailEnd/>
          </a:ln>
        </p:spPr>
        <p:txBody>
          <a:bodyPr wrap="square" rtlCol="0">
            <a:spAutoFit/>
          </a:bodyPr>
          <a:lstStyle/>
          <a:p>
            <a:pPr lvl="1" eaLnBrk="1" hangingPunct="1"/>
            <a:r>
              <a:rPr lang="en-US" sz="2000" dirty="0" smtClean="0"/>
              <a:t>   </a:t>
            </a:r>
            <a:r>
              <a:rPr lang="en-US" sz="2000" dirty="0" smtClean="0">
                <a:solidFill>
                  <a:srgbClr val="3366FF"/>
                </a:solidFill>
              </a:rPr>
              <a:t>Greek</a:t>
            </a:r>
            <a:endParaRPr lang="en-US" sz="800" dirty="0">
              <a:solidFill>
                <a:srgbClr val="3366FF"/>
              </a:solidFill>
            </a:endParaRPr>
          </a:p>
        </p:txBody>
      </p:sp>
      <p:sp>
        <p:nvSpPr>
          <p:cNvPr id="10" name="Text Box 10"/>
          <p:cNvSpPr txBox="1">
            <a:spLocks noChangeArrowheads="1"/>
          </p:cNvSpPr>
          <p:nvPr/>
        </p:nvSpPr>
        <p:spPr bwMode="auto">
          <a:xfrm>
            <a:off x="916004" y="5741678"/>
            <a:ext cx="688115" cy="16927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500" dirty="0" smtClean="0">
                <a:solidFill>
                  <a:schemeClr val="bg1">
                    <a:lumMod val="50000"/>
                  </a:schemeClr>
                </a:solidFill>
              </a:rPr>
              <a:t>Public Domain</a:t>
            </a:r>
            <a:endParaRPr lang="en-US" dirty="0">
              <a:solidFill>
                <a:schemeClr val="bg1">
                  <a:lumMod val="50000"/>
                </a:schemeClr>
              </a:solidFill>
            </a:endParaRPr>
          </a:p>
        </p:txBody>
      </p:sp>
      <p:sp>
        <p:nvSpPr>
          <p:cNvPr id="11" name="Text Box 10"/>
          <p:cNvSpPr txBox="1">
            <a:spLocks noChangeArrowheads="1"/>
          </p:cNvSpPr>
          <p:nvPr/>
        </p:nvSpPr>
        <p:spPr bwMode="auto">
          <a:xfrm>
            <a:off x="3576773" y="6018036"/>
            <a:ext cx="688115" cy="16927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500" dirty="0" smtClean="0">
                <a:solidFill>
                  <a:schemeClr val="bg1">
                    <a:lumMod val="50000"/>
                  </a:schemeClr>
                </a:solidFill>
              </a:rPr>
              <a:t>Public Domain</a:t>
            </a:r>
            <a:endParaRPr lang="en-US" dirty="0">
              <a:solidFill>
                <a:schemeClr val="bg1">
                  <a:lumMod val="50000"/>
                </a:schemeClr>
              </a:solidFill>
            </a:endParaRPr>
          </a:p>
        </p:txBody>
      </p:sp>
      <p:sp>
        <p:nvSpPr>
          <p:cNvPr id="12" name="Text Box 10"/>
          <p:cNvSpPr txBox="1">
            <a:spLocks noChangeArrowheads="1"/>
          </p:cNvSpPr>
          <p:nvPr/>
        </p:nvSpPr>
        <p:spPr bwMode="auto">
          <a:xfrm>
            <a:off x="6209404" y="5543786"/>
            <a:ext cx="688115" cy="16927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500" dirty="0" smtClean="0">
                <a:solidFill>
                  <a:schemeClr val="bg1">
                    <a:lumMod val="50000"/>
                  </a:schemeClr>
                </a:solidFill>
              </a:rPr>
              <a:t>Public Domain</a:t>
            </a:r>
            <a:endParaRPr lang="en-U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a:xfrm>
            <a:off x="381000" y="1082691"/>
            <a:ext cx="8229600" cy="533400"/>
          </a:xfrm>
        </p:spPr>
        <p:txBody>
          <a:bodyPr/>
          <a:lstStyle/>
          <a:p>
            <a:pPr algn="ctr" eaLnBrk="1" hangingPunct="1"/>
            <a:r>
              <a:rPr lang="en-US" dirty="0" smtClean="0">
                <a:latin typeface="Arial" charset="0"/>
                <a:cs typeface="Arial" charset="0"/>
              </a:rPr>
              <a:t>What Is an Oral Tradition? </a:t>
            </a:r>
          </a:p>
        </p:txBody>
      </p:sp>
      <p:sp>
        <p:nvSpPr>
          <p:cNvPr id="6" name="Content Placeholder 5"/>
          <p:cNvSpPr>
            <a:spLocks noGrp="1"/>
          </p:cNvSpPr>
          <p:nvPr>
            <p:ph idx="1"/>
          </p:nvPr>
        </p:nvSpPr>
        <p:spPr>
          <a:xfrm>
            <a:off x="990600" y="1992475"/>
            <a:ext cx="6934200" cy="1969925"/>
          </a:xfrm>
        </p:spPr>
        <p:txBody>
          <a:bodyPr/>
          <a:lstStyle/>
          <a:p>
            <a:pPr eaLnBrk="1" hangingPunct="1"/>
            <a:r>
              <a:rPr lang="en-US" sz="2400" dirty="0" smtClean="0">
                <a:latin typeface="Arial" charset="0"/>
                <a:cs typeface="Arial" charset="0"/>
              </a:rPr>
              <a:t>Are there any family stories that get told when your extended family is gathered? </a:t>
            </a:r>
          </a:p>
          <a:p>
            <a:pPr eaLnBrk="1" hangingPunct="1"/>
            <a:r>
              <a:rPr lang="en-US" sz="2400" dirty="0" smtClean="0">
                <a:latin typeface="Arial" charset="0"/>
                <a:cs typeface="Arial" charset="0"/>
              </a:rPr>
              <a:t>Are there any stories that get handed down from one generation to the next?</a:t>
            </a:r>
          </a:p>
          <a:p>
            <a:pPr eaLnBrk="1" hangingPunct="1"/>
            <a:endParaRPr lang="en-US" dirty="0" smtClean="0">
              <a:latin typeface="Arial" charset="0"/>
              <a:cs typeface="Arial" charset="0"/>
            </a:endParaRPr>
          </a:p>
        </p:txBody>
      </p:sp>
      <p:pic>
        <p:nvPicPr>
          <p:cNvPr id="11268" name="Picture 3" descr="people talking-wikimedia.jpg"/>
          <p:cNvPicPr>
            <a:picLocks noChangeAspect="1" noChangeArrowheads="1"/>
          </p:cNvPicPr>
          <p:nvPr/>
        </p:nvPicPr>
        <p:blipFill>
          <a:blip r:embed="rId3" cstate="print"/>
          <a:srcRect/>
          <a:stretch>
            <a:fillRect/>
          </a:stretch>
        </p:blipFill>
        <p:spPr bwMode="auto">
          <a:xfrm>
            <a:off x="2651029" y="4007212"/>
            <a:ext cx="3902171" cy="2622188"/>
          </a:xfrm>
          <a:prstGeom prst="rect">
            <a:avLst/>
          </a:prstGeom>
          <a:noFill/>
          <a:ln w="9525">
            <a:noFill/>
            <a:miter lim="800000"/>
            <a:headEnd/>
            <a:tailEnd/>
          </a:ln>
        </p:spPr>
      </p:pic>
      <p:sp>
        <p:nvSpPr>
          <p:cNvPr id="5" name="Text Box 10"/>
          <p:cNvSpPr txBox="1">
            <a:spLocks noChangeArrowheads="1"/>
          </p:cNvSpPr>
          <p:nvPr/>
        </p:nvSpPr>
        <p:spPr bwMode="auto">
          <a:xfrm rot="12030">
            <a:off x="2859031" y="6444354"/>
            <a:ext cx="688115" cy="16927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500" dirty="0" smtClean="0">
                <a:solidFill>
                  <a:schemeClr val="bg1">
                    <a:lumMod val="50000"/>
                  </a:schemeClr>
                </a:solidFill>
              </a:rPr>
              <a:t>Public Domain</a:t>
            </a:r>
            <a:endParaRPr lang="en-U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295400" y="1905000"/>
            <a:ext cx="6934200" cy="1524000"/>
          </a:xfrm>
        </p:spPr>
        <p:txBody>
          <a:bodyPr/>
          <a:lstStyle/>
          <a:p>
            <a:pPr marL="0" indent="0" eaLnBrk="1" hangingPunct="1">
              <a:buNone/>
            </a:pPr>
            <a:r>
              <a:rPr lang="en-US" sz="2400" dirty="0" smtClean="0">
                <a:latin typeface="Arial" charset="0"/>
                <a:cs typeface="Arial" charset="0"/>
              </a:rPr>
              <a:t>After Jesus ascended into Heaven, his disciples continued his mission by preaching and teaching about him.</a:t>
            </a:r>
          </a:p>
        </p:txBody>
      </p:sp>
      <p:pic>
        <p:nvPicPr>
          <p:cNvPr id="12292" name="Picture 3" descr="pentecost-wikimedia.JPG"/>
          <p:cNvPicPr>
            <a:picLocks noChangeAspect="1" noChangeArrowheads="1"/>
          </p:cNvPicPr>
          <p:nvPr/>
        </p:nvPicPr>
        <p:blipFill>
          <a:blip r:embed="rId3" cstate="print"/>
          <a:srcRect/>
          <a:stretch>
            <a:fillRect/>
          </a:stretch>
        </p:blipFill>
        <p:spPr bwMode="auto">
          <a:xfrm>
            <a:off x="2438400" y="3225981"/>
            <a:ext cx="4305200" cy="4698819"/>
          </a:xfrm>
          <a:prstGeom prst="rect">
            <a:avLst/>
          </a:prstGeom>
          <a:noFill/>
          <a:ln w="9525">
            <a:noFill/>
            <a:miter lim="800000"/>
            <a:headEnd/>
            <a:tailEnd/>
          </a:ln>
        </p:spPr>
      </p:pic>
      <p:sp>
        <p:nvSpPr>
          <p:cNvPr id="7" name="Title 4"/>
          <p:cNvSpPr txBox="1">
            <a:spLocks/>
          </p:cNvSpPr>
          <p:nvPr/>
        </p:nvSpPr>
        <p:spPr bwMode="auto">
          <a:xfrm>
            <a:off x="457200" y="9906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8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b="1">
                <a:solidFill>
                  <a:schemeClr val="tx1"/>
                </a:solidFill>
                <a:latin typeface="Arial" charset="0"/>
                <a:cs typeface="Arial" charset="0"/>
              </a:defRPr>
            </a:lvl2pPr>
            <a:lvl3pPr algn="l" rtl="0" eaLnBrk="0" fontAlgn="base" hangingPunct="0">
              <a:spcBef>
                <a:spcPct val="0"/>
              </a:spcBef>
              <a:spcAft>
                <a:spcPct val="0"/>
              </a:spcAft>
              <a:defRPr sz="2800" b="1">
                <a:solidFill>
                  <a:schemeClr val="tx1"/>
                </a:solidFill>
                <a:latin typeface="Arial" charset="0"/>
                <a:cs typeface="Arial" charset="0"/>
              </a:defRPr>
            </a:lvl3pPr>
            <a:lvl4pPr algn="l" rtl="0" eaLnBrk="0" fontAlgn="base" hangingPunct="0">
              <a:spcBef>
                <a:spcPct val="0"/>
              </a:spcBef>
              <a:spcAft>
                <a:spcPct val="0"/>
              </a:spcAft>
              <a:defRPr sz="2800" b="1">
                <a:solidFill>
                  <a:schemeClr val="tx1"/>
                </a:solidFill>
                <a:latin typeface="Arial" charset="0"/>
                <a:cs typeface="Arial" charset="0"/>
              </a:defRPr>
            </a:lvl4pPr>
            <a:lvl5pPr algn="l" rtl="0" eaLnBrk="0" fontAlgn="base" hangingPunct="0">
              <a:spcBef>
                <a:spcPct val="0"/>
              </a:spcBef>
              <a:spcAft>
                <a:spcPct val="0"/>
              </a:spcAft>
              <a:defRPr sz="2800" b="1">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a:lstStyle>
          <a:p>
            <a:pPr algn="ctr" eaLnBrk="1" hangingPunct="1"/>
            <a:r>
              <a:rPr lang="en-US" dirty="0" smtClean="0">
                <a:latin typeface="Arial" charset="0"/>
                <a:cs typeface="Arial" charset="0"/>
              </a:rPr>
              <a:t>What Is an Oral Tradition? </a:t>
            </a:r>
          </a:p>
        </p:txBody>
      </p:sp>
      <p:sp>
        <p:nvSpPr>
          <p:cNvPr id="5" name="Text Box 10"/>
          <p:cNvSpPr txBox="1">
            <a:spLocks noChangeArrowheads="1"/>
          </p:cNvSpPr>
          <p:nvPr/>
        </p:nvSpPr>
        <p:spPr bwMode="auto">
          <a:xfrm>
            <a:off x="2590800" y="6426381"/>
            <a:ext cx="688115" cy="16927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500" dirty="0" smtClean="0">
                <a:solidFill>
                  <a:schemeClr val="bg1">
                    <a:lumMod val="50000"/>
                  </a:schemeClr>
                </a:solidFill>
              </a:rPr>
              <a:t>Public Domain</a:t>
            </a:r>
            <a:endParaRPr lang="en-U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a:xfrm>
            <a:off x="914400" y="838200"/>
            <a:ext cx="8229600" cy="533400"/>
          </a:xfrm>
        </p:spPr>
        <p:txBody>
          <a:bodyPr>
            <a:normAutofit/>
          </a:bodyPr>
          <a:lstStyle/>
          <a:p>
            <a:pPr eaLnBrk="1" hangingPunct="1">
              <a:defRPr/>
            </a:pPr>
            <a:r>
              <a:rPr lang="en-US" dirty="0" smtClean="0">
                <a:latin typeface="Arial" charset="0"/>
                <a:cs typeface="Arial" charset="0"/>
              </a:rPr>
              <a:t>The Development of the Scriptures</a:t>
            </a:r>
          </a:p>
        </p:txBody>
      </p:sp>
      <p:sp>
        <p:nvSpPr>
          <p:cNvPr id="6" name="Content Placeholder 5"/>
          <p:cNvSpPr>
            <a:spLocks noGrp="1"/>
          </p:cNvSpPr>
          <p:nvPr>
            <p:ph idx="1"/>
          </p:nvPr>
        </p:nvSpPr>
        <p:spPr>
          <a:xfrm>
            <a:off x="914400" y="1676400"/>
            <a:ext cx="4495800" cy="4495800"/>
          </a:xfrm>
        </p:spPr>
        <p:txBody>
          <a:bodyPr/>
          <a:lstStyle/>
          <a:p>
            <a:pPr marL="0" indent="0" eaLnBrk="1" hangingPunct="1">
              <a:buNone/>
            </a:pPr>
            <a:r>
              <a:rPr lang="en-US" sz="2400" dirty="0" smtClean="0">
                <a:latin typeface="Arial" charset="0"/>
                <a:cs typeface="Arial" charset="0"/>
              </a:rPr>
              <a:t>The development of the oral and written traditions occurred in the following stages:</a:t>
            </a:r>
          </a:p>
          <a:p>
            <a:pPr lvl="1" eaLnBrk="1" hangingPunct="1">
              <a:buFont typeface="Arial" panose="020B0604020202020204" pitchFamily="34" charset="0"/>
              <a:buChar char="•"/>
            </a:pPr>
            <a:r>
              <a:rPr lang="en-US" sz="2000" dirty="0" smtClean="0">
                <a:latin typeface="Arial" charset="0"/>
                <a:cs typeface="Arial" charset="0"/>
              </a:rPr>
              <a:t>People experienced God.</a:t>
            </a:r>
          </a:p>
          <a:p>
            <a:pPr lvl="1" eaLnBrk="1" hangingPunct="1">
              <a:buFont typeface="Arial" panose="020B0604020202020204" pitchFamily="34" charset="0"/>
              <a:buChar char="•"/>
            </a:pPr>
            <a:r>
              <a:rPr lang="en-US" sz="2000" dirty="0" smtClean="0">
                <a:latin typeface="Arial" charset="0"/>
                <a:cs typeface="Arial" charset="0"/>
              </a:rPr>
              <a:t>These experiences were shared orally.</a:t>
            </a:r>
          </a:p>
          <a:p>
            <a:pPr lvl="1" eaLnBrk="1" hangingPunct="1">
              <a:buFont typeface="Arial" panose="020B0604020202020204" pitchFamily="34" charset="0"/>
              <a:buChar char="•"/>
            </a:pPr>
            <a:r>
              <a:rPr lang="en-US" sz="2000" dirty="0" smtClean="0">
                <a:latin typeface="Arial" charset="0"/>
                <a:cs typeface="Arial" charset="0"/>
              </a:rPr>
              <a:t>Inspired authors created a written version.</a:t>
            </a:r>
          </a:p>
          <a:p>
            <a:pPr lvl="1" eaLnBrk="1" hangingPunct="1">
              <a:buFont typeface="Arial" panose="020B0604020202020204" pitchFamily="34" charset="0"/>
              <a:buChar char="•"/>
            </a:pPr>
            <a:r>
              <a:rPr lang="en-US" sz="2000" dirty="0" smtClean="0">
                <a:latin typeface="Arial" charset="0"/>
                <a:cs typeface="Arial" charset="0"/>
              </a:rPr>
              <a:t>The successors of the Apostles, guided by the Holy Spirit, discerned the books to be included in the Scriptures (the canon).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2506162"/>
            <a:ext cx="3124200" cy="3124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bwMode="auto">
          <a:xfrm>
            <a:off x="5529649" y="5698123"/>
            <a:ext cx="2362200" cy="169277"/>
          </a:xfrm>
          <a:prstGeom prst="rect">
            <a:avLst/>
          </a:prstGeom>
          <a:noFill/>
          <a:ln w="9525">
            <a:noFill/>
            <a:miter lim="800000"/>
            <a:headEnd/>
            <a:tailEnd/>
          </a:ln>
        </p:spPr>
        <p:txBody>
          <a:bodyPr wrap="square" rtlCol="0">
            <a:spAutoFit/>
          </a:bodyPr>
          <a:lstStyle/>
          <a:p>
            <a:r>
              <a:rPr lang="en-US" sz="500" dirty="0">
                <a:solidFill>
                  <a:schemeClr val="bg1">
                    <a:lumMod val="65000"/>
                  </a:schemeClr>
                </a:solidFill>
              </a:rPr>
              <a:t>© </a:t>
            </a:r>
            <a:r>
              <a:rPr lang="en-US" sz="500" dirty="0" err="1">
                <a:solidFill>
                  <a:schemeClr val="bg1">
                    <a:lumMod val="65000"/>
                  </a:schemeClr>
                </a:solidFill>
              </a:rPr>
              <a:t>daseugen</a:t>
            </a:r>
            <a:r>
              <a:rPr lang="en-US" sz="500" dirty="0">
                <a:solidFill>
                  <a:schemeClr val="bg1">
                    <a:lumMod val="65000"/>
                  </a:schemeClr>
                </a:solidFill>
              </a:rPr>
              <a:t> / iStockphoto.com</a:t>
            </a:r>
          </a:p>
        </p:txBody>
      </p:sp>
    </p:spTree>
    <p:extLst>
      <p:ext uri="{BB962C8B-B14F-4D97-AF65-F5344CB8AC3E}">
        <p14:creationId xmlns:p14="http://schemas.microsoft.com/office/powerpoint/2010/main" val="39387505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14400" y="914400"/>
            <a:ext cx="8229600" cy="533400"/>
          </a:xfrm>
        </p:spPr>
        <p:txBody>
          <a:bodyPr/>
          <a:lstStyle/>
          <a:p>
            <a:pPr eaLnBrk="1" hangingPunct="1"/>
            <a:r>
              <a:rPr lang="en-US" dirty="0" smtClean="0">
                <a:latin typeface="Arial" charset="0"/>
                <a:cs typeface="Arial" charset="0"/>
              </a:rPr>
              <a:t>People Experienced God</a:t>
            </a:r>
          </a:p>
        </p:txBody>
      </p:sp>
      <p:sp>
        <p:nvSpPr>
          <p:cNvPr id="3" name="Content Placeholder 2"/>
          <p:cNvSpPr>
            <a:spLocks noGrp="1"/>
          </p:cNvSpPr>
          <p:nvPr>
            <p:ph idx="1"/>
          </p:nvPr>
        </p:nvSpPr>
        <p:spPr>
          <a:xfrm>
            <a:off x="914400" y="1951037"/>
            <a:ext cx="4419600" cy="4373563"/>
          </a:xfrm>
        </p:spPr>
        <p:txBody>
          <a:bodyPr/>
          <a:lstStyle/>
          <a:p>
            <a:pPr eaLnBrk="1" hangingPunct="1"/>
            <a:r>
              <a:rPr lang="en-US" sz="2400" dirty="0" smtClean="0">
                <a:latin typeface="Arial" charset="0"/>
                <a:cs typeface="Arial" charset="0"/>
              </a:rPr>
              <a:t>Have you ever had an awesome experience that changed you as a person?</a:t>
            </a:r>
          </a:p>
          <a:p>
            <a:pPr eaLnBrk="1" hangingPunct="1"/>
            <a:r>
              <a:rPr lang="en-US" sz="2400" dirty="0" smtClean="0">
                <a:latin typeface="Arial" charset="0"/>
                <a:cs typeface="Arial" charset="0"/>
              </a:rPr>
              <a:t>Have you ever had an experience that brought you closer to God?</a:t>
            </a:r>
          </a:p>
        </p:txBody>
      </p:sp>
      <p:pic>
        <p:nvPicPr>
          <p:cNvPr id="4" name="Picture 3" descr="Woman well -crosiers.jpg"/>
          <p:cNvPicPr>
            <a:picLocks noChangeAspect="1"/>
          </p:cNvPicPr>
          <p:nvPr/>
        </p:nvPicPr>
        <p:blipFill>
          <a:blip r:embed="rId3" cstate="print"/>
          <a:srcRect/>
          <a:stretch>
            <a:fillRect/>
          </a:stretch>
        </p:blipFill>
        <p:spPr bwMode="auto">
          <a:xfrm>
            <a:off x="5549900" y="1752600"/>
            <a:ext cx="3060700" cy="4267200"/>
          </a:xfrm>
          <a:prstGeom prst="rect">
            <a:avLst/>
          </a:prstGeom>
          <a:noFill/>
          <a:ln w="9525">
            <a:noFill/>
            <a:miter lim="800000"/>
            <a:headEnd/>
            <a:tailEnd/>
          </a:ln>
          <a:effectLst>
            <a:outerShdw dist="38100" dir="13500000" algn="br" rotWithShape="0">
              <a:srgbClr val="000000">
                <a:alpha val="39999"/>
              </a:srgbClr>
            </a:outerShdw>
          </a:effectLst>
        </p:spPr>
      </p:pic>
      <p:sp>
        <p:nvSpPr>
          <p:cNvPr id="13317" name="Text Box 10"/>
          <p:cNvSpPr txBox="1">
            <a:spLocks noChangeArrowheads="1"/>
          </p:cNvSpPr>
          <p:nvPr/>
        </p:nvSpPr>
        <p:spPr bwMode="auto">
          <a:xfrm>
            <a:off x="5480050" y="6003925"/>
            <a:ext cx="1600200" cy="168275"/>
          </a:xfrm>
          <a:prstGeom prst="rect">
            <a:avLst/>
          </a:prstGeom>
          <a:noFill/>
          <a:ln w="9525">
            <a:noFill/>
            <a:miter lim="800000"/>
            <a:headEnd/>
            <a:tailEnd/>
          </a:ln>
        </p:spPr>
        <p:txBody>
          <a:bodyPr>
            <a:spAutoFit/>
          </a:bodyPr>
          <a:lstStyle/>
          <a:p>
            <a:r>
              <a:rPr lang="en-US" sz="500" dirty="0" smtClean="0">
                <a:solidFill>
                  <a:schemeClr val="bg1">
                    <a:lumMod val="50000"/>
                  </a:schemeClr>
                </a:solidFill>
              </a:rPr>
              <a:t>© </a:t>
            </a:r>
            <a:r>
              <a:rPr lang="en-US" sz="500" dirty="0">
                <a:solidFill>
                  <a:schemeClr val="bg1">
                    <a:lumMod val="50000"/>
                  </a:schemeClr>
                </a:solidFill>
              </a:rPr>
              <a:t>The Crosiers/Gene </a:t>
            </a:r>
            <a:r>
              <a:rPr lang="en-US" sz="500" dirty="0" err="1">
                <a:solidFill>
                  <a:schemeClr val="bg1">
                    <a:lumMod val="50000"/>
                  </a:schemeClr>
                </a:solidFill>
              </a:rPr>
              <a:t>Plaisted</a:t>
            </a:r>
            <a:r>
              <a:rPr lang="en-US" sz="500" dirty="0">
                <a:solidFill>
                  <a:schemeClr val="bg1">
                    <a:lumMod val="50000"/>
                  </a:schemeClr>
                </a:solidFill>
              </a:rPr>
              <a:t>, OSC</a:t>
            </a:r>
            <a:endParaRPr lang="en-US" sz="500" b="1"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38200" y="903287"/>
            <a:ext cx="8229600" cy="533400"/>
          </a:xfrm>
        </p:spPr>
        <p:txBody>
          <a:bodyPr/>
          <a:lstStyle/>
          <a:p>
            <a:pPr eaLnBrk="1" hangingPunct="1"/>
            <a:r>
              <a:rPr lang="en-US" dirty="0" smtClean="0">
                <a:latin typeface="Arial" charset="0"/>
                <a:cs typeface="Arial" charset="0"/>
              </a:rPr>
              <a:t>People Shared Their Experiences of God</a:t>
            </a:r>
          </a:p>
        </p:txBody>
      </p:sp>
      <p:sp>
        <p:nvSpPr>
          <p:cNvPr id="3" name="Content Placeholder 2"/>
          <p:cNvSpPr>
            <a:spLocks noGrp="1"/>
          </p:cNvSpPr>
          <p:nvPr>
            <p:ph idx="1"/>
          </p:nvPr>
        </p:nvSpPr>
        <p:spPr>
          <a:xfrm>
            <a:off x="3810000" y="2038350"/>
            <a:ext cx="4800600" cy="3829050"/>
          </a:xfrm>
        </p:spPr>
        <p:txBody>
          <a:bodyPr rtlCol="0">
            <a:normAutofit/>
          </a:bodyPr>
          <a:lstStyle/>
          <a:p>
            <a:pPr eaLnBrk="1" fontAlgn="auto" hangingPunct="1">
              <a:spcAft>
                <a:spcPts val="0"/>
              </a:spcAft>
              <a:buFont typeface="Arial" pitchFamily="34" charset="0"/>
              <a:buChar char="•"/>
              <a:defRPr/>
            </a:pPr>
            <a:r>
              <a:rPr lang="en-US" sz="2400" dirty="0" smtClean="0"/>
              <a:t>How do you first share a story of a great experience you had with someone else?</a:t>
            </a:r>
          </a:p>
          <a:p>
            <a:pPr eaLnBrk="1" fontAlgn="auto" hangingPunct="1">
              <a:spcAft>
                <a:spcPts val="0"/>
              </a:spcAft>
              <a:buFont typeface="Arial" pitchFamily="34" charset="0"/>
              <a:buChar char="•"/>
              <a:defRPr/>
            </a:pPr>
            <a:r>
              <a:rPr lang="en-US" sz="2400" b="1" dirty="0" smtClean="0">
                <a:solidFill>
                  <a:srgbClr val="3366FF"/>
                </a:solidFill>
              </a:rPr>
              <a:t>Oral tradition:</a:t>
            </a:r>
            <a:r>
              <a:rPr lang="en-US" sz="2400" dirty="0" smtClean="0">
                <a:solidFill>
                  <a:srgbClr val="3366FF"/>
                </a:solidFill>
              </a:rPr>
              <a:t> </a:t>
            </a:r>
            <a:r>
              <a:rPr lang="en-US" sz="2400" dirty="0" smtClean="0"/>
              <a:t>The handing on of the message of God’s saving plan, culminating in Jesus Christ, through storytelling, preaching, parables, and sacred wisdom.</a:t>
            </a:r>
          </a:p>
        </p:txBody>
      </p:sp>
      <p:pic>
        <p:nvPicPr>
          <p:cNvPr id="14340" name="Picture 3" descr="Philip and Ethiopian Eunuch-dailyoffice.wordpress.com"/>
          <p:cNvPicPr>
            <a:picLocks noChangeAspect="1" noChangeArrowheads="1"/>
          </p:cNvPicPr>
          <p:nvPr/>
        </p:nvPicPr>
        <p:blipFill>
          <a:blip r:embed="rId3" cstate="print"/>
          <a:srcRect/>
          <a:stretch>
            <a:fillRect/>
          </a:stretch>
        </p:blipFill>
        <p:spPr bwMode="auto">
          <a:xfrm>
            <a:off x="546100" y="1790699"/>
            <a:ext cx="3187700" cy="3981450"/>
          </a:xfrm>
          <a:prstGeom prst="rect">
            <a:avLst/>
          </a:prstGeom>
          <a:noFill/>
          <a:ln w="9525">
            <a:noFill/>
            <a:miter lim="800000"/>
            <a:headEnd/>
            <a:tailEnd/>
          </a:ln>
        </p:spPr>
      </p:pic>
      <p:sp>
        <p:nvSpPr>
          <p:cNvPr id="5" name="Text Box 10"/>
          <p:cNvSpPr txBox="1">
            <a:spLocks noChangeArrowheads="1"/>
          </p:cNvSpPr>
          <p:nvPr/>
        </p:nvSpPr>
        <p:spPr bwMode="auto">
          <a:xfrm rot="21366315">
            <a:off x="779655" y="5674948"/>
            <a:ext cx="688115" cy="16927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500" dirty="0" smtClean="0">
                <a:solidFill>
                  <a:schemeClr val="bg1">
                    <a:lumMod val="50000"/>
                  </a:schemeClr>
                </a:solidFill>
              </a:rPr>
              <a:t>Public Domain</a:t>
            </a:r>
            <a:endParaRPr lang="en-U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844425"/>
            <a:ext cx="8229600" cy="533400"/>
          </a:xfrm>
        </p:spPr>
        <p:txBody>
          <a:bodyPr/>
          <a:lstStyle/>
          <a:p>
            <a:pPr algn="ctr" eaLnBrk="1" hangingPunct="1"/>
            <a:r>
              <a:rPr lang="en-US" dirty="0" smtClean="0">
                <a:latin typeface="Arial" charset="0"/>
                <a:cs typeface="Arial" charset="0"/>
              </a:rPr>
              <a:t>People Wrote Down the Stories</a:t>
            </a:r>
          </a:p>
        </p:txBody>
      </p:sp>
      <p:sp>
        <p:nvSpPr>
          <p:cNvPr id="3" name="Content Placeholder 2"/>
          <p:cNvSpPr>
            <a:spLocks noGrp="1"/>
          </p:cNvSpPr>
          <p:nvPr>
            <p:ph idx="1"/>
          </p:nvPr>
        </p:nvSpPr>
        <p:spPr>
          <a:xfrm>
            <a:off x="928688" y="1524001"/>
            <a:ext cx="7315200" cy="2362200"/>
          </a:xfrm>
        </p:spPr>
        <p:txBody>
          <a:bodyPr rtlCol="0">
            <a:normAutofit/>
          </a:bodyPr>
          <a:lstStyle/>
          <a:p>
            <a:pPr eaLnBrk="1" fontAlgn="auto" hangingPunct="1">
              <a:spcAft>
                <a:spcPts val="0"/>
              </a:spcAft>
              <a:buFont typeface="Arial" pitchFamily="34" charset="0"/>
              <a:buChar char="•"/>
              <a:defRPr/>
            </a:pPr>
            <a:r>
              <a:rPr lang="en-US" sz="2400" dirty="0" smtClean="0"/>
              <a:t>People desired to capture stories for future generations. </a:t>
            </a:r>
          </a:p>
          <a:p>
            <a:pPr eaLnBrk="1" fontAlgn="auto" hangingPunct="1">
              <a:spcAft>
                <a:spcPts val="0"/>
              </a:spcAft>
              <a:buFont typeface="Arial" pitchFamily="34" charset="0"/>
              <a:buChar char="•"/>
              <a:defRPr/>
            </a:pPr>
            <a:r>
              <a:rPr lang="en-US" sz="2400" b="1" dirty="0" smtClean="0">
                <a:solidFill>
                  <a:srgbClr val="3366FF"/>
                </a:solidFill>
              </a:rPr>
              <a:t>Written tradition:</a:t>
            </a:r>
            <a:r>
              <a:rPr lang="en-US" sz="2400" dirty="0" smtClean="0">
                <a:solidFill>
                  <a:srgbClr val="3366FF"/>
                </a:solidFill>
              </a:rPr>
              <a:t> </a:t>
            </a:r>
            <a:r>
              <a:rPr lang="en-US" sz="2400" dirty="0" smtClean="0"/>
              <a:t>The synthesis of the oral tradition into written books, capturing Divine Revelation under the inspiration of the Holy Spirit.</a:t>
            </a:r>
          </a:p>
          <a:p>
            <a:pPr eaLnBrk="1" fontAlgn="auto" hangingPunct="1">
              <a:spcAft>
                <a:spcPts val="0"/>
              </a:spcAft>
              <a:buFont typeface="Arial" pitchFamily="34" charset="0"/>
              <a:buChar char="•"/>
              <a:defRPr/>
            </a:pPr>
            <a:endParaRPr lang="en-US" dirty="0"/>
          </a:p>
        </p:txBody>
      </p:sp>
      <p:pic>
        <p:nvPicPr>
          <p:cNvPr id="4" name="Picture 3" descr="writingletter-wikimedia.jpg"/>
          <p:cNvPicPr>
            <a:picLocks noChangeAspect="1"/>
          </p:cNvPicPr>
          <p:nvPr/>
        </p:nvPicPr>
        <p:blipFill>
          <a:blip r:embed="rId3" cstate="print"/>
          <a:srcRect/>
          <a:stretch>
            <a:fillRect/>
          </a:stretch>
        </p:blipFill>
        <p:spPr bwMode="auto">
          <a:xfrm>
            <a:off x="2698750" y="3850039"/>
            <a:ext cx="3746500" cy="2663825"/>
          </a:xfrm>
          <a:prstGeom prst="rect">
            <a:avLst/>
          </a:prstGeom>
          <a:noFill/>
          <a:ln w="38100" cap="sq">
            <a:solidFill>
              <a:srgbClr val="558ED5"/>
            </a:solidFill>
            <a:miter lim="800000"/>
            <a:headEnd/>
            <a:tailEnd/>
          </a:ln>
          <a:effectLst>
            <a:outerShdw dist="38100" dir="2700000" algn="tl" rotWithShape="0">
              <a:srgbClr val="000000">
                <a:alpha val="42999"/>
              </a:srgbClr>
            </a:outerShdw>
          </a:effectLst>
        </p:spPr>
      </p:pic>
      <p:sp>
        <p:nvSpPr>
          <p:cNvPr id="5" name="Text Box 10"/>
          <p:cNvSpPr txBox="1">
            <a:spLocks noChangeArrowheads="1"/>
          </p:cNvSpPr>
          <p:nvPr/>
        </p:nvSpPr>
        <p:spPr bwMode="auto">
          <a:xfrm>
            <a:off x="2698750" y="6536323"/>
            <a:ext cx="688115" cy="16927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500" dirty="0" smtClean="0">
                <a:solidFill>
                  <a:schemeClr val="bg1">
                    <a:lumMod val="50000"/>
                  </a:schemeClr>
                </a:solidFill>
              </a:rPr>
              <a:t>Public Domain</a:t>
            </a:r>
            <a:endParaRPr lang="en-U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38200" y="609600"/>
            <a:ext cx="6324600" cy="838200"/>
          </a:xfrm>
        </p:spPr>
        <p:txBody>
          <a:bodyPr>
            <a:noAutofit/>
          </a:bodyPr>
          <a:lstStyle/>
          <a:p>
            <a:pPr eaLnBrk="1" hangingPunct="1">
              <a:defRPr/>
            </a:pPr>
            <a:r>
              <a:rPr lang="en-US" dirty="0" smtClean="0">
                <a:latin typeface="Arial" charset="0"/>
                <a:cs typeface="Arial" charset="0"/>
              </a:rPr>
              <a:t>The Church Determines the Canon</a:t>
            </a:r>
          </a:p>
        </p:txBody>
      </p:sp>
      <p:sp>
        <p:nvSpPr>
          <p:cNvPr id="3" name="Content Placeholder 2"/>
          <p:cNvSpPr>
            <a:spLocks noGrp="1"/>
          </p:cNvSpPr>
          <p:nvPr>
            <p:ph idx="1"/>
          </p:nvPr>
        </p:nvSpPr>
        <p:spPr>
          <a:xfrm>
            <a:off x="762000" y="1722437"/>
            <a:ext cx="4343400" cy="4068763"/>
          </a:xfrm>
        </p:spPr>
        <p:txBody>
          <a:bodyPr/>
          <a:lstStyle/>
          <a:p>
            <a:pPr eaLnBrk="1" hangingPunct="1"/>
            <a:r>
              <a:rPr lang="en-US" sz="2400" dirty="0" smtClean="0">
                <a:latin typeface="Arial" charset="0"/>
                <a:cs typeface="Arial" charset="0"/>
              </a:rPr>
              <a:t>The term </a:t>
            </a:r>
            <a:r>
              <a:rPr lang="en-US" sz="2400" i="1" dirty="0" smtClean="0">
                <a:latin typeface="Arial" charset="0"/>
                <a:cs typeface="Arial" charset="0"/>
              </a:rPr>
              <a:t>canon</a:t>
            </a:r>
            <a:r>
              <a:rPr lang="en-US" sz="2400" dirty="0" smtClean="0">
                <a:latin typeface="Arial" charset="0"/>
                <a:cs typeface="Arial" charset="0"/>
              </a:rPr>
              <a:t> comes from the Greek word meaning “rule” or “standard.”</a:t>
            </a:r>
          </a:p>
          <a:p>
            <a:pPr eaLnBrk="1" hangingPunct="1"/>
            <a:r>
              <a:rPr lang="en-US" sz="2400" dirty="0" smtClean="0">
                <a:latin typeface="Arial" charset="0"/>
                <a:cs typeface="Arial" charset="0"/>
              </a:rPr>
              <a:t>The biblical canon is the collection of books the Church recognizes as the inspired Word of God.</a:t>
            </a:r>
          </a:p>
          <a:p>
            <a:pPr eaLnBrk="1" hangingPunct="1"/>
            <a:r>
              <a:rPr lang="en-US" sz="2400" dirty="0" smtClean="0">
                <a:latin typeface="Arial" charset="0"/>
                <a:cs typeface="Arial" charset="0"/>
              </a:rPr>
              <a:t>The books of the Scriptures are canonical because they contain God’s Revelation to human beings.</a:t>
            </a:r>
          </a:p>
          <a:p>
            <a:pPr eaLnBrk="1" hangingPunct="1"/>
            <a:endParaRPr lang="en-US" dirty="0" smtClean="0">
              <a:latin typeface="Arial" charset="0"/>
              <a:cs typeface="Arial" charset="0"/>
            </a:endParaRPr>
          </a:p>
        </p:txBody>
      </p:sp>
      <p:grpSp>
        <p:nvGrpSpPr>
          <p:cNvPr id="16388" name="Group 32"/>
          <p:cNvGrpSpPr>
            <a:grpSpLocks/>
          </p:cNvGrpSpPr>
          <p:nvPr/>
        </p:nvGrpSpPr>
        <p:grpSpPr bwMode="auto">
          <a:xfrm>
            <a:off x="5486400" y="1585762"/>
            <a:ext cx="3073620" cy="4738838"/>
            <a:chOff x="5046481" y="-24996"/>
            <a:chExt cx="4112124" cy="6456400"/>
          </a:xfrm>
        </p:grpSpPr>
        <p:sp>
          <p:nvSpPr>
            <p:cNvPr id="16389" name="Text Box 10"/>
            <p:cNvSpPr txBox="1">
              <a:spLocks noChangeArrowheads="1"/>
            </p:cNvSpPr>
            <p:nvPr/>
          </p:nvSpPr>
          <p:spPr bwMode="auto">
            <a:xfrm>
              <a:off x="5046481" y="6200774"/>
              <a:ext cx="2363344" cy="230630"/>
            </a:xfrm>
            <a:prstGeom prst="rect">
              <a:avLst/>
            </a:prstGeom>
            <a:noFill/>
            <a:ln w="9525">
              <a:noFill/>
              <a:miter lim="800000"/>
              <a:headEnd/>
              <a:tailEnd/>
            </a:ln>
          </p:spPr>
          <p:txBody>
            <a:bodyPr>
              <a:spAutoFit/>
            </a:bodyPr>
            <a:lstStyle/>
            <a:p>
              <a:pPr>
                <a:spcBef>
                  <a:spcPct val="50000"/>
                </a:spcBef>
              </a:pPr>
              <a:r>
                <a:rPr lang="en-US" sz="500" dirty="0">
                  <a:solidFill>
                    <a:schemeClr val="bg1">
                      <a:lumMod val="50000"/>
                    </a:schemeClr>
                  </a:solidFill>
                </a:rPr>
                <a:t>© </a:t>
              </a:r>
              <a:r>
                <a:rPr lang="en-US" sz="500" dirty="0" smtClean="0">
                  <a:solidFill>
                    <a:schemeClr val="bg1">
                      <a:lumMod val="50000"/>
                    </a:schemeClr>
                  </a:solidFill>
                </a:rPr>
                <a:t>Paul Casper/Saint </a:t>
              </a:r>
              <a:r>
                <a:rPr lang="en-US" sz="500" dirty="0">
                  <a:solidFill>
                    <a:schemeClr val="bg1">
                      <a:lumMod val="50000"/>
                    </a:schemeClr>
                  </a:solidFill>
                </a:rPr>
                <a:t>Mary’s </a:t>
              </a:r>
              <a:r>
                <a:rPr lang="en-US" sz="500" dirty="0" smtClean="0">
                  <a:solidFill>
                    <a:schemeClr val="bg1">
                      <a:lumMod val="50000"/>
                    </a:schemeClr>
                  </a:solidFill>
                </a:rPr>
                <a:t>Press</a:t>
              </a:r>
              <a:endParaRPr lang="en-US" sz="500" dirty="0">
                <a:solidFill>
                  <a:schemeClr val="bg1">
                    <a:lumMod val="50000"/>
                  </a:schemeClr>
                </a:solidFill>
              </a:endParaRPr>
            </a:p>
          </p:txBody>
        </p:sp>
        <p:pic>
          <p:nvPicPr>
            <p:cNvPr id="16390" name="Picture 18" descr="51022_bookshelf_outlines_LR.jpg                                0000001BDISK_IMG                       8EF44870:"/>
            <p:cNvPicPr>
              <a:picLocks noChangeAspect="1" noChangeArrowheads="1"/>
            </p:cNvPicPr>
            <p:nvPr/>
          </p:nvPicPr>
          <p:blipFill>
            <a:blip r:embed="rId3" cstate="print"/>
            <a:srcRect/>
            <a:stretch>
              <a:fillRect/>
            </a:stretch>
          </p:blipFill>
          <p:spPr bwMode="auto">
            <a:xfrm>
              <a:off x="5046481" y="-24996"/>
              <a:ext cx="4112124" cy="6225771"/>
            </a:xfrm>
            <a:prstGeom prst="rect">
              <a:avLst/>
            </a:prstGeom>
            <a:noFill/>
            <a:ln w="9525">
              <a:noFill/>
              <a:miter lim="800000"/>
              <a:headEnd/>
              <a:tailEnd/>
            </a:ln>
          </p:spPr>
        </p:pic>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8229600" cy="533400"/>
          </a:xfrm>
        </p:spPr>
        <p:txBody>
          <a:bodyPr rtlCol="0">
            <a:normAutofit/>
          </a:bodyPr>
          <a:lstStyle/>
          <a:p>
            <a:pPr eaLnBrk="1" fontAlgn="auto" hangingPunct="1">
              <a:spcAft>
                <a:spcPts val="0"/>
              </a:spcAft>
              <a:defRPr/>
            </a:pPr>
            <a:r>
              <a:rPr lang="en-US" dirty="0" smtClean="0"/>
              <a:t>The Development of the Canon</a:t>
            </a:r>
            <a:endParaRPr lang="en-US" dirty="0"/>
          </a:p>
        </p:txBody>
      </p:sp>
      <p:sp>
        <p:nvSpPr>
          <p:cNvPr id="3" name="Content Placeholder 2"/>
          <p:cNvSpPr>
            <a:spLocks noGrp="1"/>
          </p:cNvSpPr>
          <p:nvPr>
            <p:ph idx="1"/>
          </p:nvPr>
        </p:nvSpPr>
        <p:spPr>
          <a:xfrm>
            <a:off x="914400" y="2027237"/>
            <a:ext cx="7315200" cy="4373563"/>
          </a:xfrm>
        </p:spPr>
        <p:txBody>
          <a:bodyPr/>
          <a:lstStyle/>
          <a:p>
            <a:pPr eaLnBrk="1" hangingPunct="1"/>
            <a:r>
              <a:rPr lang="en-US" sz="2400" dirty="0" smtClean="0">
                <a:latin typeface="Arial" charset="0"/>
                <a:cs typeface="Arial" charset="0"/>
              </a:rPr>
              <a:t>The successors to the Apostles were guided by the Holy Spirit in discerning the canon of the New Testament.</a:t>
            </a:r>
          </a:p>
          <a:p>
            <a:pPr eaLnBrk="1" hangingPunct="1"/>
            <a:r>
              <a:rPr lang="en-US" sz="2400" dirty="0" smtClean="0">
                <a:latin typeface="Arial" charset="0"/>
                <a:cs typeface="Arial" charset="0"/>
              </a:rPr>
              <a:t>They looked at the following criteria as they evaluated the writings:</a:t>
            </a:r>
          </a:p>
          <a:p>
            <a:pPr lvl="1" eaLnBrk="1" hangingPunct="1"/>
            <a:r>
              <a:rPr lang="en-US" sz="2000" dirty="0" smtClean="0">
                <a:latin typeface="Arial" charset="0"/>
                <a:cs typeface="Arial" charset="0"/>
              </a:rPr>
              <a:t>apostolic origin </a:t>
            </a:r>
          </a:p>
          <a:p>
            <a:pPr lvl="1" eaLnBrk="1" hangingPunct="1"/>
            <a:r>
              <a:rPr lang="en-US" sz="2000" dirty="0" smtClean="0">
                <a:latin typeface="Arial" charset="0"/>
                <a:cs typeface="Arial" charset="0"/>
              </a:rPr>
              <a:t>universal acceptance</a:t>
            </a:r>
          </a:p>
          <a:p>
            <a:pPr lvl="1" eaLnBrk="1" hangingPunct="1"/>
            <a:r>
              <a:rPr lang="en-US" sz="2000" dirty="0" smtClean="0">
                <a:latin typeface="Arial" charset="0"/>
                <a:cs typeface="Arial" charset="0"/>
              </a:rPr>
              <a:t>the use of the writings in liturgical celebrations</a:t>
            </a:r>
          </a:p>
          <a:p>
            <a:pPr lvl="1" eaLnBrk="1" hangingPunct="1"/>
            <a:r>
              <a:rPr lang="en-US" sz="2000" dirty="0" smtClean="0">
                <a:latin typeface="Arial" charset="0"/>
                <a:cs typeface="Arial" charset="0"/>
              </a:rPr>
              <a:t>the consistency of a book’s message with other Christian and Jewish writings</a:t>
            </a:r>
          </a:p>
          <a:p>
            <a:pPr eaLnBrk="1" hangingPunct="1">
              <a:buFont typeface="Arial" charset="0"/>
              <a:buNone/>
            </a:pPr>
            <a:endParaRPr lang="en-US" dirty="0" smtClean="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703</TotalTime>
  <Words>682</Words>
  <Application>Microsoft Office PowerPoint</Application>
  <PresentationFormat>On-screen Show (4:3)</PresentationFormat>
  <Paragraphs>68</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How the Bible  Came to Be</vt:lpstr>
      <vt:lpstr>What Is an Oral Tradition? </vt:lpstr>
      <vt:lpstr>PowerPoint Presentation</vt:lpstr>
      <vt:lpstr>The Development of the Scriptures</vt:lpstr>
      <vt:lpstr>People Experienced God</vt:lpstr>
      <vt:lpstr>People Shared Their Experiences of God</vt:lpstr>
      <vt:lpstr>People Wrote Down the Stories</vt:lpstr>
      <vt:lpstr>The Church Determines the Canon</vt:lpstr>
      <vt:lpstr>The Development of the Canon</vt:lpstr>
      <vt:lpstr>Translations of the Bible Are Created</vt:lpstr>
    </vt:vector>
  </TitlesOfParts>
  <Company>Saint Mary's Press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Martinka</dc:creator>
  <cp:lastModifiedBy>Brooke Saron</cp:lastModifiedBy>
  <cp:revision>106</cp:revision>
  <dcterms:created xsi:type="dcterms:W3CDTF">2010-06-04T19:24:48Z</dcterms:created>
  <dcterms:modified xsi:type="dcterms:W3CDTF">2015-04-02T17:21:02Z</dcterms:modified>
</cp:coreProperties>
</file>