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7"/>
  </p:notesMasterIdLst>
  <p:sldIdLst>
    <p:sldId id="310" r:id="rId2"/>
    <p:sldId id="342" r:id="rId3"/>
    <p:sldId id="343" r:id="rId4"/>
    <p:sldId id="344" r:id="rId5"/>
    <p:sldId id="345" r:id="rId6"/>
    <p:sldId id="346" r:id="rId7"/>
    <p:sldId id="347" r:id="rId8"/>
    <p:sldId id="348" r:id="rId9"/>
    <p:sldId id="349" r:id="rId10"/>
    <p:sldId id="350" r:id="rId11"/>
    <p:sldId id="351" r:id="rId12"/>
    <p:sldId id="352" r:id="rId13"/>
    <p:sldId id="353" r:id="rId14"/>
    <p:sldId id="354" r:id="rId15"/>
    <p:sldId id="356" r:id="rId16"/>
  </p:sldIdLst>
  <p:sldSz cx="9144000" cy="6858000" type="screen4x3"/>
  <p:notesSz cx="6858000" cy="9144000"/>
  <p:custDataLst>
    <p:tags r:id="rId18"/>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Brooke Saron" initials="BS" lastIdx="6" clrIdx="2">
    <p:extLst/>
  </p:cmAuthor>
  <p:cmAuthor id="3" name="Brian Singer-Towns" initials="BS"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D34"/>
    <a:srgbClr val="C30027"/>
    <a:srgbClr val="0A5598"/>
    <a:srgbClr val="FF0000"/>
    <a:srgbClr val="CC0000"/>
    <a:srgbClr val="3539C9"/>
    <a:srgbClr val="0000FF"/>
    <a:srgbClr val="D60005"/>
    <a:srgbClr val="008000"/>
    <a:srgbClr val="314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0" autoAdjust="0"/>
    <p:restoredTop sz="86425" autoAdjust="0"/>
  </p:normalViewPr>
  <p:slideViewPr>
    <p:cSldViewPr snapToGrid="0" snapToObjects="1">
      <p:cViewPr varScale="1">
        <p:scale>
          <a:sx n="102" d="100"/>
          <a:sy n="102" d="100"/>
        </p:scale>
        <p:origin x="132" y="114"/>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197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5/20/2015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God makes himself known through</a:t>
            </a:r>
            <a:r>
              <a:rPr lang="en-US" baseline="0" dirty="0" smtClean="0"/>
              <a:t> creation, the Church, our conscience, and friends and family.</a:t>
            </a:r>
          </a:p>
          <a:p>
            <a:pPr marL="228600" indent="-228600">
              <a:buAutoNum type="arabicPeriod"/>
            </a:pPr>
            <a:r>
              <a:rPr lang="en-US" baseline="0" dirty="0" smtClean="0"/>
              <a:t>73; salvation; Church; Holy Spirit</a:t>
            </a:r>
          </a:p>
          <a:p>
            <a:pPr marL="228600" indent="-228600">
              <a:buAutoNum type="arabicPeriod"/>
            </a:pPr>
            <a:r>
              <a:rPr lang="en-US" baseline="0" dirty="0" smtClean="0"/>
              <a:t>False; False</a:t>
            </a:r>
            <a:endParaRPr lang="en-US" dirty="0"/>
          </a:p>
        </p:txBody>
      </p:sp>
      <p:sp>
        <p:nvSpPr>
          <p:cNvPr id="4" name="Slide Number Placeholder 3"/>
          <p:cNvSpPr>
            <a:spLocks noGrp="1"/>
          </p:cNvSpPr>
          <p:nvPr>
            <p:ph type="sldNum" sz="quarter" idx="10"/>
          </p:nvPr>
        </p:nvSpPr>
        <p:spPr/>
        <p:txBody>
          <a:bodyPr/>
          <a:lstStyle/>
          <a:p>
            <a:pPr>
              <a:defRPr/>
            </a:pPr>
            <a:fld id="{D3835CB9-1183-4972-9987-AD6871187B5F}" type="slidenum">
              <a:rPr lang="en-US" smtClean="0"/>
              <a:pPr>
                <a:defRPr/>
              </a:pPr>
              <a:t>15</a:t>
            </a:fld>
            <a:endParaRPr lang="en-US" dirty="0"/>
          </a:p>
        </p:txBody>
      </p:sp>
    </p:spTree>
    <p:extLst>
      <p:ext uri="{BB962C8B-B14F-4D97-AF65-F5344CB8AC3E}">
        <p14:creationId xmlns:p14="http://schemas.microsoft.com/office/powerpoint/2010/main" val="1291563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5/20/2015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C30027"/>
                </a:solidFill>
                <a:latin typeface="Arial" panose="020B0604020202020204" pitchFamily="34" charset="0"/>
                <a:cs typeface="Arial" panose="020B0604020202020204" pitchFamily="34" charset="0"/>
              </a:rPr>
              <a:t>“Sacred Tradition”</a:t>
            </a:r>
            <a:r>
              <a:rPr lang="en-US" b="1" dirty="0" smtClean="0">
                <a:solidFill>
                  <a:srgbClr val="C30027"/>
                </a:solidFill>
                <a:latin typeface="Arial" panose="020B0604020202020204" pitchFamily="34" charset="0"/>
                <a:cs typeface="Arial" panose="020B0604020202020204" pitchFamily="34" charset="0"/>
              </a:rPr>
              <a:t/>
            </a:r>
            <a:br>
              <a:rPr lang="en-US" b="1" dirty="0" smtClean="0">
                <a:solidFill>
                  <a:srgbClr val="C30027"/>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21–22)</a:t>
            </a: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57200" y="1604685"/>
            <a:ext cx="8229600" cy="3714374"/>
          </a:xfrm>
        </p:spPr>
        <p:txBody>
          <a:bodyPr>
            <a:noAutofit/>
          </a:bodyPr>
          <a:lstStyle/>
          <a:p>
            <a:pPr marL="0" indent="0">
              <a:buNone/>
            </a:pPr>
            <a:r>
              <a:rPr lang="en-US" sz="2400" dirty="0" smtClean="0">
                <a:latin typeface="Arial" panose="020B0604020202020204" pitchFamily="34" charset="0"/>
                <a:cs typeface="Arial" panose="020B0604020202020204" pitchFamily="34" charset="0"/>
              </a:rPr>
              <a:t>Sacred Tradition consists of those truths that will bring us our salvation and that have been handed down to us through the centuries through the Church under the guidance of the Holy Spirit. </a:t>
            </a:r>
            <a:endParaRPr lang="en-US" sz="2400" dirty="0">
              <a:latin typeface="Arial" panose="020B0604020202020204" pitchFamily="34" charset="0"/>
              <a:cs typeface="Arial" panose="020B0604020202020204" pitchFamily="34" charset="0"/>
            </a:endParaRPr>
          </a:p>
        </p:txBody>
      </p:sp>
      <p:sp>
        <p:nvSpPr>
          <p:cNvPr id="13" name="Block Arc 12"/>
          <p:cNvSpPr/>
          <p:nvPr/>
        </p:nvSpPr>
        <p:spPr>
          <a:xfrm>
            <a:off x="2359858" y="3395986"/>
            <a:ext cx="4231037" cy="1596325"/>
          </a:xfrm>
          <a:prstGeom prst="blockArc">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chemeClr val="tx1"/>
                </a:solidFill>
                <a:latin typeface="Arial" panose="020B0604020202020204" pitchFamily="34" charset="0"/>
                <a:cs typeface="Arial" panose="020B0604020202020204" pitchFamily="34" charset="0"/>
              </a:rPr>
              <a:t>Holy Spirit</a:t>
            </a:r>
          </a:p>
          <a:p>
            <a:pPr algn="ctr"/>
            <a:endParaRPr lang="en-US" dirty="0">
              <a:ln>
                <a:solidFill>
                  <a:sysClr val="windowText" lastClr="000000"/>
                </a:solidFill>
              </a:ln>
              <a:solidFill>
                <a:schemeClr val="tx1"/>
              </a:solidFill>
            </a:endParaRPr>
          </a:p>
        </p:txBody>
      </p:sp>
      <p:cxnSp>
        <p:nvCxnSpPr>
          <p:cNvPr id="14" name="Straight Arrow Connector 13"/>
          <p:cNvCxnSpPr/>
          <p:nvPr/>
        </p:nvCxnSpPr>
        <p:spPr>
          <a:xfrm>
            <a:off x="3320753" y="3899936"/>
            <a:ext cx="15498" cy="4649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86255" y="3876958"/>
            <a:ext cx="20252" cy="464949"/>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032384" y="3881599"/>
            <a:ext cx="3875" cy="46495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320393" y="3881600"/>
            <a:ext cx="15498" cy="464949"/>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609694" y="3881598"/>
            <a:ext cx="15498" cy="464949"/>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902692" y="3876958"/>
            <a:ext cx="0" cy="483378"/>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563955" y="3899936"/>
            <a:ext cx="12445" cy="464949"/>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5219940" y="3879405"/>
            <a:ext cx="10977" cy="464949"/>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9858" y="4756034"/>
            <a:ext cx="4231037" cy="15499"/>
          </a:xfrm>
          <a:prstGeom prst="line">
            <a:avLst/>
          </a:prstGeom>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rot="5400000">
            <a:off x="1217974" y="4407709"/>
            <a:ext cx="1828800"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Beginning of time</a:t>
            </a:r>
            <a:endParaRPr lang="en-US" sz="1600" dirty="0">
              <a:latin typeface="Arial" panose="020B0604020202020204" pitchFamily="34" charset="0"/>
              <a:cs typeface="Arial" panose="020B0604020202020204" pitchFamily="34" charset="0"/>
            </a:endParaRPr>
          </a:p>
        </p:txBody>
      </p:sp>
      <p:sp>
        <p:nvSpPr>
          <p:cNvPr id="24" name="TextBox 23"/>
          <p:cNvSpPr txBox="1"/>
          <p:nvPr/>
        </p:nvSpPr>
        <p:spPr>
          <a:xfrm rot="5400000">
            <a:off x="6123273" y="4649969"/>
            <a:ext cx="1828800" cy="338554"/>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End of time</a:t>
            </a:r>
            <a:endParaRPr lang="en-US" sz="1600" dirty="0">
              <a:latin typeface="Arial" panose="020B0604020202020204" pitchFamily="34" charset="0"/>
              <a:cs typeface="Arial" panose="020B0604020202020204" pitchFamily="34" charset="0"/>
            </a:endParaRPr>
          </a:p>
        </p:txBody>
      </p:sp>
      <p:sp>
        <p:nvSpPr>
          <p:cNvPr id="25" name="TextBox 24"/>
          <p:cNvSpPr txBox="1"/>
          <p:nvPr/>
        </p:nvSpPr>
        <p:spPr>
          <a:xfrm>
            <a:off x="2672228" y="4308502"/>
            <a:ext cx="4059087" cy="46166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Truths to bring us salvation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74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nSpc>
                <a:spcPct val="110000"/>
              </a:lnSpc>
            </a:pPr>
            <a:r>
              <a:rPr lang="en-US" sz="4200" b="1" dirty="0" smtClean="0">
                <a:solidFill>
                  <a:srgbClr val="C30027"/>
                </a:solidFill>
                <a:latin typeface="Arial" panose="020B0604020202020204" pitchFamily="34" charset="0"/>
                <a:cs typeface="Arial" panose="020B0604020202020204" pitchFamily="34" charset="0"/>
              </a:rPr>
              <a:t>“Sacred Tradition”</a:t>
            </a:r>
            <a:r>
              <a:rPr lang="en-US" sz="4200" b="1" dirty="0" smtClean="0">
                <a:latin typeface="Arial" panose="020B0604020202020204" pitchFamily="34" charset="0"/>
                <a:cs typeface="Arial" panose="020B0604020202020204" pitchFamily="34" charset="0"/>
              </a:rPr>
              <a:t/>
            </a:r>
            <a:br>
              <a:rPr lang="en-US" sz="4200" b="1" dirty="0" smtClean="0">
                <a:latin typeface="Arial" panose="020B0604020202020204" pitchFamily="34" charset="0"/>
                <a:cs typeface="Arial" panose="020B0604020202020204" pitchFamily="34" charset="0"/>
              </a:rPr>
            </a:br>
            <a:r>
              <a:rPr lang="en-US" sz="1800" b="1" dirty="0" smtClean="0">
                <a:solidFill>
                  <a:srgbClr val="7F7F7F"/>
                </a:solidFill>
                <a:latin typeface="Arial" pitchFamily="34" charset="0"/>
                <a:cs typeface="Arial" pitchFamily="34" charset="0"/>
              </a:rPr>
              <a:t>(Handbook, pages 21–22)</a:t>
            </a:r>
            <a:endParaRPr lang="en-US" sz="1800" b="1" dirty="0">
              <a:solidFill>
                <a:srgbClr val="7F7F7F"/>
              </a:solidFill>
              <a:latin typeface="Arial" pitchFamily="34" charset="0"/>
              <a:cs typeface="Arial" pitchFamily="34" charset="0"/>
            </a:endParaRPr>
          </a:p>
        </p:txBody>
      </p:sp>
      <p:sp>
        <p:nvSpPr>
          <p:cNvPr id="5" name="Content Placeholder 2"/>
          <p:cNvSpPr>
            <a:spLocks noGrp="1"/>
          </p:cNvSpPr>
          <p:nvPr>
            <p:ph idx="1"/>
          </p:nvPr>
        </p:nvSpPr>
        <p:spPr>
          <a:xfrm>
            <a:off x="457199" y="1585159"/>
            <a:ext cx="5569561" cy="4525963"/>
          </a:xfrm>
        </p:spPr>
        <p:txBody>
          <a:bodyPr>
            <a:normAutofit/>
          </a:bodyPr>
          <a:lstStyle/>
          <a:p>
            <a:r>
              <a:rPr lang="en-US" sz="2400" b="1" dirty="0" smtClean="0">
                <a:latin typeface="Arial" panose="020B0604020202020204" pitchFamily="34" charset="0"/>
                <a:cs typeface="Arial" panose="020B0604020202020204" pitchFamily="34" charset="0"/>
              </a:rPr>
              <a:t>Sacred Tradition </a:t>
            </a:r>
            <a:r>
              <a:rPr lang="en-US" sz="2400" dirty="0" smtClean="0">
                <a:latin typeface="Arial" panose="020B0604020202020204" pitchFamily="34" charset="0"/>
                <a:cs typeface="Arial" panose="020B0604020202020204" pitchFamily="34" charset="0"/>
              </a:rPr>
              <a:t>means both the central beliefs of our faith as well as the way in which those beliefs have been handed down through the centuries.</a:t>
            </a:r>
          </a:p>
          <a:p>
            <a:r>
              <a:rPr lang="en-US" sz="2400" dirty="0">
                <a:latin typeface="Arial" panose="020B0604020202020204" pitchFamily="34" charset="0"/>
                <a:cs typeface="Arial" panose="020B0604020202020204" pitchFamily="34" charset="0"/>
              </a:rPr>
              <a:t>To learn the truths that God wants to reveal to us for our salvation, we must look to both Sacred Tradition and Sacred Scripture.</a:t>
            </a:r>
          </a:p>
          <a:p>
            <a:endParaRPr lang="en-US" sz="2800" dirty="0" smtClean="0">
              <a:latin typeface="Arial" panose="020B0604020202020204" pitchFamily="34" charset="0"/>
              <a:cs typeface="Arial" panose="020B0604020202020204" pitchFamily="34" charset="0"/>
            </a:endParaRPr>
          </a:p>
          <a:p>
            <a:pPr marL="0" indent="0">
              <a:buNone/>
            </a:pPr>
            <a:endParaRPr lang="en-US" sz="2800" dirty="0"/>
          </a:p>
        </p:txBody>
      </p:sp>
      <p:sp>
        <p:nvSpPr>
          <p:cNvPr id="7" name="Rectangle 6"/>
          <p:cNvSpPr/>
          <p:nvPr/>
        </p:nvSpPr>
        <p:spPr>
          <a:xfrm>
            <a:off x="7195686" y="5314237"/>
            <a:ext cx="1491114" cy="230832"/>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flimfoto/www.istockphoto.com</a:t>
            </a:r>
            <a:r>
              <a:rPr lang="en-US" sz="900" dirty="0" smtClean="0">
                <a:latin typeface="Arial" panose="020B0604020202020204" pitchFamily="34" charset="0"/>
                <a:cs typeface="Arial" panose="020B0604020202020204" pitchFamily="34" charset="0"/>
              </a:rPr>
              <a:t> </a:t>
            </a:r>
            <a:endParaRPr lang="en-US" sz="900" dirty="0">
              <a:latin typeface="Arial" panose="020B0604020202020204" pitchFamily="34" charset="0"/>
              <a:cs typeface="Arial" panose="020B0604020202020204" pitchFamily="34" charset="0"/>
            </a:endParaRPr>
          </a:p>
        </p:txBody>
      </p:sp>
      <p:pic>
        <p:nvPicPr>
          <p:cNvPr id="8" name="Picture 7" descr="S11-iStock_00004616056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4758" y="1691508"/>
            <a:ext cx="2412042" cy="3622729"/>
          </a:xfrm>
          <a:prstGeom prst="rect">
            <a:avLst/>
          </a:prstGeom>
        </p:spPr>
      </p:pic>
    </p:spTree>
    <p:extLst>
      <p:ext uri="{BB962C8B-B14F-4D97-AF65-F5344CB8AC3E}">
        <p14:creationId xmlns:p14="http://schemas.microsoft.com/office/powerpoint/2010/main" val="1968884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C30027"/>
                </a:solidFill>
                <a:latin typeface="Arial" panose="020B0604020202020204" pitchFamily="34" charset="0"/>
                <a:cs typeface="Arial" panose="020B0604020202020204" pitchFamily="34" charset="0"/>
              </a:rPr>
              <a:t>“Sacred Tradition”</a:t>
            </a:r>
            <a:br>
              <a:rPr lang="en-US" sz="4200" b="1" dirty="0" smtClean="0">
                <a:solidFill>
                  <a:srgbClr val="C30027"/>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21–22)</a:t>
            </a: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57200" y="1491191"/>
            <a:ext cx="5246177" cy="4824305"/>
          </a:xfrm>
        </p:spPr>
        <p:txBody>
          <a:bodyPr>
            <a:noAutofit/>
          </a:bodyPr>
          <a:lstStyle/>
          <a:p>
            <a:r>
              <a:rPr lang="en-US" sz="2200" dirty="0" smtClean="0">
                <a:latin typeface="Arial" panose="020B0604020202020204" pitchFamily="34" charset="0"/>
                <a:cs typeface="Arial" panose="020B0604020202020204" pitchFamily="34" charset="0"/>
              </a:rPr>
              <a:t>Sacred Tradition started with the preaching of the Apostles and includes our belief in the following:</a:t>
            </a:r>
            <a:endParaRPr lang="en-US" sz="2200" dirty="0">
              <a:latin typeface="Arial" panose="020B0604020202020204" pitchFamily="34" charset="0"/>
              <a:cs typeface="Arial" panose="020B0604020202020204" pitchFamily="34" charset="0"/>
            </a:endParaRPr>
          </a:p>
          <a:p>
            <a:pPr lvl="1">
              <a:buFont typeface="Courier New"/>
              <a:buChar char="o"/>
            </a:pPr>
            <a:r>
              <a:rPr lang="en-US" sz="2200" dirty="0">
                <a:latin typeface="Arial" panose="020B0604020202020204" pitchFamily="34" charset="0"/>
                <a:cs typeface="Arial" panose="020B0604020202020204" pitchFamily="34" charset="0"/>
              </a:rPr>
              <a:t>T</a:t>
            </a:r>
            <a:r>
              <a:rPr lang="en-US" sz="2200" dirty="0" smtClean="0">
                <a:latin typeface="Arial" panose="020B0604020202020204" pitchFamily="34" charset="0"/>
                <a:cs typeface="Arial" panose="020B0604020202020204" pitchFamily="34" charset="0"/>
              </a:rPr>
              <a:t>he </a:t>
            </a:r>
            <a:r>
              <a:rPr lang="en-US" sz="2200" dirty="0">
                <a:latin typeface="Arial" panose="020B0604020202020204" pitchFamily="34" charset="0"/>
                <a:cs typeface="Arial" panose="020B0604020202020204" pitchFamily="34" charset="0"/>
              </a:rPr>
              <a:t>Trinity</a:t>
            </a:r>
          </a:p>
          <a:p>
            <a:pPr lvl="1">
              <a:buFont typeface="Courier New"/>
              <a:buChar char="o"/>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Incarnation of Jesus</a:t>
            </a:r>
          </a:p>
          <a:p>
            <a:pPr lvl="1">
              <a:buFont typeface="Courier New"/>
              <a:buChar char="o"/>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Seven Sacraments</a:t>
            </a:r>
          </a:p>
          <a:p>
            <a:pPr lvl="1">
              <a:buFont typeface="Courier New"/>
              <a:buChar char="o"/>
            </a:pPr>
            <a:r>
              <a:rPr lang="en-US" sz="2200" dirty="0">
                <a:latin typeface="Arial" panose="020B0604020202020204" pitchFamily="34" charset="0"/>
                <a:cs typeface="Arial" panose="020B0604020202020204" pitchFamily="34" charset="0"/>
              </a:rPr>
              <a:t>Many other matters revealed over time through the </a:t>
            </a:r>
            <a:r>
              <a:rPr lang="en-US" sz="2200" dirty="0" smtClean="0">
                <a:latin typeface="Arial" panose="020B0604020202020204" pitchFamily="34" charset="0"/>
                <a:cs typeface="Arial" panose="020B0604020202020204" pitchFamily="34" charset="0"/>
              </a:rPr>
              <a:t>Church</a:t>
            </a:r>
          </a:p>
          <a:p>
            <a:r>
              <a:rPr lang="en-US" sz="2200" dirty="0">
                <a:latin typeface="Arial" panose="020B0604020202020204" pitchFamily="34" charset="0"/>
                <a:cs typeface="Arial" panose="020B0604020202020204" pitchFamily="34" charset="0"/>
              </a:rPr>
              <a:t>Some of the truths revealed through Sacred Tradition are not </a:t>
            </a:r>
            <a:r>
              <a:rPr lang="en-US" sz="2200" i="1" dirty="0">
                <a:latin typeface="Arial" panose="020B0604020202020204" pitchFamily="34" charset="0"/>
                <a:cs typeface="Arial" panose="020B0604020202020204" pitchFamily="34" charset="0"/>
              </a:rPr>
              <a:t>explicitly</a:t>
            </a:r>
            <a:r>
              <a:rPr lang="en-US" sz="2200" dirty="0">
                <a:latin typeface="Arial" panose="020B0604020202020204" pitchFamily="34" charset="0"/>
                <a:cs typeface="Arial" panose="020B0604020202020204" pitchFamily="34" charset="0"/>
              </a:rPr>
              <a:t> revealed in the Bible. </a:t>
            </a:r>
          </a:p>
        </p:txBody>
      </p:sp>
      <p:sp>
        <p:nvSpPr>
          <p:cNvPr id="7" name="Rectangle 6"/>
          <p:cNvSpPr/>
          <p:nvPr/>
        </p:nvSpPr>
        <p:spPr>
          <a:xfrm>
            <a:off x="7285454" y="5364910"/>
            <a:ext cx="1401346" cy="200055"/>
          </a:xfrm>
          <a:prstGeom prst="rect">
            <a:avLst/>
          </a:prstGeom>
        </p:spPr>
        <p:txBody>
          <a:bodyPr wrap="none">
            <a:spAutoFit/>
          </a:bodyPr>
          <a:lstStyle/>
          <a:p>
            <a:pPr algn="r"/>
            <a:r>
              <a:rPr lang="en-US" sz="700" dirty="0" smtClean="0">
                <a:solidFill>
                  <a:srgbClr val="A6A6A6"/>
                </a:solidFill>
                <a:latin typeface="Arial" panose="020B0604020202020204" pitchFamily="34" charset="0"/>
                <a:cs typeface="Arial" panose="020B0604020202020204" pitchFamily="34" charset="0"/>
              </a:rPr>
              <a:t>© </a:t>
            </a:r>
            <a:r>
              <a:rPr lang="en-US" sz="700" dirty="0" err="1" smtClean="0">
                <a:solidFill>
                  <a:srgbClr val="A6A6A6"/>
                </a:solidFill>
                <a:latin typeface="Arial" panose="020B0604020202020204" pitchFamily="34" charset="0"/>
                <a:cs typeface="Arial" panose="020B0604020202020204" pitchFamily="34" charset="0"/>
              </a:rPr>
              <a:t>JanieMaki</a:t>
            </a:r>
            <a:r>
              <a:rPr lang="en-US" sz="700" dirty="0" smtClean="0">
                <a:solidFill>
                  <a:srgbClr val="A6A6A6"/>
                </a:solidFill>
                <a:latin typeface="Arial" panose="020B0604020202020204" pitchFamily="34" charset="0"/>
                <a:cs typeface="Arial" panose="020B0604020202020204" pitchFamily="34" charset="0"/>
              </a:rPr>
              <a:t>/</a:t>
            </a:r>
            <a:r>
              <a:rPr lang="en-US" sz="700" dirty="0" err="1" smtClean="0">
                <a:solidFill>
                  <a:srgbClr val="A6A6A6"/>
                </a:solidFill>
                <a:latin typeface="Arial" panose="020B0604020202020204" pitchFamily="34" charset="0"/>
                <a:cs typeface="Arial" panose="020B0604020202020204" pitchFamily="34" charset="0"/>
              </a:rPr>
              <a:t>SaintMary’sPress</a:t>
            </a:r>
            <a:endParaRPr lang="en-US" sz="700" dirty="0">
              <a:solidFill>
                <a:srgbClr val="A6A6A6"/>
              </a:solidFill>
              <a:latin typeface="Arial" panose="020B0604020202020204" pitchFamily="34" charset="0"/>
              <a:cs typeface="Arial" panose="020B0604020202020204" pitchFamily="34" charset="0"/>
            </a:endParaRPr>
          </a:p>
        </p:txBody>
      </p:sp>
      <p:pic>
        <p:nvPicPr>
          <p:cNvPr id="9" name="Picture 8" descr="S12-1038_Chapel-of-condemn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4558" y="1698469"/>
            <a:ext cx="2742242" cy="3656322"/>
          </a:xfrm>
          <a:prstGeom prst="rect">
            <a:avLst/>
          </a:prstGeom>
        </p:spPr>
      </p:pic>
    </p:spTree>
    <p:extLst>
      <p:ext uri="{BB962C8B-B14F-4D97-AF65-F5344CB8AC3E}">
        <p14:creationId xmlns:p14="http://schemas.microsoft.com/office/powerpoint/2010/main" val="99456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“God’s Mystery”</a:t>
            </a:r>
            <a:r>
              <a:rPr lang="en-US" sz="4200" dirty="0" smtClean="0">
                <a:latin typeface="Arial" panose="020B0604020202020204" pitchFamily="34" charset="0"/>
                <a:cs typeface="Arial" panose="020B0604020202020204" pitchFamily="34" charset="0"/>
              </a:rPr>
              <a:t/>
            </a:r>
            <a:br>
              <a:rPr lang="en-US" sz="4200" dirty="0" smtClean="0">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page 23)</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564631"/>
            <a:ext cx="8229600" cy="1020171"/>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Although God has made himself known to us, our human understanding cannot completely grasp him.</a:t>
            </a:r>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5458336" y="5420326"/>
            <a:ext cx="1419226" cy="200055"/>
          </a:xfrm>
          <a:prstGeom prst="rect">
            <a:avLst/>
          </a:prstGeom>
        </p:spPr>
        <p:txBody>
          <a:bodyPr wrap="square">
            <a:spAutoFit/>
          </a:bodyPr>
          <a:lstStyle/>
          <a:p>
            <a:pPr algn="r"/>
            <a:r>
              <a:rPr lang="en-US" sz="700" dirty="0" smtClean="0">
                <a:solidFill>
                  <a:srgbClr val="A6A6A6"/>
                </a:solidFill>
                <a:latin typeface="Arial" panose="020B0604020202020204" pitchFamily="34" charset="0"/>
                <a:cs typeface="Arial" panose="020B0604020202020204" pitchFamily="34" charset="0"/>
              </a:rPr>
              <a:t>© Ig0rZh/istockphoto.com</a:t>
            </a:r>
            <a:endParaRPr lang="en-US" sz="700" dirty="0">
              <a:solidFill>
                <a:srgbClr val="A6A6A6"/>
              </a:solidFill>
              <a:latin typeface="Arial" panose="020B0604020202020204" pitchFamily="34" charset="0"/>
              <a:cs typeface="Arial" panose="020B0604020202020204" pitchFamily="34" charset="0"/>
            </a:endParaRPr>
          </a:p>
        </p:txBody>
      </p:sp>
      <p:pic>
        <p:nvPicPr>
          <p:cNvPr id="8" name="Picture 7" descr="S13-iStock_000026483478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7353" y="2616366"/>
            <a:ext cx="4205941" cy="2803960"/>
          </a:xfrm>
          <a:prstGeom prst="rect">
            <a:avLst/>
          </a:prstGeom>
        </p:spPr>
      </p:pic>
    </p:spTree>
    <p:extLst>
      <p:ext uri="{BB962C8B-B14F-4D97-AF65-F5344CB8AC3E}">
        <p14:creationId xmlns:p14="http://schemas.microsoft.com/office/powerpoint/2010/main" val="291645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“God’s Mystery”</a:t>
            </a:r>
            <a:r>
              <a:rPr lang="en-US" sz="4200" dirty="0" smtClean="0">
                <a:solidFill>
                  <a:srgbClr val="0A5598"/>
                </a:solidFill>
                <a:latin typeface="Arial" panose="020B0604020202020204" pitchFamily="34" charset="0"/>
                <a:cs typeface="Arial" panose="020B0604020202020204" pitchFamily="34" charset="0"/>
              </a:rPr>
              <a:t/>
            </a:r>
            <a:br>
              <a:rPr lang="en-US" sz="4200" dirty="0" smtClean="0">
                <a:solidFill>
                  <a:srgbClr val="0A5598"/>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page 23)</a:t>
            </a:r>
            <a:endParaRPr lang="en-US" sz="1800" b="1" dirty="0">
              <a:solidFill>
                <a:schemeClr val="tx1">
                  <a:lumMod val="50000"/>
                  <a:lumOff val="50000"/>
                </a:schemeClr>
              </a:solidFill>
            </a:endParaRPr>
          </a:p>
        </p:txBody>
      </p:sp>
      <p:sp>
        <p:nvSpPr>
          <p:cNvPr id="5" name="Content Placeholder 2"/>
          <p:cNvSpPr txBox="1">
            <a:spLocks/>
          </p:cNvSpPr>
          <p:nvPr/>
        </p:nvSpPr>
        <p:spPr>
          <a:xfrm>
            <a:off x="3921071" y="2049651"/>
            <a:ext cx="4765729"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Arial" panose="020B0604020202020204" pitchFamily="34" charset="0"/>
                <a:cs typeface="Arial" panose="020B0604020202020204" pitchFamily="34" charset="0"/>
              </a:rPr>
              <a:t>We cannot expect to fully understand all of God’s ways. </a:t>
            </a:r>
          </a:p>
          <a:p>
            <a:r>
              <a:rPr lang="en-US" sz="2400" dirty="0" smtClean="0">
                <a:latin typeface="Arial" panose="020B0604020202020204" pitchFamily="34" charset="0"/>
                <a:cs typeface="Arial" panose="020B0604020202020204" pitchFamily="34" charset="0"/>
              </a:rPr>
              <a:t>Our human intellect allows us to know God, but God remains a mystery that is always able to surprise us with truth we could never have known otherwise. </a:t>
            </a:r>
          </a:p>
          <a:p>
            <a:endParaRPr lang="en-US" dirty="0" smtClean="0"/>
          </a:p>
          <a:p>
            <a:pPr marL="0" indent="0">
              <a:buFont typeface="Arial" pitchFamily="34" charset="0"/>
              <a:buNone/>
            </a:pPr>
            <a:endParaRPr lang="en-US" dirty="0"/>
          </a:p>
        </p:txBody>
      </p:sp>
      <p:sp>
        <p:nvSpPr>
          <p:cNvPr id="7" name="Rectangle 6"/>
          <p:cNvSpPr/>
          <p:nvPr/>
        </p:nvSpPr>
        <p:spPr>
          <a:xfrm>
            <a:off x="318441" y="4615754"/>
            <a:ext cx="1393330" cy="200055"/>
          </a:xfrm>
          <a:prstGeom prst="rect">
            <a:avLst/>
          </a:prstGeom>
        </p:spPr>
        <p:txBody>
          <a:bodyPr wrap="none">
            <a:spAutoFit/>
          </a:bodyPr>
          <a:lstStyle/>
          <a:p>
            <a:r>
              <a:rPr lang="en-US" sz="700" dirty="0" smtClean="0">
                <a:solidFill>
                  <a:srgbClr val="A6A6A6"/>
                </a:solidFill>
                <a:latin typeface="Arial"/>
                <a:cs typeface="Arial"/>
              </a:rPr>
              <a:t>© BillFrische/shutterstock.com</a:t>
            </a:r>
            <a:endParaRPr lang="en-US" sz="700" dirty="0">
              <a:solidFill>
                <a:srgbClr val="A6A6A6"/>
              </a:solidFill>
              <a:latin typeface="Arial"/>
              <a:cs typeface="Arial"/>
            </a:endParaRPr>
          </a:p>
        </p:txBody>
      </p:sp>
      <p:pic>
        <p:nvPicPr>
          <p:cNvPr id="8" name="Picture 7" descr="S14-shutterstock_4365590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282" y="2156050"/>
            <a:ext cx="3314484" cy="2456506"/>
          </a:xfrm>
          <a:prstGeom prst="rect">
            <a:avLst/>
          </a:prstGeom>
        </p:spPr>
      </p:pic>
    </p:spTree>
    <p:extLst>
      <p:ext uri="{BB962C8B-B14F-4D97-AF65-F5344CB8AC3E}">
        <p14:creationId xmlns:p14="http://schemas.microsoft.com/office/powerpoint/2010/main" val="70777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bg1"/>
          </a:solidFill>
          <a:ln w="38100">
            <a:noFill/>
          </a:ln>
        </p:spPr>
        <p:txBody>
          <a:bodyPr>
            <a:normAutofit/>
          </a:bodyPr>
          <a:lstStyle/>
          <a:p>
            <a:r>
              <a:rPr lang="en-US" sz="4200" b="1" dirty="0" smtClean="0">
                <a:ln w="0"/>
                <a:solidFill>
                  <a:srgbClr val="178D34"/>
                </a:solidFill>
                <a:latin typeface="Arial" panose="020B0604020202020204" pitchFamily="34" charset="0"/>
                <a:cs typeface="Arial" panose="020B0604020202020204" pitchFamily="34" charset="0"/>
              </a:rPr>
              <a:t>Let’s Review!</a:t>
            </a:r>
            <a:endParaRPr lang="en-US" sz="4200" b="1" dirty="0">
              <a:ln w="0"/>
              <a:solidFill>
                <a:srgbClr val="178D34"/>
              </a:solidFill>
              <a:latin typeface="Arial" panose="020B0604020202020204" pitchFamily="34" charset="0"/>
              <a:cs typeface="Arial" panose="020B0604020202020204" pitchFamily="34" charset="0"/>
            </a:endParaRPr>
          </a:p>
        </p:txBody>
      </p:sp>
      <p:sp>
        <p:nvSpPr>
          <p:cNvPr id="8" name="Content Placeholder 3"/>
          <p:cNvSpPr>
            <a:spLocks noGrp="1"/>
          </p:cNvSpPr>
          <p:nvPr>
            <p:ph idx="1"/>
          </p:nvPr>
        </p:nvSpPr>
        <p:spPr>
          <a:xfrm>
            <a:off x="356460" y="4397644"/>
            <a:ext cx="8229600" cy="1034129"/>
          </a:xfrm>
          <a:prstGeom prst="rect">
            <a:avLst/>
          </a:prstGeom>
          <a:noFill/>
          <a:ln w="38100">
            <a:solidFill>
              <a:schemeClr val="bg1"/>
            </a:solidFill>
          </a:ln>
        </p:spPr>
        <p:txBody>
          <a:bodyPr>
            <a:spAutoFit/>
          </a:bodyPr>
          <a:lstStyle/>
          <a:p>
            <a:pPr marL="0" indent="0">
              <a:buNone/>
            </a:pPr>
            <a:r>
              <a:rPr lang="en-US" sz="1800" b="1" dirty="0" smtClean="0">
                <a:solidFill>
                  <a:srgbClr val="178D34"/>
                </a:solidFill>
                <a:latin typeface="Arial" panose="020B0604020202020204" pitchFamily="34" charset="0"/>
                <a:cs typeface="Arial" panose="020B0604020202020204" pitchFamily="34" charset="0"/>
              </a:rPr>
              <a:t>3. True or false?</a:t>
            </a:r>
          </a:p>
          <a:p>
            <a:r>
              <a:rPr lang="en-US" sz="1800" dirty="0" smtClean="0">
                <a:latin typeface="Arial" panose="020B0604020202020204" pitchFamily="34" charset="0"/>
                <a:cs typeface="Arial" panose="020B0604020202020204" pitchFamily="34" charset="0"/>
              </a:rPr>
              <a:t>Every truth about our salvation is written in the Bible.</a:t>
            </a:r>
          </a:p>
          <a:p>
            <a:r>
              <a:rPr lang="en-US" sz="1800" dirty="0" smtClean="0">
                <a:latin typeface="Arial" panose="020B0604020202020204" pitchFamily="34" charset="0"/>
                <a:cs typeface="Arial" panose="020B0604020202020204" pitchFamily="34" charset="0"/>
              </a:rPr>
              <a:t>We can fully and completely understand God and all of his ways. </a:t>
            </a:r>
            <a:endParaRPr lang="en-US" dirty="0">
              <a:latin typeface="Arial" panose="020B0604020202020204" pitchFamily="34" charset="0"/>
              <a:cs typeface="Arial" panose="020B0604020202020204" pitchFamily="34" charset="0"/>
            </a:endParaRPr>
          </a:p>
        </p:txBody>
      </p:sp>
      <p:sp>
        <p:nvSpPr>
          <p:cNvPr id="9" name="TextBox 8"/>
          <p:cNvSpPr txBox="1"/>
          <p:nvPr/>
        </p:nvSpPr>
        <p:spPr>
          <a:xfrm>
            <a:off x="356460" y="1636936"/>
            <a:ext cx="3525864" cy="2585323"/>
          </a:xfrm>
          <a:prstGeom prst="rect">
            <a:avLst/>
          </a:prstGeom>
          <a:noFill/>
          <a:ln w="38100">
            <a:solidFill>
              <a:schemeClr val="bg1"/>
            </a:solidFill>
          </a:ln>
        </p:spPr>
        <p:txBody>
          <a:bodyPr wrap="square" rtlCol="0">
            <a:spAutoFit/>
          </a:bodyPr>
          <a:lstStyle/>
          <a:p>
            <a:pPr marL="0" indent="0">
              <a:buNone/>
            </a:pPr>
            <a:r>
              <a:rPr lang="en-US" sz="1800" b="1" dirty="0" smtClean="0">
                <a:solidFill>
                  <a:srgbClr val="178D34"/>
                </a:solidFill>
                <a:latin typeface="Arial" panose="020B0604020202020204" pitchFamily="34" charset="0"/>
                <a:cs typeface="Arial" panose="020B0604020202020204" pitchFamily="34" charset="0"/>
              </a:rPr>
              <a:t>1. How </a:t>
            </a:r>
            <a:r>
              <a:rPr lang="en-US" sz="1800" b="1" dirty="0">
                <a:solidFill>
                  <a:srgbClr val="178D34"/>
                </a:solidFill>
                <a:latin typeface="Arial" panose="020B0604020202020204" pitchFamily="34" charset="0"/>
                <a:cs typeface="Arial" panose="020B0604020202020204" pitchFamily="34" charset="0"/>
              </a:rPr>
              <a:t>many of these questions can you answer correctly?</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What are four ways God </a:t>
            </a:r>
            <a:r>
              <a:rPr lang="en-US" sz="1800" u="sng" dirty="0">
                <a:latin typeface="Arial" panose="020B0604020202020204" pitchFamily="34" charset="0"/>
                <a:cs typeface="Arial" panose="020B0604020202020204" pitchFamily="34" charset="0"/>
              </a:rPr>
              <a:t>makes himself known</a:t>
            </a:r>
            <a:r>
              <a:rPr lang="en-US" sz="1800" dirty="0">
                <a:latin typeface="Arial" panose="020B0604020202020204" pitchFamily="34" charset="0"/>
                <a:cs typeface="Arial" panose="020B0604020202020204" pitchFamily="34" charset="0"/>
              </a:rPr>
              <a:t> to the world?</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What </a:t>
            </a:r>
            <a:r>
              <a:rPr lang="en-US" sz="1800" u="sng" dirty="0">
                <a:latin typeface="Arial" panose="020B0604020202020204" pitchFamily="34" charset="0"/>
                <a:cs typeface="Arial" panose="020B0604020202020204" pitchFamily="34" charset="0"/>
              </a:rPr>
              <a:t>inspires</a:t>
            </a:r>
            <a:r>
              <a:rPr lang="en-US" sz="1800" dirty="0">
                <a:latin typeface="Arial" panose="020B0604020202020204" pitchFamily="34" charset="0"/>
                <a:cs typeface="Arial" panose="020B0604020202020204" pitchFamily="34" charset="0"/>
              </a:rPr>
              <a:t> God to do this?</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What are the two main ways God </a:t>
            </a:r>
            <a:r>
              <a:rPr lang="en-US" sz="1800" u="sng" dirty="0">
                <a:latin typeface="Arial" panose="020B0604020202020204" pitchFamily="34" charset="0"/>
                <a:cs typeface="Arial" panose="020B0604020202020204" pitchFamily="34" charset="0"/>
              </a:rPr>
              <a:t>reveals</a:t>
            </a:r>
            <a:r>
              <a:rPr lang="en-US" sz="1800" dirty="0">
                <a:latin typeface="Arial" panose="020B0604020202020204" pitchFamily="34" charset="0"/>
                <a:cs typeface="Arial" panose="020B0604020202020204" pitchFamily="34" charset="0"/>
              </a:rPr>
              <a:t> himself?</a:t>
            </a:r>
            <a:endParaRPr lang="en-US" sz="1800" dirty="0"/>
          </a:p>
        </p:txBody>
      </p:sp>
      <p:sp>
        <p:nvSpPr>
          <p:cNvPr id="10" name="TextBox 9"/>
          <p:cNvSpPr txBox="1"/>
          <p:nvPr/>
        </p:nvSpPr>
        <p:spPr>
          <a:xfrm>
            <a:off x="4409267" y="1602637"/>
            <a:ext cx="4277533" cy="2585323"/>
          </a:xfrm>
          <a:prstGeom prst="rect">
            <a:avLst/>
          </a:prstGeom>
          <a:noFill/>
          <a:ln w="28575">
            <a:solidFill>
              <a:schemeClr val="bg1"/>
            </a:solidFill>
          </a:ln>
        </p:spPr>
        <p:txBody>
          <a:bodyPr wrap="square" rtlCol="0">
            <a:spAutoFit/>
          </a:bodyPr>
          <a:lstStyle/>
          <a:p>
            <a:pPr marL="0" indent="0">
              <a:buNone/>
            </a:pPr>
            <a:r>
              <a:rPr lang="en-US" sz="1800" b="1" dirty="0" smtClean="0">
                <a:solidFill>
                  <a:srgbClr val="178D34"/>
                </a:solidFill>
                <a:latin typeface="Arial" panose="020B0604020202020204" pitchFamily="34" charset="0"/>
                <a:cs typeface="Arial" panose="020B0604020202020204" pitchFamily="34" charset="0"/>
              </a:rPr>
              <a:t>2. Now </a:t>
            </a:r>
            <a:r>
              <a:rPr lang="en-US" sz="1800" b="1" dirty="0">
                <a:solidFill>
                  <a:srgbClr val="178D34"/>
                </a:solidFill>
                <a:latin typeface="Arial" panose="020B0604020202020204" pitchFamily="34" charset="0"/>
                <a:cs typeface="Arial" panose="020B0604020202020204" pitchFamily="34" charset="0"/>
              </a:rPr>
              <a:t>try to complete these </a:t>
            </a:r>
            <a:r>
              <a:rPr lang="en-US" sz="1800" b="1" dirty="0" smtClean="0">
                <a:solidFill>
                  <a:srgbClr val="178D34"/>
                </a:solidFill>
                <a:latin typeface="Arial" panose="020B0604020202020204" pitchFamily="34" charset="0"/>
                <a:cs typeface="Arial" panose="020B0604020202020204" pitchFamily="34" charset="0"/>
              </a:rPr>
              <a:t>statements:</a:t>
            </a:r>
            <a:endParaRPr lang="en-US" sz="1800" b="1" dirty="0">
              <a:solidFill>
                <a:srgbClr val="178D3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There are _____ books in the Bible.</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The purpose of the Bible is to provide humans with the truths that will bring about our ____________________.</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Sacred Tradition is passed down through the __________ under the guidance of </a:t>
            </a:r>
            <a:r>
              <a:rPr lang="en-US" sz="1800">
                <a:latin typeface="Arial" panose="020B0604020202020204" pitchFamily="34" charset="0"/>
                <a:cs typeface="Arial" panose="020B0604020202020204" pitchFamily="34" charset="0"/>
              </a:rPr>
              <a:t>the </a:t>
            </a:r>
            <a:r>
              <a:rPr lang="en-US" sz="1800" smtClean="0">
                <a:latin typeface="Arial" panose="020B0604020202020204" pitchFamily="34" charset="0"/>
                <a:cs typeface="Arial" panose="020B0604020202020204" pitchFamily="34" charset="0"/>
              </a:rPr>
              <a:t>_____________.</a:t>
            </a:r>
            <a:r>
              <a:rPr lang="en-US" sz="1800" smtClean="0">
                <a:solidFill>
                  <a:schemeClr val="bg1"/>
                </a:solidFill>
                <a:latin typeface="Arial" panose="020B0604020202020204" pitchFamily="34" charset="0"/>
                <a:cs typeface="Arial" panose="020B0604020202020204" pitchFamily="34" charset="0"/>
              </a:rPr>
              <a:t>.</a:t>
            </a:r>
            <a:endParaRPr lang="en-US" dirty="0">
              <a:solidFill>
                <a:schemeClr val="bg1"/>
              </a:solidFill>
            </a:endParaRPr>
          </a:p>
        </p:txBody>
      </p:sp>
    </p:spTree>
    <p:extLst>
      <p:ext uri="{BB962C8B-B14F-4D97-AF65-F5344CB8AC3E}">
        <p14:creationId xmlns:p14="http://schemas.microsoft.com/office/powerpoint/2010/main" val="2237989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Arial" panose="020B0604020202020204" pitchFamily="34" charset="0"/>
                <a:cs typeface="Arial" panose="020B0604020202020204" pitchFamily="34" charset="0"/>
              </a:rPr>
              <a:t>The</a:t>
            </a:r>
            <a:r>
              <a:rPr lang="en-US" sz="2400" dirty="0" smtClean="0">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Old</a:t>
            </a:r>
            <a:r>
              <a:rPr lang="en-US" sz="6600" b="1" dirty="0" smtClean="0">
                <a:solidFill>
                  <a:srgbClr val="314BCD"/>
                </a:solidFill>
                <a:latin typeface="Arial" panose="020B0604020202020204" pitchFamily="34" charset="0"/>
                <a:cs typeface="Arial" panose="020B0604020202020204" pitchFamily="34" charset="0"/>
              </a:rPr>
              <a:t> </a:t>
            </a:r>
            <a:r>
              <a:rPr lang="en-US" sz="6600" b="1" dirty="0" smtClean="0">
                <a:solidFill>
                  <a:srgbClr val="0A5598"/>
                </a:solidFill>
                <a:latin typeface="Arial" panose="020B0604020202020204" pitchFamily="34" charset="0"/>
                <a:cs typeface="Arial" panose="020B0604020202020204" pitchFamily="34" charset="0"/>
              </a:rPr>
              <a:t>Testament</a:t>
            </a:r>
            <a:r>
              <a:rPr lang="en-US" sz="6600" b="1" dirty="0" smtClean="0">
                <a:solidFill>
                  <a:srgbClr val="314BCD"/>
                </a:solidFill>
                <a:latin typeface="Arial" panose="020B0604020202020204" pitchFamily="34" charset="0"/>
                <a:cs typeface="Arial" panose="020B0604020202020204" pitchFamily="34" charset="0"/>
              </a:rPr>
              <a:t> </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3425506" y="1386838"/>
            <a:ext cx="4865471" cy="132343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and the </a:t>
            </a:r>
            <a:r>
              <a:rPr lang="en-US" sz="8000" b="1" dirty="0" smtClean="0">
                <a:solidFill>
                  <a:srgbClr val="C30027"/>
                </a:solidFill>
                <a:latin typeface="Arial" panose="020B0604020202020204" pitchFamily="34" charset="0"/>
                <a:cs typeface="Arial" panose="020B0604020202020204" pitchFamily="34" charset="0"/>
              </a:rPr>
              <a:t>Trinity</a:t>
            </a:r>
            <a:endParaRPr lang="en-US" sz="8000" b="1" dirty="0">
              <a:solidFill>
                <a:srgbClr val="C30027"/>
              </a:solidFill>
            </a:endParaRPr>
          </a:p>
        </p:txBody>
      </p:sp>
      <p:sp>
        <p:nvSpPr>
          <p:cNvPr id="8" name="TextBox 7"/>
          <p:cNvSpPr txBox="1"/>
          <p:nvPr/>
        </p:nvSpPr>
        <p:spPr>
          <a:xfrm>
            <a:off x="4441339" y="2800362"/>
            <a:ext cx="4276675" cy="1384995"/>
          </a:xfrm>
          <a:prstGeom prst="rect">
            <a:avLst/>
          </a:prstGeom>
          <a:noFill/>
        </p:spPr>
        <p:txBody>
          <a:bodyPr wrap="square" rtlCol="0">
            <a:spAutoFit/>
          </a:bodyPr>
          <a:lstStyle/>
          <a:p>
            <a:pPr algn="ctr"/>
            <a:r>
              <a:rPr lang="en-US" sz="4000" dirty="0">
                <a:solidFill>
                  <a:schemeClr val="accent5"/>
                </a:solidFill>
                <a:latin typeface="Arial" panose="020B0604020202020204" pitchFamily="34" charset="0"/>
                <a:cs typeface="Arial" panose="020B0604020202020204" pitchFamily="34" charset="0"/>
              </a:rPr>
              <a:t> </a:t>
            </a:r>
            <a:r>
              <a:rPr lang="en-US" sz="2800" dirty="0">
                <a:solidFill>
                  <a:srgbClr val="178D34"/>
                </a:solidFill>
                <a:latin typeface="Arial" panose="020B0604020202020204" pitchFamily="34" charset="0"/>
                <a:cs typeface="Arial" panose="020B0604020202020204" pitchFamily="34" charset="0"/>
              </a:rPr>
              <a:t>Chapter </a:t>
            </a:r>
            <a:r>
              <a:rPr lang="en-US" sz="2800" dirty="0" smtClean="0">
                <a:solidFill>
                  <a:srgbClr val="178D34"/>
                </a:solidFill>
                <a:latin typeface="Arial" panose="020B0604020202020204" pitchFamily="34" charset="0"/>
                <a:cs typeface="Arial" panose="020B0604020202020204" pitchFamily="34" charset="0"/>
              </a:rPr>
              <a:t>1</a:t>
            </a:r>
            <a:r>
              <a:rPr lang="en-US" sz="4000" dirty="0">
                <a:solidFill>
                  <a:srgbClr val="178D34"/>
                </a:solidFill>
                <a:latin typeface="Arial" panose="020B0604020202020204" pitchFamily="34" charset="0"/>
                <a:cs typeface="Arial" panose="020B0604020202020204" pitchFamily="34" charset="0"/>
              </a:rPr>
              <a:t/>
            </a:r>
            <a:br>
              <a:rPr lang="en-US" sz="4000" dirty="0">
                <a:solidFill>
                  <a:srgbClr val="178D34"/>
                </a:solidFill>
                <a:latin typeface="Arial" panose="020B0604020202020204" pitchFamily="34" charset="0"/>
                <a:cs typeface="Arial" panose="020B0604020202020204" pitchFamily="34" charset="0"/>
              </a:rPr>
            </a:br>
            <a:r>
              <a:rPr lang="en-US" sz="2200" dirty="0">
                <a:solidFill>
                  <a:srgbClr val="178D34"/>
                </a:solidFill>
                <a:latin typeface="Arial" panose="020B0604020202020204" pitchFamily="34" charset="0"/>
                <a:cs typeface="Arial" panose="020B0604020202020204" pitchFamily="34" charset="0"/>
              </a:rPr>
              <a:t>Revelation, Sacred Scripture, and Sacred Tradition</a:t>
            </a:r>
            <a:endParaRPr lang="en-US" sz="2200" dirty="0">
              <a:solidFill>
                <a:srgbClr val="178D34"/>
              </a:solidFill>
            </a:endParaRPr>
          </a:p>
        </p:txBody>
      </p:sp>
      <p:sp>
        <p:nvSpPr>
          <p:cNvPr id="9" name="TextBox 8"/>
          <p:cNvSpPr txBox="1"/>
          <p:nvPr/>
        </p:nvSpPr>
        <p:spPr>
          <a:xfrm>
            <a:off x="161816" y="5210008"/>
            <a:ext cx="2448732" cy="200055"/>
          </a:xfrm>
          <a:prstGeom prst="rect">
            <a:avLst/>
          </a:prstGeom>
          <a:noFill/>
        </p:spPr>
        <p:txBody>
          <a:bodyPr wrap="square" rtlCol="0">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Kasei/www.istockphoto.com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0" name="Picture 9" descr="S2-iStock_000004212825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084" y="2800283"/>
            <a:ext cx="3624226" cy="2409725"/>
          </a:xfrm>
          <a:prstGeom prst="rect">
            <a:avLst/>
          </a:prstGeom>
        </p:spPr>
      </p:pic>
    </p:spTree>
    <p:extLst>
      <p:ext uri="{BB962C8B-B14F-4D97-AF65-F5344CB8AC3E}">
        <p14:creationId xmlns:p14="http://schemas.microsoft.com/office/powerpoint/2010/main" val="390624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b="1" dirty="0">
                <a:latin typeface="Arial" pitchFamily="34" charset="0"/>
                <a:cs typeface="Arial" pitchFamily="34" charset="0"/>
              </a:rPr>
              <a:t>Chapter </a:t>
            </a:r>
            <a:r>
              <a:rPr lang="en-US" sz="4200" b="1" dirty="0" smtClean="0">
                <a:latin typeface="Arial" pitchFamily="34" charset="0"/>
                <a:cs typeface="Arial" pitchFamily="34" charset="0"/>
              </a:rPr>
              <a:t>Summary</a:t>
            </a:r>
            <a:r>
              <a:rPr lang="en-US" sz="4700" b="1" dirty="0" smtClean="0">
                <a:latin typeface="Arial" pitchFamily="34" charset="0"/>
                <a:cs typeface="Arial" pitchFamily="34" charset="0"/>
              </a:rPr>
              <a:t/>
            </a:r>
            <a:br>
              <a:rPr lang="en-US" sz="4700" b="1" dirty="0" smtClean="0">
                <a:latin typeface="Arial" pitchFamily="34" charset="0"/>
                <a:cs typeface="Arial" pitchFamily="34" charset="0"/>
              </a:rPr>
            </a:br>
            <a:r>
              <a:rPr lang="en-US" sz="2800" b="1" dirty="0">
                <a:latin typeface="Arial" panose="020B0604020202020204" pitchFamily="34" charset="0"/>
                <a:cs typeface="Arial" panose="020B0604020202020204" pitchFamily="34" charset="0"/>
              </a:rPr>
              <a:t>Revelation, Sacred Scripture, and Sacred Tradition</a:t>
            </a:r>
            <a:endParaRPr lang="en-US" sz="2800" dirty="0"/>
          </a:p>
        </p:txBody>
      </p:sp>
      <p:sp>
        <p:nvSpPr>
          <p:cNvPr id="5" name="Rectangle 4"/>
          <p:cNvSpPr/>
          <p:nvPr/>
        </p:nvSpPr>
        <p:spPr>
          <a:xfrm>
            <a:off x="2852057" y="1663365"/>
            <a:ext cx="6054082" cy="3200876"/>
          </a:xfrm>
          <a:prstGeom prst="rect">
            <a:avLst/>
          </a:prstGeom>
        </p:spPr>
        <p:txBody>
          <a:bodyPr wrap="square">
            <a:spAutoFit/>
          </a:bodyPr>
          <a:lstStyle/>
          <a:p>
            <a:pPr marL="0" indent="0">
              <a:buNone/>
            </a:pPr>
            <a:r>
              <a:rPr lang="en-US" sz="2000" dirty="0" smtClean="0">
                <a:latin typeface="Arial" panose="020B0604020202020204" pitchFamily="34" charset="0"/>
                <a:cs typeface="Arial" panose="020B0604020202020204" pitchFamily="34" charset="0"/>
              </a:rPr>
              <a:t>God </a:t>
            </a:r>
            <a:r>
              <a:rPr lang="en-US" sz="2000" dirty="0">
                <a:latin typeface="Arial" panose="020B0604020202020204" pitchFamily="34" charset="0"/>
                <a:cs typeface="Arial" panose="020B0604020202020204" pitchFamily="34" charset="0"/>
              </a:rPr>
              <a:t>is love (1 John 4:8), and love, by its very nature, is meant to be revealed. God chooses to reveal God’s very life, love, and plan for humanity to us. We call God’s sharing of his life, love, and plan </a:t>
            </a:r>
            <a:r>
              <a:rPr lang="en-US" sz="2000" b="1" dirty="0">
                <a:latin typeface="Arial" panose="020B0604020202020204" pitchFamily="34" charset="0"/>
                <a:cs typeface="Arial" panose="020B0604020202020204" pitchFamily="34" charset="0"/>
              </a:rPr>
              <a:t>Divine Revelation. </a:t>
            </a:r>
            <a:r>
              <a:rPr lang="en-US" sz="2000" dirty="0" smtClean="0">
                <a:latin typeface="Arial" panose="020B0604020202020204" pitchFamily="34" charset="0"/>
                <a:cs typeface="Arial" panose="020B0604020202020204" pitchFamily="34" charset="0"/>
              </a:rPr>
              <a:t>God </a:t>
            </a:r>
            <a:r>
              <a:rPr lang="en-US" sz="2000" dirty="0">
                <a:latin typeface="Arial" panose="020B0604020202020204" pitchFamily="34" charset="0"/>
                <a:cs typeface="Arial" panose="020B0604020202020204" pitchFamily="34" charset="0"/>
              </a:rPr>
              <a:t>has chosen to communicate his </a:t>
            </a:r>
            <a:r>
              <a:rPr lang="en-US" sz="2000" dirty="0" smtClean="0">
                <a:latin typeface="Arial" panose="020B0604020202020204" pitchFamily="34" charset="0"/>
                <a:cs typeface="Arial" panose="020B0604020202020204" pitchFamily="34" charset="0"/>
              </a:rPr>
              <a:t>Revelation </a:t>
            </a:r>
            <a:r>
              <a:rPr lang="en-US" sz="2000" dirty="0">
                <a:latin typeface="Arial" panose="020B0604020202020204" pitchFamily="34" charset="0"/>
                <a:cs typeface="Arial" panose="020B0604020202020204" pitchFamily="34" charset="0"/>
              </a:rPr>
              <a:t>in two primary ways: </a:t>
            </a:r>
            <a:r>
              <a:rPr lang="en-US" sz="2000" b="1" dirty="0">
                <a:latin typeface="Arial" panose="020B0604020202020204" pitchFamily="34" charset="0"/>
                <a:cs typeface="Arial" panose="020B0604020202020204" pitchFamily="34" charset="0"/>
              </a:rPr>
              <a:t>Sacred Scripture </a:t>
            </a:r>
            <a:r>
              <a:rPr lang="en-US" sz="2000" dirty="0">
                <a:latin typeface="Arial" panose="020B0604020202020204" pitchFamily="34" charset="0"/>
                <a:cs typeface="Arial" panose="020B0604020202020204" pitchFamily="34" charset="0"/>
              </a:rPr>
              <a:t>and </a:t>
            </a:r>
            <a:r>
              <a:rPr lang="en-US" sz="2000" b="1" dirty="0">
                <a:latin typeface="Arial" panose="020B0604020202020204" pitchFamily="34" charset="0"/>
                <a:cs typeface="Arial" panose="020B0604020202020204" pitchFamily="34" charset="0"/>
              </a:rPr>
              <a:t>Sacred </a:t>
            </a:r>
            <a:r>
              <a:rPr lang="en-US" sz="2000" b="1" dirty="0" smtClean="0">
                <a:latin typeface="Arial" panose="020B0604020202020204" pitchFamily="34" charset="0"/>
                <a:cs typeface="Arial" panose="020B0604020202020204" pitchFamily="34" charset="0"/>
              </a:rPr>
              <a:t>Tradition. </a:t>
            </a:r>
            <a:r>
              <a:rPr lang="en-US" sz="2000" dirty="0" smtClean="0">
                <a:latin typeface="Arial" panose="020B0604020202020204" pitchFamily="34" charset="0"/>
                <a:cs typeface="Arial" panose="020B0604020202020204" pitchFamily="34" charset="0"/>
              </a:rPr>
              <a:t>These </a:t>
            </a:r>
            <a:r>
              <a:rPr lang="en-US" sz="2000" dirty="0">
                <a:latin typeface="Arial" panose="020B0604020202020204" pitchFamily="34" charset="0"/>
                <a:cs typeface="Arial" panose="020B0604020202020204" pitchFamily="34" charset="0"/>
              </a:rPr>
              <a:t>together make up the single sacred </a:t>
            </a:r>
            <a:r>
              <a:rPr lang="en-US" sz="2000" dirty="0" smtClean="0">
                <a:latin typeface="Arial" panose="020B0604020202020204" pitchFamily="34" charset="0"/>
                <a:cs typeface="Arial" panose="020B0604020202020204" pitchFamily="34" charset="0"/>
              </a:rPr>
              <a:t>Deposit </a:t>
            </a:r>
            <a:r>
              <a:rPr lang="en-US" sz="2000" dirty="0">
                <a:latin typeface="Arial" panose="020B0604020202020204" pitchFamily="34" charset="0"/>
                <a:cs typeface="Arial" panose="020B0604020202020204" pitchFamily="34" charset="0"/>
              </a:rPr>
              <a:t>of the </a:t>
            </a:r>
            <a:r>
              <a:rPr lang="en-US" sz="2000" b="1" dirty="0">
                <a:latin typeface="Arial" panose="020B0604020202020204" pitchFamily="34" charset="0"/>
                <a:cs typeface="Arial" panose="020B0604020202020204" pitchFamily="34" charset="0"/>
              </a:rPr>
              <a:t>Word of </a:t>
            </a:r>
            <a:r>
              <a:rPr lang="en-US" sz="2000" b="1" dirty="0" smtClean="0">
                <a:latin typeface="Arial" panose="020B0604020202020204" pitchFamily="34" charset="0"/>
                <a:cs typeface="Arial" panose="020B0604020202020204" pitchFamily="34" charset="0"/>
              </a:rPr>
              <a:t>God,</a:t>
            </a:r>
            <a:r>
              <a:rPr lang="en-US" sz="2000" dirty="0" smtClean="0">
                <a:latin typeface="Arial" panose="020B0604020202020204" pitchFamily="34" charset="0"/>
                <a:cs typeface="Arial" panose="020B0604020202020204" pitchFamily="34" charset="0"/>
              </a:rPr>
              <a:t> preserved</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protected, and </a:t>
            </a:r>
            <a:r>
              <a:rPr lang="en-US" sz="2000" dirty="0">
                <a:latin typeface="Arial" panose="020B0604020202020204" pitchFamily="34" charset="0"/>
                <a:cs typeface="Arial" panose="020B0604020202020204" pitchFamily="34" charset="0"/>
              </a:rPr>
              <a:t>passed down through the Church for the sake of the world</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pic>
        <p:nvPicPr>
          <p:cNvPr id="6" name="Picture 5" descr="S3-iStock_000027543824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041" y="1676556"/>
            <a:ext cx="2417984" cy="3626975"/>
          </a:xfrm>
          <a:prstGeom prst="rect">
            <a:avLst/>
          </a:prstGeom>
        </p:spPr>
      </p:pic>
      <p:sp>
        <p:nvSpPr>
          <p:cNvPr id="8" name="TextBox 7"/>
          <p:cNvSpPr txBox="1"/>
          <p:nvPr/>
        </p:nvSpPr>
        <p:spPr>
          <a:xfrm>
            <a:off x="164293" y="5303531"/>
            <a:ext cx="2448732" cy="200055"/>
          </a:xfrm>
          <a:prstGeom prst="rect">
            <a:avLst/>
          </a:prstGeom>
          <a:noFill/>
        </p:spPr>
        <p:txBody>
          <a:bodyPr wrap="square" rtlCol="0">
            <a:spAutoFit/>
          </a:bodyPr>
          <a:lstStyle/>
          <a:p>
            <a:r>
              <a:rPr lang="en-US" sz="700" dirty="0" smtClean="0">
                <a:solidFill>
                  <a:srgbClr val="A6A6A6"/>
                </a:solidFill>
                <a:latin typeface="Arial" panose="020B0604020202020204" pitchFamily="34" charset="0"/>
                <a:cs typeface="Arial" panose="020B0604020202020204" pitchFamily="34" charset="0"/>
              </a:rPr>
              <a:t>© mjbs/www.istock.com</a:t>
            </a:r>
            <a:endParaRPr lang="en-US" sz="700" dirty="0">
              <a:solidFill>
                <a:srgbClr val="A6A6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459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823" y="1609165"/>
            <a:ext cx="7977094" cy="4525963"/>
          </a:xfrm>
        </p:spPr>
        <p:txBody>
          <a:bodyPr/>
          <a:lstStyle/>
          <a:p>
            <a:pPr algn="ctr">
              <a:buNone/>
            </a:pPr>
            <a:r>
              <a:rPr lang="en-US" sz="2400" dirty="0">
                <a:latin typeface="Arial" panose="020B0604020202020204" pitchFamily="34" charset="0"/>
                <a:cs typeface="Arial" panose="020B0604020202020204" pitchFamily="34" charset="0"/>
              </a:rPr>
              <a:t>Out of love, God reveals himself and his plan for humanity in two main ways: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through Sacred Scripture and Sacred Tradition.</a:t>
            </a:r>
          </a:p>
          <a:p>
            <a:pPr algn="ctr">
              <a:buNone/>
            </a:pPr>
            <a:endParaRPr lang="en-US" dirty="0">
              <a:latin typeface="Arial" panose="020B0604020202020204" pitchFamily="34" charset="0"/>
              <a:cs typeface="Arial" panose="020B0604020202020204" pitchFamily="34" charset="0"/>
            </a:endParaRPr>
          </a:p>
        </p:txBody>
      </p:sp>
      <p:sp>
        <p:nvSpPr>
          <p:cNvPr id="4" name="Oval 3"/>
          <p:cNvSpPr/>
          <p:nvPr/>
        </p:nvSpPr>
        <p:spPr>
          <a:xfrm>
            <a:off x="4246371" y="2872188"/>
            <a:ext cx="2814829" cy="26438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rot="20202501">
            <a:off x="2201311" y="3724352"/>
            <a:ext cx="2039318" cy="1077218"/>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Sacred Scripture</a:t>
            </a:r>
          </a:p>
        </p:txBody>
      </p:sp>
      <p:sp>
        <p:nvSpPr>
          <p:cNvPr id="6" name="TextBox 5"/>
          <p:cNvSpPr txBox="1"/>
          <p:nvPr/>
        </p:nvSpPr>
        <p:spPr>
          <a:xfrm rot="1453661">
            <a:off x="5201558" y="3630196"/>
            <a:ext cx="1937569" cy="1077218"/>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Sacred Tradition</a:t>
            </a:r>
          </a:p>
        </p:txBody>
      </p:sp>
      <p:sp>
        <p:nvSpPr>
          <p:cNvPr id="7" name="Oval 6"/>
          <p:cNvSpPr/>
          <p:nvPr/>
        </p:nvSpPr>
        <p:spPr>
          <a:xfrm>
            <a:off x="2099728" y="2926141"/>
            <a:ext cx="2883921" cy="26438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rot="20823517">
            <a:off x="4046026" y="3850674"/>
            <a:ext cx="1172340" cy="830997"/>
          </a:xfrm>
          <a:prstGeom prst="rect">
            <a:avLst/>
          </a:prstGeom>
          <a:solidFill>
            <a:schemeClr val="accent1">
              <a:lumMod val="20000"/>
              <a:lumOff val="80000"/>
            </a:schemeClr>
          </a:solid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God’s love revealed</a:t>
            </a:r>
            <a:endParaRPr lang="en-US" sz="1600" b="1" dirty="0">
              <a:latin typeface="Arial" panose="020B0604020202020204" pitchFamily="34" charset="0"/>
              <a:cs typeface="Arial" panose="020B0604020202020204" pitchFamily="34" charset="0"/>
            </a:endParaRPr>
          </a:p>
        </p:txBody>
      </p:sp>
      <p:sp>
        <p:nvSpPr>
          <p:cNvPr id="9" name="Title 1"/>
          <p:cNvSpPr>
            <a:spLocks noGrp="1"/>
          </p:cNvSpPr>
          <p:nvPr>
            <p:ph type="title"/>
          </p:nvPr>
        </p:nvSpPr>
        <p:spPr>
          <a:noFill/>
        </p:spPr>
        <p:txBody>
          <a:bodyPr>
            <a:normAutofit/>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Introduction and “Revelation</a:t>
            </a:r>
            <a:r>
              <a:rPr lang="en-US" sz="4200" dirty="0" smtClean="0">
                <a:solidFill>
                  <a:srgbClr val="0A5598"/>
                </a:solidFill>
                <a:latin typeface="Arial" panose="020B0604020202020204" pitchFamily="34" charset="0"/>
                <a:cs typeface="Arial" panose="020B0604020202020204" pitchFamily="34" charset="0"/>
              </a:rPr>
              <a:t>”</a:t>
            </a:r>
            <a:br>
              <a:rPr lang="en-US" sz="4200" dirty="0" smtClean="0">
                <a:solidFill>
                  <a:srgbClr val="0A5598"/>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16–19)</a:t>
            </a:r>
            <a:endParaRPr lang="en-US" sz="1800" b="1"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722477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Throughout all history, God has made himself known in many ways and continues to do so today. </a:t>
            </a:r>
          </a:p>
          <a:p>
            <a:endParaRPr lang="en-US" dirty="0"/>
          </a:p>
        </p:txBody>
      </p:sp>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Introduction and “Revelation</a:t>
            </a:r>
            <a:r>
              <a:rPr lang="en-US" sz="4200" dirty="0" smtClean="0">
                <a:solidFill>
                  <a:srgbClr val="0A5598"/>
                </a:solidFill>
                <a:latin typeface="Arial" panose="020B0604020202020204" pitchFamily="34" charset="0"/>
                <a:cs typeface="Arial" panose="020B0604020202020204" pitchFamily="34" charset="0"/>
              </a:rPr>
              <a:t>”</a:t>
            </a:r>
            <a:br>
              <a:rPr lang="en-US" sz="4200" dirty="0" smtClean="0">
                <a:solidFill>
                  <a:srgbClr val="0A5598"/>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16–19)</a:t>
            </a:r>
            <a:endParaRPr lang="en-US" sz="1800" b="1" dirty="0">
              <a:solidFill>
                <a:schemeClr val="tx1">
                  <a:lumMod val="50000"/>
                  <a:lumOff val="50000"/>
                </a:schemeClr>
              </a:solidFill>
              <a:latin typeface="Arial" pitchFamily="34" charset="0"/>
              <a:cs typeface="Arial" pitchFamily="34" charset="0"/>
            </a:endParaRPr>
          </a:p>
        </p:txBody>
      </p:sp>
      <p:sp>
        <p:nvSpPr>
          <p:cNvPr id="14" name="Rectangle 13"/>
          <p:cNvSpPr/>
          <p:nvPr/>
        </p:nvSpPr>
        <p:spPr>
          <a:xfrm>
            <a:off x="3125585" y="2656553"/>
            <a:ext cx="2906973" cy="90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GOD MADE KNOWN IN MANY WAYS</a:t>
            </a:r>
            <a:endParaRPr lang="en-US" sz="2000" dirty="0">
              <a:latin typeface="Arial" panose="020B0604020202020204" pitchFamily="34" charset="0"/>
              <a:cs typeface="Arial" panose="020B0604020202020204" pitchFamily="34" charset="0"/>
            </a:endParaRPr>
          </a:p>
        </p:txBody>
      </p:sp>
      <p:sp>
        <p:nvSpPr>
          <p:cNvPr id="15" name="Down Arrow 14"/>
          <p:cNvSpPr/>
          <p:nvPr/>
        </p:nvSpPr>
        <p:spPr>
          <a:xfrm rot="2651903">
            <a:off x="2516373" y="3561414"/>
            <a:ext cx="488379" cy="887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p:cNvSpPr/>
          <p:nvPr/>
        </p:nvSpPr>
        <p:spPr>
          <a:xfrm>
            <a:off x="3628516" y="3698797"/>
            <a:ext cx="488379" cy="887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a:off x="4845482" y="3698798"/>
            <a:ext cx="488379" cy="887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rot="19271407">
            <a:off x="5995116" y="3474566"/>
            <a:ext cx="488379" cy="8878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3010202" y="4728103"/>
            <a:ext cx="1231768" cy="830997"/>
          </a:xfrm>
          <a:prstGeom prst="rect">
            <a:avLst/>
          </a:prstGeom>
          <a:noFill/>
        </p:spPr>
        <p:txBody>
          <a:bodyPr wrap="square" rtlCol="0">
            <a:spAutoFit/>
          </a:bodyPr>
          <a:lstStyle/>
          <a:p>
            <a:pPr algn="ctr"/>
            <a:r>
              <a:rPr lang="en-US" dirty="0" smtClean="0">
                <a:solidFill>
                  <a:srgbClr val="0070C0"/>
                </a:solidFill>
                <a:latin typeface="Arial" panose="020B0604020202020204" pitchFamily="34" charset="0"/>
                <a:cs typeface="Arial" panose="020B0604020202020204" pitchFamily="34" charset="0"/>
              </a:rPr>
              <a:t>The Church</a:t>
            </a:r>
            <a:endParaRPr lang="en-US" dirty="0">
              <a:solidFill>
                <a:srgbClr val="0070C0"/>
              </a:solidFill>
              <a:latin typeface="Arial" panose="020B0604020202020204" pitchFamily="34" charset="0"/>
              <a:cs typeface="Arial" panose="020B0604020202020204" pitchFamily="34" charset="0"/>
            </a:endParaRPr>
          </a:p>
        </p:txBody>
      </p:sp>
      <p:sp>
        <p:nvSpPr>
          <p:cNvPr id="20" name="TextBox 19"/>
          <p:cNvSpPr txBox="1"/>
          <p:nvPr/>
        </p:nvSpPr>
        <p:spPr>
          <a:xfrm>
            <a:off x="4116895" y="4710608"/>
            <a:ext cx="2122410" cy="830997"/>
          </a:xfrm>
          <a:prstGeom prst="rect">
            <a:avLst/>
          </a:prstGeom>
          <a:noFill/>
        </p:spPr>
        <p:txBody>
          <a:bodyPr wrap="square" rtlCol="0">
            <a:spAutoFit/>
          </a:bodyPr>
          <a:lstStyle/>
          <a:p>
            <a:pPr algn="ctr"/>
            <a:r>
              <a:rPr lang="en-US" dirty="0" smtClean="0">
                <a:solidFill>
                  <a:srgbClr val="C00000"/>
                </a:solidFill>
                <a:latin typeface="Arial" panose="020B0604020202020204" pitchFamily="34" charset="0"/>
                <a:cs typeface="Arial" panose="020B0604020202020204" pitchFamily="34" charset="0"/>
              </a:rPr>
              <a:t>Our Conscience</a:t>
            </a:r>
            <a:endParaRPr lang="en-US"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rot="2178038">
            <a:off x="1415602" y="4286739"/>
            <a:ext cx="1554685" cy="523220"/>
          </a:xfrm>
          <a:prstGeom prst="rect">
            <a:avLst/>
          </a:prstGeom>
          <a:noFill/>
        </p:spPr>
        <p:txBody>
          <a:bodyPr wrap="square" rtlCol="0">
            <a:spAutoFit/>
          </a:bodyPr>
          <a:lstStyle/>
          <a:p>
            <a:r>
              <a:rPr lang="en-US" sz="2800" dirty="0" smtClean="0">
                <a:solidFill>
                  <a:srgbClr val="00B050"/>
                </a:solidFill>
                <a:latin typeface="Arial" panose="020B0604020202020204" pitchFamily="34" charset="0"/>
                <a:cs typeface="Arial" panose="020B0604020202020204" pitchFamily="34" charset="0"/>
              </a:rPr>
              <a:t>Creation</a:t>
            </a:r>
            <a:endParaRPr lang="en-US" dirty="0">
              <a:solidFill>
                <a:srgbClr val="00B050"/>
              </a:solidFill>
              <a:latin typeface="Arial" panose="020B0604020202020204" pitchFamily="34" charset="0"/>
              <a:cs typeface="Arial" panose="020B0604020202020204" pitchFamily="34" charset="0"/>
            </a:endParaRPr>
          </a:p>
        </p:txBody>
      </p:sp>
      <p:sp>
        <p:nvSpPr>
          <p:cNvPr id="22" name="TextBox 21"/>
          <p:cNvSpPr txBox="1"/>
          <p:nvPr/>
        </p:nvSpPr>
        <p:spPr>
          <a:xfrm rot="19747417">
            <a:off x="6052355" y="4127939"/>
            <a:ext cx="1584022" cy="1200329"/>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Friends and Family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8848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0A5598"/>
                </a:solidFill>
                <a:latin typeface="Arial" panose="020B0604020202020204" pitchFamily="34" charset="0"/>
                <a:cs typeface="Arial" panose="020B0604020202020204" pitchFamily="34" charset="0"/>
              </a:rPr>
              <a:t>Introduction and “Revelation</a:t>
            </a:r>
            <a:r>
              <a:rPr lang="en-US" sz="4200" dirty="0" smtClean="0">
                <a:solidFill>
                  <a:srgbClr val="0A5598"/>
                </a:solidFill>
                <a:latin typeface="Arial" panose="020B0604020202020204" pitchFamily="34" charset="0"/>
                <a:cs typeface="Arial" panose="020B0604020202020204" pitchFamily="34" charset="0"/>
              </a:rPr>
              <a:t>”</a:t>
            </a:r>
            <a:br>
              <a:rPr lang="en-US" sz="4200" dirty="0" smtClean="0">
                <a:solidFill>
                  <a:srgbClr val="0A5598"/>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16–19)</a:t>
            </a: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57199" y="1749612"/>
            <a:ext cx="4047566" cy="4525963"/>
          </a:xfrm>
        </p:spPr>
        <p:txBody>
          <a:bodyPr>
            <a:noAutofit/>
          </a:bodyPr>
          <a:lstStyle/>
          <a:p>
            <a:r>
              <a:rPr lang="en-US" sz="2200" dirty="0" smtClean="0">
                <a:latin typeface="Arial" panose="020B0604020202020204" pitchFamily="34" charset="0"/>
                <a:cs typeface="Arial" panose="020B0604020202020204" pitchFamily="34" charset="0"/>
              </a:rPr>
              <a:t>God makes himself known to us because he loves us. </a:t>
            </a:r>
          </a:p>
          <a:p>
            <a:r>
              <a:rPr lang="en-US" sz="2200" dirty="0">
                <a:latin typeface="Arial" panose="020B0604020202020204" pitchFamily="34" charset="0"/>
                <a:cs typeface="Arial" panose="020B0604020202020204" pitchFamily="34" charset="0"/>
              </a:rPr>
              <a:t>What God has made known about himself and his plan for humanity is called </a:t>
            </a:r>
            <a:r>
              <a:rPr lang="en-US" sz="2200" b="1" dirty="0">
                <a:latin typeface="Arial" panose="020B0604020202020204" pitchFamily="34" charset="0"/>
                <a:cs typeface="Arial" panose="020B0604020202020204" pitchFamily="34" charset="0"/>
              </a:rPr>
              <a:t>Revelation.</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Revelation is </a:t>
            </a:r>
            <a:r>
              <a:rPr lang="en-US" sz="2200" dirty="0" smtClean="0">
                <a:latin typeface="Arial" panose="020B0604020202020204" pitchFamily="34" charset="0"/>
                <a:cs typeface="Arial" panose="020B0604020202020204" pitchFamily="34" charset="0"/>
              </a:rPr>
              <a:t>communicated </a:t>
            </a:r>
            <a:r>
              <a:rPr lang="en-US" sz="2200" dirty="0">
                <a:latin typeface="Arial" panose="020B0604020202020204" pitchFamily="34" charset="0"/>
                <a:cs typeface="Arial" panose="020B0604020202020204" pitchFamily="34" charset="0"/>
              </a:rPr>
              <a:t>in two main ways: </a:t>
            </a:r>
            <a:r>
              <a:rPr lang="en-US" sz="2200" dirty="0" smtClean="0">
                <a:latin typeface="Arial" panose="020B0604020202020204" pitchFamily="34" charset="0"/>
                <a:cs typeface="Arial" panose="020B0604020202020204" pitchFamily="34" charset="0"/>
              </a:rPr>
              <a:t>Sacred </a:t>
            </a:r>
            <a:r>
              <a:rPr lang="en-US" sz="2200" dirty="0">
                <a:latin typeface="Arial" panose="020B0604020202020204" pitchFamily="34" charset="0"/>
                <a:cs typeface="Arial" panose="020B0604020202020204" pitchFamily="34" charset="0"/>
              </a:rPr>
              <a:t>Scripture and Sacred Tradition.</a:t>
            </a:r>
          </a:p>
          <a:p>
            <a:endParaRPr lang="en-US" sz="2200" dirty="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endParaRPr lang="en-US" sz="2200" dirty="0" smtClean="0">
              <a:latin typeface="Arial" panose="020B0604020202020204" pitchFamily="34" charset="0"/>
              <a:cs typeface="Arial" panose="020B0604020202020204" pitchFamily="34" charset="0"/>
            </a:endParaRPr>
          </a:p>
          <a:p>
            <a:pPr marL="0" indent="0">
              <a:buNone/>
            </a:pPr>
            <a:endParaRPr lang="en-US" sz="2200" dirty="0"/>
          </a:p>
        </p:txBody>
      </p:sp>
      <p:pic>
        <p:nvPicPr>
          <p:cNvPr id="6" name="Picture 5" descr="S6-iStock_000033242788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3769" y="1832366"/>
            <a:ext cx="4199996" cy="2802576"/>
          </a:xfrm>
          <a:prstGeom prst="rect">
            <a:avLst/>
          </a:prstGeom>
        </p:spPr>
      </p:pic>
      <p:sp>
        <p:nvSpPr>
          <p:cNvPr id="8" name="TextBox 7"/>
          <p:cNvSpPr txBox="1"/>
          <p:nvPr/>
        </p:nvSpPr>
        <p:spPr>
          <a:xfrm>
            <a:off x="6615551" y="4634942"/>
            <a:ext cx="2448732" cy="200055"/>
          </a:xfrm>
          <a:prstGeom prst="rect">
            <a:avLst/>
          </a:prstGeom>
          <a:noFill/>
        </p:spPr>
        <p:txBody>
          <a:bodyPr wrap="square" rtlCol="0">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a:t>
            </a:r>
            <a:r>
              <a:rPr lang="en-US" sz="700" dirty="0" err="1" smtClean="0">
                <a:solidFill>
                  <a:schemeClr val="bg1">
                    <a:lumMod val="65000"/>
                  </a:schemeClr>
                </a:solidFill>
                <a:latin typeface="Arial" panose="020B0604020202020204" pitchFamily="34" charset="0"/>
                <a:cs typeface="Arial" panose="020B0604020202020204" pitchFamily="34" charset="0"/>
              </a:rPr>
              <a:t>Bliznetsov</a:t>
            </a:r>
            <a:r>
              <a:rPr lang="en-US" sz="700" dirty="0" smtClean="0">
                <a:solidFill>
                  <a:schemeClr val="bg1">
                    <a:lumMod val="65000"/>
                  </a:schemeClr>
                </a:solidFill>
                <a:latin typeface="Arial" panose="020B0604020202020204" pitchFamily="34" charset="0"/>
                <a:cs typeface="Arial" panose="020B0604020202020204" pitchFamily="34" charset="0"/>
              </a:rPr>
              <a:t>./</a:t>
            </a:r>
            <a:r>
              <a:rPr lang="en-US" sz="700" dirty="0" err="1" smtClean="0">
                <a:solidFill>
                  <a:schemeClr val="bg1">
                    <a:lumMod val="65000"/>
                  </a:schemeClr>
                </a:solidFill>
                <a:latin typeface="Arial" panose="020B0604020202020204" pitchFamily="34" charset="0"/>
                <a:cs typeface="Arial" panose="020B0604020202020204" pitchFamily="34" charset="0"/>
              </a:rPr>
              <a:t>www.istock.com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76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178D34"/>
                </a:solidFill>
                <a:latin typeface="Arial" panose="020B0604020202020204" pitchFamily="34" charset="0"/>
                <a:cs typeface="Arial" panose="020B0604020202020204" pitchFamily="34" charset="0"/>
              </a:rPr>
              <a:t>“Sacred Scripture”</a:t>
            </a:r>
            <a:br>
              <a:rPr lang="en-US" sz="4200" b="1" dirty="0" smtClean="0">
                <a:solidFill>
                  <a:srgbClr val="178D34"/>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19–21)</a:t>
            </a:r>
            <a:endParaRPr lang="en-US" sz="1800" b="1" dirty="0">
              <a:solidFill>
                <a:schemeClr val="tx1">
                  <a:lumMod val="50000"/>
                  <a:lumOff val="50000"/>
                </a:schemeClr>
              </a:solidFill>
              <a:latin typeface="Arial" pitchFamily="34" charset="0"/>
              <a:cs typeface="Arial" pitchFamily="34" charset="0"/>
            </a:endParaRPr>
          </a:p>
        </p:txBody>
      </p:sp>
      <p:sp>
        <p:nvSpPr>
          <p:cNvPr id="8" name="Content Placeholder 2"/>
          <p:cNvSpPr>
            <a:spLocks noGrp="1"/>
          </p:cNvSpPr>
          <p:nvPr>
            <p:ph idx="1"/>
          </p:nvPr>
        </p:nvSpPr>
        <p:spPr>
          <a:xfrm>
            <a:off x="457200" y="1600200"/>
            <a:ext cx="3479369" cy="4525963"/>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The seventy-three books that make up our Sacred Scripture are the Word of God. In these books human authors were inspired by the Holy Spirit to share the truths that will bring us our salvation. </a:t>
            </a:r>
          </a:p>
        </p:txBody>
      </p:sp>
      <p:sp>
        <p:nvSpPr>
          <p:cNvPr id="10" name="TextBox 9"/>
          <p:cNvSpPr txBox="1"/>
          <p:nvPr/>
        </p:nvSpPr>
        <p:spPr>
          <a:xfrm>
            <a:off x="6702049" y="5494367"/>
            <a:ext cx="1984751" cy="200055"/>
          </a:xfrm>
          <a:prstGeom prst="rect">
            <a:avLst/>
          </a:prstGeom>
          <a:noFill/>
        </p:spPr>
        <p:txBody>
          <a:bodyPr wrap="square" rtlCol="0">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Tomacco/www.shutterstock.com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11" name="Picture 10" descr="S7-shutterstock_22450561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0560" y="1600201"/>
            <a:ext cx="4136240" cy="3894166"/>
          </a:xfrm>
          <a:prstGeom prst="rect">
            <a:avLst/>
          </a:prstGeom>
        </p:spPr>
      </p:pic>
    </p:spTree>
    <p:extLst>
      <p:ext uri="{BB962C8B-B14F-4D97-AF65-F5344CB8AC3E}">
        <p14:creationId xmlns:p14="http://schemas.microsoft.com/office/powerpoint/2010/main" val="236145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178D34"/>
                </a:solidFill>
                <a:latin typeface="Arial" panose="020B0604020202020204" pitchFamily="34" charset="0"/>
                <a:cs typeface="Arial" panose="020B0604020202020204" pitchFamily="34" charset="0"/>
              </a:rPr>
              <a:t>“Sacred Scripture”</a:t>
            </a:r>
            <a:r>
              <a:rPr lang="en-US" sz="4200" dirty="0" smtClean="0">
                <a:solidFill>
                  <a:srgbClr val="178D34"/>
                </a:solidFill>
                <a:latin typeface="Arial" panose="020B0604020202020204" pitchFamily="34" charset="0"/>
                <a:cs typeface="Arial" panose="020B0604020202020204" pitchFamily="34" charset="0"/>
              </a:rPr>
              <a:t/>
            </a:r>
            <a:br>
              <a:rPr lang="en-US" sz="4200" dirty="0" smtClean="0">
                <a:solidFill>
                  <a:srgbClr val="178D34"/>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19–21)</a:t>
            </a:r>
            <a:endParaRPr lang="en-US" sz="1800" b="1" dirty="0">
              <a:solidFill>
                <a:schemeClr val="tx1">
                  <a:lumMod val="50000"/>
                  <a:lumOff val="50000"/>
                </a:schemeClr>
              </a:solidFill>
              <a:latin typeface="Arial" pitchFamily="34" charset="0"/>
              <a:cs typeface="Arial" pitchFamily="34" charset="0"/>
            </a:endParaRPr>
          </a:p>
        </p:txBody>
      </p:sp>
      <p:sp>
        <p:nvSpPr>
          <p:cNvPr id="8" name="Content Placeholder 2"/>
          <p:cNvSpPr>
            <a:spLocks noGrp="1"/>
          </p:cNvSpPr>
          <p:nvPr>
            <p:ph idx="1"/>
          </p:nvPr>
        </p:nvSpPr>
        <p:spPr>
          <a:xfrm>
            <a:off x="457200" y="1799885"/>
            <a:ext cx="5466975" cy="4312861"/>
          </a:xfrm>
        </p:spPr>
        <p:txBody>
          <a:bodyPr>
            <a:normAutofit/>
          </a:bodyPr>
          <a:lstStyle/>
          <a:p>
            <a:r>
              <a:rPr lang="en-US" sz="2200" dirty="0" smtClean="0">
                <a:latin typeface="Arial" panose="020B0604020202020204" pitchFamily="34" charset="0"/>
                <a:cs typeface="Arial" panose="020B0604020202020204" pitchFamily="34" charset="0"/>
              </a:rPr>
              <a:t>The seventy-three books of the Bible include the forty-six books of the Old Testament and the twenty-seven books of the New Testament. </a:t>
            </a:r>
          </a:p>
          <a:p>
            <a:r>
              <a:rPr lang="en-US" sz="2200" dirty="0" smtClean="0">
                <a:latin typeface="Arial" panose="020B0604020202020204" pitchFamily="34" charset="0"/>
                <a:cs typeface="Arial" panose="020B0604020202020204" pitchFamily="34" charset="0"/>
              </a:rPr>
              <a:t>God </a:t>
            </a:r>
            <a:r>
              <a:rPr lang="en-US" sz="2200" dirty="0">
                <a:latin typeface="Arial" panose="020B0604020202020204" pitchFamily="34" charset="0"/>
                <a:cs typeface="Arial" panose="020B0604020202020204" pitchFamily="34" charset="0"/>
              </a:rPr>
              <a:t>did not give us the Bible as a source of information about scientific or historical events, but rather </a:t>
            </a:r>
            <a:r>
              <a:rPr lang="en-US" sz="2200" b="1" dirty="0">
                <a:latin typeface="Arial" panose="020B0604020202020204" pitchFamily="34" charset="0"/>
                <a:cs typeface="Arial" panose="020B0604020202020204" pitchFamily="34" charset="0"/>
              </a:rPr>
              <a:t>to share with us the truths </a:t>
            </a:r>
            <a:r>
              <a:rPr lang="en-US" sz="2200" b="1" dirty="0" smtClean="0">
                <a:latin typeface="Arial" panose="020B0604020202020204" pitchFamily="34" charset="0"/>
                <a:cs typeface="Arial" panose="020B0604020202020204" pitchFamily="34" charset="0"/>
              </a:rPr>
              <a:t>that will </a:t>
            </a:r>
            <a:r>
              <a:rPr lang="en-US" sz="2200" b="1" dirty="0">
                <a:latin typeface="Arial" panose="020B0604020202020204" pitchFamily="34" charset="0"/>
                <a:cs typeface="Arial" panose="020B0604020202020204" pitchFamily="34" charset="0"/>
              </a:rPr>
              <a:t>bring us our salvation, </a:t>
            </a:r>
            <a:r>
              <a:rPr lang="en-US" sz="2200" dirty="0">
                <a:latin typeface="Arial" panose="020B0604020202020204" pitchFamily="34" charset="0"/>
                <a:cs typeface="Arial" panose="020B0604020202020204" pitchFamily="34" charset="0"/>
              </a:rPr>
              <a:t>that is, our true happiness and friendship with </a:t>
            </a:r>
            <a:r>
              <a:rPr lang="en-US" sz="2200" dirty="0" smtClean="0">
                <a:latin typeface="Arial" panose="020B0604020202020204" pitchFamily="34" charset="0"/>
                <a:cs typeface="Arial" panose="020B0604020202020204" pitchFamily="34" charset="0"/>
              </a:rPr>
              <a:t>him</a:t>
            </a:r>
            <a:r>
              <a:rPr lang="en-US" sz="2200" dirty="0">
                <a:latin typeface="Arial" panose="020B0604020202020204" pitchFamily="34" charset="0"/>
                <a:cs typeface="Arial" panose="020B0604020202020204" pitchFamily="34" charset="0"/>
              </a:rPr>
              <a:t>. </a:t>
            </a:r>
          </a:p>
          <a:p>
            <a:endParaRPr lang="en-US" sz="2400" dirty="0" smtClean="0">
              <a:latin typeface="Arial" panose="020B0604020202020204" pitchFamily="34" charset="0"/>
              <a:cs typeface="Arial" panose="020B0604020202020204" pitchFamily="34" charset="0"/>
            </a:endParaRPr>
          </a:p>
        </p:txBody>
      </p:sp>
      <p:sp>
        <p:nvSpPr>
          <p:cNvPr id="10" name="TextBox 9"/>
          <p:cNvSpPr txBox="1"/>
          <p:nvPr/>
        </p:nvSpPr>
        <p:spPr>
          <a:xfrm>
            <a:off x="6191573" y="3802530"/>
            <a:ext cx="2495227" cy="200055"/>
          </a:xfrm>
          <a:prstGeom prst="rect">
            <a:avLst/>
          </a:prstGeom>
          <a:noFill/>
        </p:spPr>
        <p:txBody>
          <a:bodyPr wrap="square" rtlCol="0">
            <a:spAutoFit/>
          </a:bodyPr>
          <a:lstStyle/>
          <a:p>
            <a:pPr algn="r"/>
            <a:r>
              <a:rPr lang="en-US" sz="700" dirty="0" smtClean="0">
                <a:solidFill>
                  <a:srgbClr val="A6A6A6"/>
                </a:solidFill>
                <a:latin typeface="Arial" panose="020B0604020202020204" pitchFamily="34" charset="0"/>
                <a:cs typeface="Arial" panose="020B0604020202020204" pitchFamily="34" charset="0"/>
              </a:rPr>
              <a:t>© CarlosE.SantaMaria/www.shutterstock.com</a:t>
            </a:r>
            <a:endParaRPr lang="en-US" sz="700" dirty="0">
              <a:solidFill>
                <a:srgbClr val="A6A6A6"/>
              </a:solidFill>
              <a:latin typeface="Arial" panose="020B0604020202020204" pitchFamily="34" charset="0"/>
              <a:cs typeface="Arial" panose="020B0604020202020204" pitchFamily="34" charset="0"/>
            </a:endParaRPr>
          </a:p>
        </p:txBody>
      </p:sp>
      <p:pic>
        <p:nvPicPr>
          <p:cNvPr id="12" name="Picture 11" descr="S8-shutterstock_11472229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5125" y="2037616"/>
            <a:ext cx="2651675" cy="1764914"/>
          </a:xfrm>
          <a:prstGeom prst="rect">
            <a:avLst/>
          </a:prstGeom>
        </p:spPr>
      </p:pic>
    </p:spTree>
    <p:extLst>
      <p:ext uri="{BB962C8B-B14F-4D97-AF65-F5344CB8AC3E}">
        <p14:creationId xmlns:p14="http://schemas.microsoft.com/office/powerpoint/2010/main" val="2935044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rmAutofit/>
          </a:bodyPr>
          <a:lstStyle/>
          <a:p>
            <a:pPr>
              <a:lnSpc>
                <a:spcPct val="110000"/>
              </a:lnSpc>
            </a:pPr>
            <a:r>
              <a:rPr lang="en-US" sz="4200" b="1" dirty="0" smtClean="0">
                <a:solidFill>
                  <a:srgbClr val="178D34"/>
                </a:solidFill>
                <a:latin typeface="Arial" panose="020B0604020202020204" pitchFamily="34" charset="0"/>
                <a:cs typeface="Arial" panose="020B0604020202020204" pitchFamily="34" charset="0"/>
              </a:rPr>
              <a:t>“Sacred Scripture”</a:t>
            </a:r>
            <a:r>
              <a:rPr lang="en-US" sz="4200" dirty="0" smtClean="0">
                <a:solidFill>
                  <a:srgbClr val="178D34"/>
                </a:solidFill>
                <a:latin typeface="Arial" panose="020B0604020202020204" pitchFamily="34" charset="0"/>
                <a:cs typeface="Arial" panose="020B0604020202020204" pitchFamily="34" charset="0"/>
              </a:rPr>
              <a:t/>
            </a:r>
            <a:br>
              <a:rPr lang="en-US" sz="4200" dirty="0" smtClean="0">
                <a:solidFill>
                  <a:srgbClr val="178D34"/>
                </a:solidFill>
                <a:latin typeface="Arial" panose="020B0604020202020204" pitchFamily="34" charset="0"/>
                <a:cs typeface="Arial" panose="020B0604020202020204" pitchFamily="34" charset="0"/>
              </a:rPr>
            </a:br>
            <a:r>
              <a:rPr lang="en-US" sz="1800" b="1" dirty="0" smtClean="0">
                <a:solidFill>
                  <a:schemeClr val="tx1">
                    <a:lumMod val="50000"/>
                    <a:lumOff val="50000"/>
                  </a:schemeClr>
                </a:solidFill>
                <a:latin typeface="Arial" pitchFamily="34" charset="0"/>
                <a:cs typeface="Arial" pitchFamily="34" charset="0"/>
              </a:rPr>
              <a:t>(Handbook, pages 19–21)</a:t>
            </a: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57200" y="1532088"/>
            <a:ext cx="8229600" cy="4749212"/>
          </a:xfrm>
        </p:spPr>
        <p:txBody>
          <a:bodyPr>
            <a:normAutofit/>
          </a:bodyPr>
          <a:lstStyle/>
          <a:p>
            <a:r>
              <a:rPr lang="en-US" sz="2100" dirty="0" smtClean="0">
                <a:latin typeface="Arial" panose="020B0604020202020204" pitchFamily="34" charset="0"/>
                <a:cs typeface="Arial" panose="020B0604020202020204" pitchFamily="34" charset="0"/>
              </a:rPr>
              <a:t>The authors </a:t>
            </a:r>
            <a:r>
              <a:rPr lang="en-US" sz="2100" dirty="0">
                <a:latin typeface="Arial" panose="020B0604020202020204" pitchFamily="34" charset="0"/>
                <a:cs typeface="Arial" panose="020B0604020202020204" pitchFamily="34" charset="0"/>
              </a:rPr>
              <a:t>of </a:t>
            </a:r>
            <a:r>
              <a:rPr lang="en-US" sz="2100" dirty="0" smtClean="0">
                <a:latin typeface="Arial" panose="020B0604020202020204" pitchFamily="34" charset="0"/>
                <a:cs typeface="Arial" panose="020B0604020202020204" pitchFamily="34" charset="0"/>
              </a:rPr>
              <a:t>Sacred Scripture </a:t>
            </a:r>
            <a:r>
              <a:rPr lang="en-US" sz="2100" dirty="0">
                <a:latin typeface="Arial" panose="020B0604020202020204" pitchFamily="34" charset="0"/>
                <a:cs typeface="Arial" panose="020B0604020202020204" pitchFamily="34" charset="0"/>
              </a:rPr>
              <a:t>were inspired by the Holy Spirit to teach the truths of salvation using their own language, cultural images, and even their incomplete understanding of the world. </a:t>
            </a:r>
          </a:p>
          <a:p>
            <a:r>
              <a:rPr lang="en-US" sz="2100" dirty="0" smtClean="0">
                <a:latin typeface="Arial" panose="020B0604020202020204" pitchFamily="34" charset="0"/>
                <a:cs typeface="Arial" panose="020B0604020202020204" pitchFamily="34" charset="0"/>
              </a:rPr>
              <a:t>It is </a:t>
            </a:r>
            <a:r>
              <a:rPr lang="en-US" sz="2100" dirty="0">
                <a:latin typeface="Arial" panose="020B0604020202020204" pitchFamily="34" charset="0"/>
                <a:cs typeface="Arial" panose="020B0604020202020204" pitchFamily="34" charset="0"/>
              </a:rPr>
              <a:t>the work of the Pope and our bishops to provide the Church with the authentic interpretation of what God reveals through the teachings and stories of the </a:t>
            </a:r>
            <a:r>
              <a:rPr lang="en-US" sz="2100" dirty="0" smtClean="0">
                <a:latin typeface="Arial" panose="020B0604020202020204" pitchFamily="34" charset="0"/>
                <a:cs typeface="Arial" panose="020B0604020202020204" pitchFamily="34" charset="0"/>
              </a:rPr>
              <a:t>Bible.</a:t>
            </a:r>
            <a:endParaRPr lang="en-US" sz="21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
        <p:nvSpPr>
          <p:cNvPr id="26" name="Rounded Rectangle 25"/>
          <p:cNvSpPr/>
          <p:nvPr/>
        </p:nvSpPr>
        <p:spPr>
          <a:xfrm>
            <a:off x="154830" y="4305270"/>
            <a:ext cx="1172546" cy="88118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God</a:t>
            </a:r>
            <a:endParaRPr lang="en-US" dirty="0">
              <a:latin typeface="Arial" panose="020B0604020202020204" pitchFamily="34" charset="0"/>
              <a:cs typeface="Arial" panose="020B0604020202020204" pitchFamily="34" charset="0"/>
            </a:endParaRPr>
          </a:p>
        </p:txBody>
      </p:sp>
      <p:sp>
        <p:nvSpPr>
          <p:cNvPr id="27" name="Rounded Rectangle 26"/>
          <p:cNvSpPr/>
          <p:nvPr/>
        </p:nvSpPr>
        <p:spPr>
          <a:xfrm>
            <a:off x="2223788" y="3782719"/>
            <a:ext cx="1452481" cy="8373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Sacred Scripture</a:t>
            </a:r>
            <a:endParaRPr lang="en-US" sz="2000" dirty="0">
              <a:latin typeface="Arial" panose="020B0604020202020204" pitchFamily="34" charset="0"/>
              <a:cs typeface="Arial" panose="020B0604020202020204" pitchFamily="34" charset="0"/>
            </a:endParaRPr>
          </a:p>
        </p:txBody>
      </p:sp>
      <p:sp>
        <p:nvSpPr>
          <p:cNvPr id="28" name="Rounded Rectangle 27"/>
          <p:cNvSpPr/>
          <p:nvPr/>
        </p:nvSpPr>
        <p:spPr>
          <a:xfrm>
            <a:off x="2230731" y="4849189"/>
            <a:ext cx="1452481" cy="8373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Sacred Tradition</a:t>
            </a:r>
            <a:endParaRPr lang="en-US" dirty="0">
              <a:latin typeface="Arial" panose="020B0604020202020204" pitchFamily="34" charset="0"/>
              <a:cs typeface="Arial" panose="020B0604020202020204" pitchFamily="34" charset="0"/>
            </a:endParaRPr>
          </a:p>
        </p:txBody>
      </p:sp>
      <p:sp>
        <p:nvSpPr>
          <p:cNvPr id="29" name="Right Arrow 28"/>
          <p:cNvSpPr/>
          <p:nvPr/>
        </p:nvSpPr>
        <p:spPr>
          <a:xfrm rot="20403679">
            <a:off x="1513099" y="4217127"/>
            <a:ext cx="533606" cy="32872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Arrow 29"/>
          <p:cNvSpPr/>
          <p:nvPr/>
        </p:nvSpPr>
        <p:spPr>
          <a:xfrm rot="850068">
            <a:off x="1521626" y="4885304"/>
            <a:ext cx="533606" cy="32872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Arrow 30"/>
          <p:cNvSpPr/>
          <p:nvPr/>
        </p:nvSpPr>
        <p:spPr>
          <a:xfrm rot="1691543">
            <a:off x="3756411" y="4256528"/>
            <a:ext cx="533606" cy="32872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ight Arrow 31"/>
          <p:cNvSpPr/>
          <p:nvPr/>
        </p:nvSpPr>
        <p:spPr>
          <a:xfrm rot="20057348">
            <a:off x="3796966" y="5103488"/>
            <a:ext cx="533606" cy="32872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4482887" y="4151974"/>
            <a:ext cx="1797803" cy="111587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Interpretation by the Pope and bishops</a:t>
            </a:r>
            <a:endParaRPr lang="en-US" sz="2000" dirty="0">
              <a:latin typeface="Arial" panose="020B0604020202020204" pitchFamily="34" charset="0"/>
              <a:cs typeface="Arial" panose="020B0604020202020204" pitchFamily="34" charset="0"/>
            </a:endParaRPr>
          </a:p>
        </p:txBody>
      </p:sp>
      <p:sp>
        <p:nvSpPr>
          <p:cNvPr id="34" name="Right Arrow 33"/>
          <p:cNvSpPr/>
          <p:nvPr/>
        </p:nvSpPr>
        <p:spPr>
          <a:xfrm>
            <a:off x="6356606" y="4290107"/>
            <a:ext cx="994680" cy="7434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tx1"/>
                </a:solidFill>
                <a:latin typeface="Arial" panose="020B0604020202020204" pitchFamily="34" charset="0"/>
                <a:cs typeface="Arial" panose="020B0604020202020204" pitchFamily="34" charset="0"/>
              </a:rPr>
              <a:t>Sharedwith</a:t>
            </a:r>
            <a:endParaRPr lang="en-US" sz="1200" b="1" dirty="0">
              <a:solidFill>
                <a:schemeClr val="tx1"/>
              </a:solidFill>
              <a:latin typeface="Arial" panose="020B0604020202020204" pitchFamily="34" charset="0"/>
              <a:cs typeface="Arial" panose="020B0604020202020204" pitchFamily="34" charset="0"/>
            </a:endParaRPr>
          </a:p>
        </p:txBody>
      </p:sp>
      <p:sp>
        <p:nvSpPr>
          <p:cNvPr id="35" name="Rounded Rectangle 34"/>
          <p:cNvSpPr/>
          <p:nvPr/>
        </p:nvSpPr>
        <p:spPr>
          <a:xfrm>
            <a:off x="7427202" y="4151973"/>
            <a:ext cx="1553341" cy="107966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Arial" panose="020B0604020202020204" pitchFamily="34" charset="0"/>
                <a:cs typeface="Arial" panose="020B0604020202020204" pitchFamily="34" charset="0"/>
              </a:rPr>
              <a:t>The Church (God’s people)</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7499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3574</TotalTime>
  <Words>828</Words>
  <Application>Microsoft Office PowerPoint</Application>
  <PresentationFormat>On-screen Show (4:3)</PresentationFormat>
  <Paragraphs>83</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 New</vt:lpstr>
      <vt:lpstr>Times New Roman</vt:lpstr>
      <vt:lpstr>CorpPowerpoint</vt:lpstr>
      <vt:lpstr>PowerPoint Presentation</vt:lpstr>
      <vt:lpstr>PowerPoint Presentation</vt:lpstr>
      <vt:lpstr>Chapter Summary Revelation, Sacred Scripture, and Sacred Tradition</vt:lpstr>
      <vt:lpstr>Introduction and “Revelation” (Handbook, pages 16–19)</vt:lpstr>
      <vt:lpstr>Introduction and “Revelation” (Handbook, pages 16–19)</vt:lpstr>
      <vt:lpstr>Introduction and “Revelation” (Handbook, pages 16–19)</vt:lpstr>
      <vt:lpstr>“Sacred Scripture” (Handbook, pages 19–21)</vt:lpstr>
      <vt:lpstr>“Sacred Scripture” (Handbook, pages 19–21)</vt:lpstr>
      <vt:lpstr>“Sacred Scripture” (Handbook, pages 19–21)</vt:lpstr>
      <vt:lpstr>“Sacred Tradition” (Handbook, pages 21–22)</vt:lpstr>
      <vt:lpstr>“Sacred Tradition” (Handbook, pages 21–22)</vt:lpstr>
      <vt:lpstr>“Sacred Tradition” (Handbook, pages 21–22)</vt:lpstr>
      <vt:lpstr>“God’s Mystery” (Handbook, page 23)</vt:lpstr>
      <vt:lpstr>“God’s Mystery” (Handbook, page 23)</vt:lpstr>
      <vt:lpstr>Let’s 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274</cp:revision>
  <dcterms:created xsi:type="dcterms:W3CDTF">2012-11-07T17:11:11Z</dcterms:created>
  <dcterms:modified xsi:type="dcterms:W3CDTF">2015-05-20T15:17:47Z</dcterms:modified>
</cp:coreProperties>
</file>