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70"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82" autoAdjust="0"/>
    <p:restoredTop sz="85553" autoAdjust="0"/>
  </p:normalViewPr>
  <p:slideViewPr>
    <p:cSldViewPr>
      <p:cViewPr>
        <p:scale>
          <a:sx n="90" d="100"/>
          <a:sy n="90" d="100"/>
        </p:scale>
        <p:origin x="-1524" y="-23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EF480E-C871-4C14-810C-B6EE2F592996}" type="datetimeFigureOut">
              <a:rPr lang="en-US" smtClean="0"/>
              <a:pPr/>
              <a:t>2/15/2012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6618F72-A636-4190-870E-81322402A27F}" type="slidenum">
              <a:rPr lang="en-US" smtClean="0"/>
              <a:pPr/>
              <a:t>‹#›</a:t>
            </a:fld>
            <a:endParaRPr lang="en-US"/>
          </a:p>
        </p:txBody>
      </p:sp>
    </p:spTree>
    <p:extLst>
      <p:ext uri="{BB962C8B-B14F-4D97-AF65-F5344CB8AC3E}">
        <p14:creationId xmlns:p14="http://schemas.microsoft.com/office/powerpoint/2010/main" val="7946238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This is a great time to “break open the Word” with the students. You may need to offer some information about the context of the times. Be prepared to answer questions about this passage.</a:t>
            </a:r>
            <a:r>
              <a:rPr lang="en-US" sz="1200" kern="1200" baseline="0" dirty="0" smtClean="0">
                <a:solidFill>
                  <a:schemeClr val="tx1"/>
                </a:solidFill>
                <a:latin typeface="+mn-lt"/>
                <a:ea typeface="+mn-ea"/>
                <a:cs typeface="+mn-cs"/>
              </a:rPr>
              <a:t> </a:t>
            </a:r>
            <a:r>
              <a:rPr lang="en-US" sz="1200" kern="1200" dirty="0" smtClean="0">
                <a:solidFill>
                  <a:schemeClr val="tx1"/>
                </a:solidFill>
                <a:latin typeface="+mn-lt"/>
                <a:ea typeface="+mn-ea"/>
                <a:cs typeface="+mn-cs"/>
              </a:rPr>
              <a:t>Allow a few minutes for the students to summarize in their own words.</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Allow a few minutes for the students to summarize in their own words. You may need to remind the students why the passages in each Gospel are different (such as literary devices of author, audience, themes).</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Allow a few minutes for the students to summarize in their own words. Then ask them to collect all their notes into one statement reflecting Jesus’ Greatest Commandments. Invite a few students to share their statements aloud.</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Ask the students to recall stories from the Gospels—parables and events—in which Jesus emphasized the right way to treat others. Encourage the students to write these down privately and to save them for an exercise near the end.</a:t>
            </a:r>
          </a:p>
        </p:txBody>
      </p:sp>
      <p:sp>
        <p:nvSpPr>
          <p:cNvPr id="4" name="Slide Number Placeholder 3"/>
          <p:cNvSpPr>
            <a:spLocks noGrp="1"/>
          </p:cNvSpPr>
          <p:nvPr>
            <p:ph type="sldNum" sz="quarter" idx="10"/>
          </p:nvPr>
        </p:nvSpPr>
        <p:spPr/>
        <p:txBody>
          <a:bodyPr/>
          <a:lstStyle/>
          <a:p>
            <a:fld id="{96618F72-A636-4190-870E-81322402A27F}" type="slidenum">
              <a:rPr lang="en-US" smtClean="0"/>
              <a:pPr/>
              <a:t>10</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Ask the students to recall teachings of Jesus that represent </a:t>
            </a:r>
            <a:r>
              <a:rPr lang="en-US" sz="1200" i="1" kern="1200" dirty="0" smtClean="0">
                <a:solidFill>
                  <a:schemeClr val="tx1"/>
                </a:solidFill>
                <a:latin typeface="+mn-lt"/>
                <a:ea typeface="+mn-ea"/>
                <a:cs typeface="+mn-cs"/>
              </a:rPr>
              <a:t>agape</a:t>
            </a:r>
            <a:r>
              <a:rPr lang="en-US" sz="1200" kern="1200" dirty="0" smtClean="0">
                <a:solidFill>
                  <a:schemeClr val="tx1"/>
                </a:solidFill>
                <a:latin typeface="+mn-lt"/>
                <a:ea typeface="+mn-ea"/>
                <a:cs typeface="+mn-cs"/>
              </a:rPr>
              <a:t>. Have them do this privately first by making a list in their notebooks or journals. The list will be used in an exercise toward the end.</a:t>
            </a:r>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11</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smtClean="0"/>
          </a:p>
          <a:p>
            <a:endParaRPr lang="en-US" dirty="0"/>
          </a:p>
        </p:txBody>
      </p:sp>
      <p:sp>
        <p:nvSpPr>
          <p:cNvPr id="4" name="Slide Number Placeholder 3"/>
          <p:cNvSpPr>
            <a:spLocks noGrp="1"/>
          </p:cNvSpPr>
          <p:nvPr>
            <p:ph type="sldNum" sz="quarter" idx="10"/>
          </p:nvPr>
        </p:nvSpPr>
        <p:spPr/>
        <p:txBody>
          <a:bodyPr/>
          <a:lstStyle/>
          <a:p>
            <a:fld id="{96618F72-A636-4190-870E-81322402A27F}"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b="0" i="1" kern="1200" dirty="0" smtClean="0">
                <a:solidFill>
                  <a:schemeClr val="tx1"/>
                </a:solidFill>
                <a:latin typeface="+mn-lt"/>
                <a:ea typeface="+mn-ea"/>
                <a:cs typeface="+mn-cs"/>
              </a:rPr>
              <a:t>Notes:</a:t>
            </a:r>
            <a:r>
              <a:rPr lang="en-US" sz="1200" b="0" kern="1200" dirty="0" smtClean="0">
                <a:solidFill>
                  <a:schemeClr val="tx1"/>
                </a:solidFill>
                <a:latin typeface="+mn-lt"/>
                <a:ea typeface="+mn-ea"/>
                <a:cs typeface="+mn-cs"/>
              </a:rPr>
              <a:t>  Invite students to respond to this question using the notes they took</a:t>
            </a:r>
            <a:r>
              <a:rPr lang="en-US" sz="1200" b="0" kern="1200" baseline="0" dirty="0" smtClean="0">
                <a:solidFill>
                  <a:schemeClr val="tx1"/>
                </a:solidFill>
                <a:latin typeface="+mn-lt"/>
                <a:ea typeface="+mn-ea"/>
                <a:cs typeface="+mn-cs"/>
              </a:rPr>
              <a:t> during the presentation. You may wish to provide prompts to guide the students in addressing how the Greatest Commandments:</a:t>
            </a:r>
          </a:p>
          <a:p>
            <a:pPr>
              <a:buFont typeface="Arial" pitchFamily="34" charset="0"/>
              <a:buChar char="•"/>
            </a:pPr>
            <a:r>
              <a:rPr lang="en-US" sz="1200" b="0" kern="1200" baseline="0" dirty="0" smtClean="0">
                <a:solidFill>
                  <a:schemeClr val="tx1"/>
                </a:solidFill>
                <a:latin typeface="+mn-lt"/>
                <a:ea typeface="+mn-ea"/>
                <a:cs typeface="+mn-cs"/>
              </a:rPr>
              <a:t>   Help us keep the Kingdom of God as a first goal</a:t>
            </a:r>
          </a:p>
          <a:p>
            <a:pPr>
              <a:buFont typeface="Arial" pitchFamily="34" charset="0"/>
              <a:buChar char="•"/>
            </a:pPr>
            <a:r>
              <a:rPr lang="en-US" sz="1200" b="0" kern="1200" baseline="0" dirty="0" smtClean="0">
                <a:solidFill>
                  <a:schemeClr val="tx1"/>
                </a:solidFill>
                <a:latin typeface="+mn-lt"/>
                <a:ea typeface="+mn-ea"/>
                <a:cs typeface="+mn-cs"/>
              </a:rPr>
              <a:t>   Focus on God</a:t>
            </a:r>
          </a:p>
          <a:p>
            <a:pPr>
              <a:buFont typeface="Arial" pitchFamily="34" charset="0"/>
              <a:buChar char="•"/>
            </a:pPr>
            <a:r>
              <a:rPr lang="en-US" sz="1200" b="0" kern="1200" baseline="0" dirty="0" smtClean="0">
                <a:solidFill>
                  <a:schemeClr val="tx1"/>
                </a:solidFill>
                <a:latin typeface="+mn-lt"/>
                <a:ea typeface="+mn-ea"/>
                <a:cs typeface="+mn-cs"/>
              </a:rPr>
              <a:t>   Focus on others</a:t>
            </a:r>
          </a:p>
          <a:p>
            <a:pPr>
              <a:buFont typeface="Arial" pitchFamily="34" charset="0"/>
              <a:buChar char="•"/>
            </a:pPr>
            <a:r>
              <a:rPr lang="en-US" sz="1200" b="0" kern="1200" baseline="0" dirty="0" smtClean="0">
                <a:solidFill>
                  <a:schemeClr val="tx1"/>
                </a:solidFill>
                <a:latin typeface="+mn-lt"/>
                <a:ea typeface="+mn-ea"/>
                <a:cs typeface="+mn-cs"/>
              </a:rPr>
              <a:t>   Focus on </a:t>
            </a:r>
            <a:r>
              <a:rPr lang="en-US" sz="1200" b="0" i="1" kern="1200" baseline="0" dirty="0" smtClean="0">
                <a:solidFill>
                  <a:schemeClr val="tx1"/>
                </a:solidFill>
                <a:latin typeface="+mn-lt"/>
                <a:ea typeface="+mn-ea"/>
                <a:cs typeface="+mn-cs"/>
              </a:rPr>
              <a:t>agape</a:t>
            </a:r>
          </a:p>
          <a:p>
            <a:pPr>
              <a:buFont typeface="Arial" pitchFamily="34" charset="0"/>
              <a:buChar char="•"/>
            </a:pPr>
            <a:r>
              <a:rPr lang="en-US" sz="1200" b="0" kern="1200" baseline="0" dirty="0" smtClean="0">
                <a:solidFill>
                  <a:schemeClr val="tx1"/>
                </a:solidFill>
                <a:latin typeface="+mn-lt"/>
                <a:ea typeface="+mn-ea"/>
                <a:cs typeface="+mn-cs"/>
              </a:rPr>
              <a:t>   Remind us of the Ten Commandments</a:t>
            </a:r>
          </a:p>
          <a:p>
            <a:pPr>
              <a:buFont typeface="Arial" pitchFamily="34" charset="0"/>
              <a:buChar char="•"/>
            </a:pPr>
            <a:endParaRPr lang="en-US" sz="1200" b="0" kern="1200" baseline="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96618F72-A636-4190-870E-81322402A27F}"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2/15/2012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Greatest Commandments</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a:t>
            </a:r>
            <a:r>
              <a:rPr lang="en-US" smtClean="0"/>
              <a:t>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TX001256</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Others</a:t>
            </a:r>
            <a:endParaRPr lang="en-US" dirty="0"/>
          </a:p>
        </p:txBody>
      </p:sp>
      <p:sp>
        <p:nvSpPr>
          <p:cNvPr id="3" name="Content Placeholder 2"/>
          <p:cNvSpPr>
            <a:spLocks noGrp="1"/>
          </p:cNvSpPr>
          <p:nvPr>
            <p:ph idx="1"/>
          </p:nvPr>
        </p:nvSpPr>
        <p:spPr>
          <a:xfrm>
            <a:off x="4343400" y="1752600"/>
            <a:ext cx="4038600" cy="4373563"/>
          </a:xfrm>
        </p:spPr>
        <p:txBody>
          <a:bodyPr/>
          <a:lstStyle/>
          <a:p>
            <a:pPr>
              <a:buNone/>
            </a:pPr>
            <a:r>
              <a:rPr lang="en-US" dirty="0" smtClean="0"/>
              <a:t>The Greatest Commandments</a:t>
            </a:r>
          </a:p>
          <a:p>
            <a:pPr>
              <a:buNone/>
            </a:pPr>
            <a:r>
              <a:rPr lang="en-US" dirty="0" smtClean="0"/>
              <a:t>focus on others:</a:t>
            </a:r>
          </a:p>
          <a:p>
            <a:pPr lvl="0"/>
            <a:r>
              <a:rPr lang="en-US" dirty="0" smtClean="0"/>
              <a:t>Jesus is quoting from Leviticus: “You shall love your neighbor as yourself” (19:18).</a:t>
            </a:r>
          </a:p>
          <a:p>
            <a:pPr lvl="0"/>
            <a:r>
              <a:rPr lang="en-US" dirty="0" smtClean="0"/>
              <a:t>All of the parables reflect how we are to treat our neighbors.</a:t>
            </a:r>
          </a:p>
          <a:p>
            <a:pPr lvl="0"/>
            <a:r>
              <a:rPr lang="en-US" dirty="0" smtClean="0"/>
              <a:t>Jesus modeled how to treat others.</a:t>
            </a:r>
          </a:p>
          <a:p>
            <a:endParaRPr lang="en-US" dirty="0"/>
          </a:p>
        </p:txBody>
      </p:sp>
      <p:pic>
        <p:nvPicPr>
          <p:cNvPr id="4" name="Picture 3" descr="Good_Samaritan-wikimedia.jpg"/>
          <p:cNvPicPr>
            <a:picLocks noChangeAspect="1"/>
          </p:cNvPicPr>
          <p:nvPr/>
        </p:nvPicPr>
        <p:blipFill>
          <a:blip r:embed="rId3" cstate="print"/>
          <a:stretch>
            <a:fillRect/>
          </a:stretch>
        </p:blipFill>
        <p:spPr>
          <a:xfrm>
            <a:off x="914400" y="1828800"/>
            <a:ext cx="3050544" cy="41910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bwMode="auto">
          <a:xfrm rot="5400000">
            <a:off x="198939" y="4144462"/>
            <a:ext cx="1295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Love</a:t>
            </a:r>
            <a:endParaRPr lang="en-US" dirty="0"/>
          </a:p>
        </p:txBody>
      </p:sp>
      <p:sp>
        <p:nvSpPr>
          <p:cNvPr id="3" name="Content Placeholder 2"/>
          <p:cNvSpPr>
            <a:spLocks noGrp="1"/>
          </p:cNvSpPr>
          <p:nvPr>
            <p:ph idx="1"/>
          </p:nvPr>
        </p:nvSpPr>
        <p:spPr/>
        <p:txBody>
          <a:bodyPr/>
          <a:lstStyle/>
          <a:p>
            <a:pPr>
              <a:buNone/>
            </a:pPr>
            <a:r>
              <a:rPr lang="en-US" dirty="0" smtClean="0"/>
              <a:t>The Greatest Commandments focus on love:</a:t>
            </a:r>
          </a:p>
          <a:p>
            <a:pPr lvl="0"/>
            <a:r>
              <a:rPr lang="en-US" dirty="0" smtClean="0"/>
              <a:t>The Greek word for love </a:t>
            </a:r>
            <a:br>
              <a:rPr lang="en-US" dirty="0" smtClean="0"/>
            </a:br>
            <a:r>
              <a:rPr lang="en-US" dirty="0" smtClean="0"/>
              <a:t>that Jesus used most of </a:t>
            </a:r>
            <a:br>
              <a:rPr lang="en-US" dirty="0" smtClean="0"/>
            </a:br>
            <a:r>
              <a:rPr lang="en-US" dirty="0" smtClean="0"/>
              <a:t>the time in his teachings </a:t>
            </a:r>
            <a:br>
              <a:rPr lang="en-US" dirty="0" smtClean="0"/>
            </a:br>
            <a:r>
              <a:rPr lang="en-US" dirty="0" smtClean="0"/>
              <a:t>is </a:t>
            </a:r>
            <a:r>
              <a:rPr lang="en-US" i="1" dirty="0" smtClean="0"/>
              <a:t>agape</a:t>
            </a:r>
            <a:r>
              <a:rPr lang="en-US" dirty="0" smtClean="0"/>
              <a:t>.</a:t>
            </a:r>
          </a:p>
          <a:p>
            <a:pPr lvl="0"/>
            <a:r>
              <a:rPr lang="en-US" i="1" dirty="0" smtClean="0"/>
              <a:t>Agape</a:t>
            </a:r>
            <a:r>
              <a:rPr lang="en-US" dirty="0" smtClean="0"/>
              <a:t> refers to the kind </a:t>
            </a:r>
            <a:br>
              <a:rPr lang="en-US" dirty="0" smtClean="0"/>
            </a:br>
            <a:r>
              <a:rPr lang="en-US" dirty="0" smtClean="0"/>
              <a:t>of love that is spiritual </a:t>
            </a:r>
            <a:br>
              <a:rPr lang="en-US" dirty="0" smtClean="0"/>
            </a:br>
            <a:r>
              <a:rPr lang="en-US" dirty="0" smtClean="0"/>
              <a:t>and unselfish. It means </a:t>
            </a:r>
            <a:br>
              <a:rPr lang="en-US" dirty="0" smtClean="0"/>
            </a:br>
            <a:r>
              <a:rPr lang="en-US" dirty="0" smtClean="0"/>
              <a:t>to serve freely without </a:t>
            </a:r>
            <a:br>
              <a:rPr lang="en-US" dirty="0" smtClean="0"/>
            </a:br>
            <a:r>
              <a:rPr lang="en-US" dirty="0" smtClean="0"/>
              <a:t>reward; to suffer injury </a:t>
            </a:r>
            <a:br>
              <a:rPr lang="en-US" dirty="0" smtClean="0"/>
            </a:br>
            <a:r>
              <a:rPr lang="en-US" dirty="0" smtClean="0"/>
              <a:t>without seeking revenge; </a:t>
            </a:r>
            <a:br>
              <a:rPr lang="en-US" dirty="0" smtClean="0"/>
            </a:br>
            <a:r>
              <a:rPr lang="en-US" dirty="0" smtClean="0"/>
              <a:t>to act with respect, justice, </a:t>
            </a:r>
            <a:br>
              <a:rPr lang="en-US" dirty="0" smtClean="0"/>
            </a:br>
            <a:r>
              <a:rPr lang="en-US" dirty="0" smtClean="0"/>
              <a:t>caring, and compassion.</a:t>
            </a:r>
          </a:p>
          <a:p>
            <a:endParaRPr lang="en-US" dirty="0"/>
          </a:p>
        </p:txBody>
      </p:sp>
      <p:pic>
        <p:nvPicPr>
          <p:cNvPr id="4" name="Picture 3" descr="washing feet-wikimedia.jpg"/>
          <p:cNvPicPr>
            <a:picLocks noChangeAspect="1"/>
          </p:cNvPicPr>
          <p:nvPr/>
        </p:nvPicPr>
        <p:blipFill>
          <a:blip r:embed="rId3" cstate="print"/>
          <a:srcRect l="13913"/>
          <a:stretch>
            <a:fillRect/>
          </a:stretch>
        </p:blipFill>
        <p:spPr>
          <a:xfrm>
            <a:off x="4953000" y="2256854"/>
            <a:ext cx="3772043" cy="2924746"/>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bwMode="auto">
          <a:xfrm rot="16200000">
            <a:off x="8106861" y="3839662"/>
            <a:ext cx="1295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half" idx="1"/>
          </p:nvPr>
        </p:nvSpPr>
        <p:spPr>
          <a:xfrm>
            <a:off x="457200" y="2514600"/>
            <a:ext cx="3505200" cy="3611563"/>
          </a:xfrm>
        </p:spPr>
        <p:txBody>
          <a:bodyPr/>
          <a:lstStyle/>
          <a:p>
            <a:pPr lvl="0"/>
            <a:r>
              <a:rPr lang="en-US" dirty="0" smtClean="0"/>
              <a:t>The first three commandments are about love of God  .  .  .</a:t>
            </a:r>
          </a:p>
          <a:p>
            <a:pPr lvl="1"/>
            <a:r>
              <a:rPr lang="en-US" dirty="0" smtClean="0"/>
              <a:t>I, the L</a:t>
            </a:r>
            <a:r>
              <a:rPr lang="en-US" cap="small" dirty="0" smtClean="0"/>
              <a:t>ord</a:t>
            </a:r>
            <a:r>
              <a:rPr lang="en-US" dirty="0" smtClean="0"/>
              <a:t>, am your God  .  .  .  you shall have no other gods besides me.</a:t>
            </a:r>
          </a:p>
          <a:p>
            <a:pPr lvl="1"/>
            <a:r>
              <a:rPr lang="en-US" dirty="0" smtClean="0"/>
              <a:t>You shall not take the name of the L</a:t>
            </a:r>
            <a:r>
              <a:rPr lang="en-US" cap="small" dirty="0" smtClean="0"/>
              <a:t>ord</a:t>
            </a:r>
            <a:r>
              <a:rPr lang="en-US" dirty="0" smtClean="0"/>
              <a:t>, your God, in vain.</a:t>
            </a:r>
          </a:p>
          <a:p>
            <a:pPr lvl="1"/>
            <a:r>
              <a:rPr lang="en-US" dirty="0" smtClean="0"/>
              <a:t>Remember to keep holy the Sabbath.</a:t>
            </a:r>
          </a:p>
          <a:p>
            <a:endParaRPr lang="en-US" dirty="0"/>
          </a:p>
        </p:txBody>
      </p:sp>
      <p:sp>
        <p:nvSpPr>
          <p:cNvPr id="6" name="Text Placeholder 5"/>
          <p:cNvSpPr>
            <a:spLocks noGrp="1"/>
          </p:cNvSpPr>
          <p:nvPr>
            <p:ph type="body" sz="quarter" idx="12"/>
          </p:nvPr>
        </p:nvSpPr>
        <p:spPr/>
        <p:txBody>
          <a:bodyPr/>
          <a:lstStyle/>
          <a:p>
            <a:endParaRPr lang="en-US" dirty="0" smtClean="0"/>
          </a:p>
          <a:p>
            <a:endParaRPr lang="en-US" dirty="0"/>
          </a:p>
        </p:txBody>
      </p:sp>
      <p:sp>
        <p:nvSpPr>
          <p:cNvPr id="2" name="Title 1"/>
          <p:cNvSpPr>
            <a:spLocks noGrp="1"/>
          </p:cNvSpPr>
          <p:nvPr>
            <p:ph type="title" idx="4294967295"/>
          </p:nvPr>
        </p:nvSpPr>
        <p:spPr>
          <a:xfrm>
            <a:off x="381000" y="1143000"/>
            <a:ext cx="8763000" cy="533400"/>
          </a:xfrm>
        </p:spPr>
        <p:txBody>
          <a:bodyPr/>
          <a:lstStyle/>
          <a:p>
            <a:r>
              <a:rPr lang="en-US" dirty="0" smtClean="0"/>
              <a:t>The Ten Commandments</a:t>
            </a:r>
            <a:endParaRPr lang="en-US" dirty="0"/>
          </a:p>
        </p:txBody>
      </p:sp>
      <p:sp>
        <p:nvSpPr>
          <p:cNvPr id="7" name="TextBox 6"/>
          <p:cNvSpPr txBox="1"/>
          <p:nvPr/>
        </p:nvSpPr>
        <p:spPr bwMode="auto">
          <a:xfrm>
            <a:off x="533400" y="1828801"/>
            <a:ext cx="8001000" cy="707886"/>
          </a:xfrm>
          <a:prstGeom prst="rect">
            <a:avLst/>
          </a:prstGeom>
          <a:noFill/>
          <a:ln w="9525">
            <a:noFill/>
            <a:miter lim="800000"/>
            <a:headEnd/>
            <a:tailEnd/>
          </a:ln>
        </p:spPr>
        <p:txBody>
          <a:bodyPr wrap="square" rtlCol="0">
            <a:spAutoFit/>
          </a:bodyPr>
          <a:lstStyle/>
          <a:p>
            <a:r>
              <a:rPr lang="en-US" sz="2000" dirty="0" smtClean="0">
                <a:latin typeface="Arial" pitchFamily="34" charset="0"/>
                <a:cs typeface="Arial" pitchFamily="34" charset="0"/>
              </a:rPr>
              <a:t>The Greatest Commandments remind us of the Ten Commandments and help us to focus on them:</a:t>
            </a:r>
            <a:endParaRPr lang="en-US" sz="2000" dirty="0">
              <a:solidFill>
                <a:schemeClr val="bg1">
                  <a:lumMod val="65000"/>
                </a:schemeClr>
              </a:solidFill>
              <a:latin typeface="Arial" pitchFamily="34" charset="0"/>
              <a:cs typeface="Arial" pitchFamily="34" charset="0"/>
            </a:endParaRPr>
          </a:p>
        </p:txBody>
      </p:sp>
      <p:pic>
        <p:nvPicPr>
          <p:cNvPr id="8" name="Picture 7" descr="Tencommandments-wikimedia.jpg"/>
          <p:cNvPicPr>
            <a:picLocks noChangeAspect="1"/>
          </p:cNvPicPr>
          <p:nvPr/>
        </p:nvPicPr>
        <p:blipFill>
          <a:blip r:embed="rId3" cstate="print"/>
          <a:stretch>
            <a:fillRect/>
          </a:stretch>
        </p:blipFill>
        <p:spPr>
          <a:xfrm>
            <a:off x="5181600" y="2438400"/>
            <a:ext cx="2795738" cy="3672473"/>
          </a:xfrm>
          <a:prstGeom prst="rect">
            <a:avLst/>
          </a:prstGeom>
        </p:spPr>
      </p:pic>
      <p:sp>
        <p:nvSpPr>
          <p:cNvPr id="10" name="TextBox 9"/>
          <p:cNvSpPr txBox="1"/>
          <p:nvPr/>
        </p:nvSpPr>
        <p:spPr bwMode="auto">
          <a:xfrm rot="16200000">
            <a:off x="7361738" y="3839661"/>
            <a:ext cx="1295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Effect transition="in" filter="fade">
                                      <p:cBhvr>
                                        <p:cTn id="12" dur="500"/>
                                        <p:tgtEl>
                                          <p:spTgt spid="4">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Effect transition="in" filter="fade">
                                      <p:cBhvr>
                                        <p:cTn id="17" dur="500"/>
                                        <p:tgtEl>
                                          <p:spTgt spid="4">
                                            <p:txEl>
                                              <p:pRg st="1" end="1"/>
                                            </p:txEl>
                                          </p:spTgt>
                                        </p:tgtEl>
                                      </p:cBhvr>
                                    </p:animEffect>
                                  </p:childTnLst>
                                </p:cTn>
                              </p:par>
                              <p:par>
                                <p:cTn id="18" presetID="10" presetClass="entr" presetSubtype="0" fill="hold" nodeType="withEffect">
                                  <p:stCondLst>
                                    <p:cond delay="0"/>
                                  </p:stCondLst>
                                  <p:childTnLst>
                                    <p:set>
                                      <p:cBhvr>
                                        <p:cTn id="19" dur="1" fill="hold">
                                          <p:stCondLst>
                                            <p:cond delay="0"/>
                                          </p:stCondLst>
                                        </p:cTn>
                                        <p:tgtEl>
                                          <p:spTgt spid="4">
                                            <p:txEl>
                                              <p:pRg st="2" end="2"/>
                                            </p:txEl>
                                          </p:spTgt>
                                        </p:tgtEl>
                                        <p:attrNameLst>
                                          <p:attrName>style.visibility</p:attrName>
                                        </p:attrNameLst>
                                      </p:cBhvr>
                                      <p:to>
                                        <p:strVal val="visible"/>
                                      </p:to>
                                    </p:set>
                                    <p:animEffect transition="in" filter="fade">
                                      <p:cBhvr>
                                        <p:cTn id="20" dur="500"/>
                                        <p:tgtEl>
                                          <p:spTgt spid="4">
                                            <p:txEl>
                                              <p:pRg st="2" end="2"/>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4">
                                            <p:txEl>
                                              <p:pRg st="3" end="3"/>
                                            </p:txEl>
                                          </p:spTgt>
                                        </p:tgtEl>
                                        <p:attrNameLst>
                                          <p:attrName>style.visibility</p:attrName>
                                        </p:attrNameLst>
                                      </p:cBhvr>
                                      <p:to>
                                        <p:strVal val="visible"/>
                                      </p:to>
                                    </p:set>
                                    <p:animEffect transition="in" filter="fade">
                                      <p:cBhvr>
                                        <p:cTn id="2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half" idx="2"/>
          </p:nvPr>
        </p:nvSpPr>
        <p:spPr>
          <a:xfrm>
            <a:off x="457200" y="1905000"/>
            <a:ext cx="4343400" cy="4495800"/>
          </a:xfrm>
        </p:spPr>
        <p:txBody>
          <a:bodyPr>
            <a:normAutofit/>
          </a:bodyPr>
          <a:lstStyle/>
          <a:p>
            <a:pPr lvl="0"/>
            <a:r>
              <a:rPr lang="en-US" dirty="0" smtClean="0"/>
              <a:t>The last seven commandments are about love of neighbor  .  .  .  </a:t>
            </a:r>
          </a:p>
          <a:p>
            <a:pPr lvl="1"/>
            <a:r>
              <a:rPr lang="en-US" dirty="0" smtClean="0"/>
              <a:t>Honor your father and mother.</a:t>
            </a:r>
          </a:p>
          <a:p>
            <a:pPr lvl="1"/>
            <a:r>
              <a:rPr lang="en-US" dirty="0" smtClean="0"/>
              <a:t>You shall not kill.</a:t>
            </a:r>
          </a:p>
          <a:p>
            <a:pPr lvl="1"/>
            <a:r>
              <a:rPr lang="en-US" dirty="0" smtClean="0"/>
              <a:t>You shall not commit adultery.</a:t>
            </a:r>
          </a:p>
          <a:p>
            <a:pPr lvl="1"/>
            <a:r>
              <a:rPr lang="en-US" dirty="0" smtClean="0"/>
              <a:t>You shall not steal.</a:t>
            </a:r>
          </a:p>
          <a:p>
            <a:pPr lvl="1"/>
            <a:r>
              <a:rPr lang="en-US" dirty="0" smtClean="0"/>
              <a:t>You shall not bear false witness against your neighbor.</a:t>
            </a:r>
          </a:p>
          <a:p>
            <a:pPr lvl="1"/>
            <a:r>
              <a:rPr lang="en-US" dirty="0" smtClean="0"/>
              <a:t>You shall not covet your neighbor’s house.</a:t>
            </a:r>
          </a:p>
          <a:p>
            <a:pPr lvl="1"/>
            <a:r>
              <a:rPr lang="en-US" dirty="0" smtClean="0"/>
              <a:t>You shall not covet your neighbor’s belongings.</a:t>
            </a:r>
          </a:p>
          <a:p>
            <a:endParaRPr lang="en-US" dirty="0"/>
          </a:p>
        </p:txBody>
      </p:sp>
      <p:sp>
        <p:nvSpPr>
          <p:cNvPr id="6" name="Text Placeholder 5"/>
          <p:cNvSpPr>
            <a:spLocks noGrp="1"/>
          </p:cNvSpPr>
          <p:nvPr>
            <p:ph type="body" sz="quarter" idx="12"/>
          </p:nvPr>
        </p:nvSpPr>
        <p:spPr/>
        <p:txBody>
          <a:bodyPr/>
          <a:lstStyle/>
          <a:p>
            <a:endParaRPr lang="en-US" dirty="0" smtClean="0"/>
          </a:p>
          <a:p>
            <a:endParaRPr lang="en-US" dirty="0"/>
          </a:p>
        </p:txBody>
      </p:sp>
      <p:sp>
        <p:nvSpPr>
          <p:cNvPr id="2" name="Title 1"/>
          <p:cNvSpPr>
            <a:spLocks noGrp="1"/>
          </p:cNvSpPr>
          <p:nvPr>
            <p:ph type="title" idx="4294967295"/>
          </p:nvPr>
        </p:nvSpPr>
        <p:spPr>
          <a:xfrm>
            <a:off x="381000" y="1143000"/>
            <a:ext cx="8763000" cy="533400"/>
          </a:xfrm>
        </p:spPr>
        <p:txBody>
          <a:bodyPr/>
          <a:lstStyle/>
          <a:p>
            <a:r>
              <a:rPr lang="en-US" dirty="0" smtClean="0"/>
              <a:t>The Ten Commandments</a:t>
            </a:r>
            <a:endParaRPr lang="en-US" dirty="0"/>
          </a:p>
        </p:txBody>
      </p:sp>
      <p:pic>
        <p:nvPicPr>
          <p:cNvPr id="8" name="Picture 7" descr="Tencommandments-wikimedia.jpg"/>
          <p:cNvPicPr>
            <a:picLocks noChangeAspect="1"/>
          </p:cNvPicPr>
          <p:nvPr/>
        </p:nvPicPr>
        <p:blipFill>
          <a:blip r:embed="rId3" cstate="print"/>
          <a:stretch>
            <a:fillRect/>
          </a:stretch>
        </p:blipFill>
        <p:spPr>
          <a:xfrm>
            <a:off x="5181600" y="2438400"/>
            <a:ext cx="2795738" cy="3672473"/>
          </a:xfrm>
          <a:prstGeom prst="rect">
            <a:avLst/>
          </a:prstGeom>
        </p:spPr>
      </p:pic>
      <p:sp>
        <p:nvSpPr>
          <p:cNvPr id="9" name="TextBox 8"/>
          <p:cNvSpPr txBox="1"/>
          <p:nvPr/>
        </p:nvSpPr>
        <p:spPr bwMode="auto">
          <a:xfrm rot="16200000">
            <a:off x="7361738" y="3839661"/>
            <a:ext cx="1295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fade">
                                      <p:cBhvr>
                                        <p:cTn id="12" dur="500"/>
                                        <p:tgtEl>
                                          <p:spTgt spid="5">
                                            <p:txEl>
                                              <p:pRg st="1" end="1"/>
                                            </p:txEl>
                                          </p:spTgt>
                                        </p:tgtEl>
                                      </p:cBhvr>
                                    </p:animEffect>
                                  </p:childTnLst>
                                </p:cTn>
                              </p:par>
                              <p:par>
                                <p:cTn id="13" presetID="10" presetClass="entr" presetSubtype="0" fill="hold" nodeType="with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fade">
                                      <p:cBhvr>
                                        <p:cTn id="15" dur="500"/>
                                        <p:tgtEl>
                                          <p:spTgt spid="5">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fade">
                                      <p:cBhvr>
                                        <p:cTn id="18" dur="500"/>
                                        <p:tgtEl>
                                          <p:spTgt spid="5">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5">
                                            <p:txEl>
                                              <p:pRg st="4" end="4"/>
                                            </p:txEl>
                                          </p:spTgt>
                                        </p:tgtEl>
                                        <p:attrNameLst>
                                          <p:attrName>style.visibility</p:attrName>
                                        </p:attrNameLst>
                                      </p:cBhvr>
                                      <p:to>
                                        <p:strVal val="visible"/>
                                      </p:to>
                                    </p:set>
                                    <p:animEffect transition="in" filter="fade">
                                      <p:cBhvr>
                                        <p:cTn id="21" dur="500"/>
                                        <p:tgtEl>
                                          <p:spTgt spid="5">
                                            <p:txEl>
                                              <p:pRg st="4" end="4"/>
                                            </p:txEl>
                                          </p:spTgt>
                                        </p:tgtEl>
                                      </p:cBhvr>
                                    </p:animEffect>
                                  </p:childTnLst>
                                </p:cTn>
                              </p:par>
                              <p:par>
                                <p:cTn id="22" presetID="10" presetClass="entr" presetSubtype="0" fill="hold" nodeType="withEffect">
                                  <p:stCondLst>
                                    <p:cond delay="0"/>
                                  </p:stCondLst>
                                  <p:childTnLst>
                                    <p:set>
                                      <p:cBhvr>
                                        <p:cTn id="23" dur="1" fill="hold">
                                          <p:stCondLst>
                                            <p:cond delay="0"/>
                                          </p:stCondLst>
                                        </p:cTn>
                                        <p:tgtEl>
                                          <p:spTgt spid="5">
                                            <p:txEl>
                                              <p:pRg st="5" end="5"/>
                                            </p:txEl>
                                          </p:spTgt>
                                        </p:tgtEl>
                                        <p:attrNameLst>
                                          <p:attrName>style.visibility</p:attrName>
                                        </p:attrNameLst>
                                      </p:cBhvr>
                                      <p:to>
                                        <p:strVal val="visible"/>
                                      </p:to>
                                    </p:set>
                                    <p:animEffect transition="in" filter="fade">
                                      <p:cBhvr>
                                        <p:cTn id="24" dur="500"/>
                                        <p:tgtEl>
                                          <p:spTgt spid="5">
                                            <p:txEl>
                                              <p:pRg st="5" end="5"/>
                                            </p:txEl>
                                          </p:spTgt>
                                        </p:tgtEl>
                                      </p:cBhvr>
                                    </p:animEffect>
                                  </p:childTnLst>
                                </p:cTn>
                              </p:par>
                              <p:par>
                                <p:cTn id="25" presetID="10" presetClass="entr" presetSubtype="0" fill="hold" nodeType="withEffect">
                                  <p:stCondLst>
                                    <p:cond delay="0"/>
                                  </p:stCondLst>
                                  <p:childTnLst>
                                    <p:set>
                                      <p:cBhvr>
                                        <p:cTn id="26" dur="1" fill="hold">
                                          <p:stCondLst>
                                            <p:cond delay="0"/>
                                          </p:stCondLst>
                                        </p:cTn>
                                        <p:tgtEl>
                                          <p:spTgt spid="5">
                                            <p:txEl>
                                              <p:pRg st="6" end="6"/>
                                            </p:txEl>
                                          </p:spTgt>
                                        </p:tgtEl>
                                        <p:attrNameLst>
                                          <p:attrName>style.visibility</p:attrName>
                                        </p:attrNameLst>
                                      </p:cBhvr>
                                      <p:to>
                                        <p:strVal val="visible"/>
                                      </p:to>
                                    </p:set>
                                    <p:animEffect transition="in" filter="fade">
                                      <p:cBhvr>
                                        <p:cTn id="27" dur="500"/>
                                        <p:tgtEl>
                                          <p:spTgt spid="5">
                                            <p:txEl>
                                              <p:pRg st="6" end="6"/>
                                            </p:txEl>
                                          </p:spTgt>
                                        </p:tgtEl>
                                      </p:cBhvr>
                                    </p:animEffect>
                                  </p:childTnLst>
                                </p:cTn>
                              </p:par>
                              <p:par>
                                <p:cTn id="28" presetID="10" presetClass="entr" presetSubtype="0" fill="hold" nodeType="withEffect">
                                  <p:stCondLst>
                                    <p:cond delay="0"/>
                                  </p:stCondLst>
                                  <p:childTnLst>
                                    <p:set>
                                      <p:cBhvr>
                                        <p:cTn id="29" dur="1" fill="hold">
                                          <p:stCondLst>
                                            <p:cond delay="0"/>
                                          </p:stCondLst>
                                        </p:cTn>
                                        <p:tgtEl>
                                          <p:spTgt spid="5">
                                            <p:txEl>
                                              <p:pRg st="7" end="7"/>
                                            </p:txEl>
                                          </p:spTgt>
                                        </p:tgtEl>
                                        <p:attrNameLst>
                                          <p:attrName>style.visibility</p:attrName>
                                        </p:attrNameLst>
                                      </p:cBhvr>
                                      <p:to>
                                        <p:strVal val="visible"/>
                                      </p:to>
                                    </p:set>
                                    <p:animEffect transition="in" filter="fade">
                                      <p:cBhvr>
                                        <p:cTn id="30" dur="500"/>
                                        <p:tgtEl>
                                          <p:spTgt spid="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All of Jesus’ Teachings</a:t>
            </a:r>
            <a:endParaRPr lang="en-US" dirty="0"/>
          </a:p>
        </p:txBody>
      </p:sp>
      <p:sp>
        <p:nvSpPr>
          <p:cNvPr id="3" name="Content Placeholder 2"/>
          <p:cNvSpPr>
            <a:spLocks noGrp="1"/>
          </p:cNvSpPr>
          <p:nvPr>
            <p:ph idx="1"/>
          </p:nvPr>
        </p:nvSpPr>
        <p:spPr>
          <a:xfrm>
            <a:off x="1371600" y="1752600"/>
            <a:ext cx="2895600" cy="4373563"/>
          </a:xfrm>
        </p:spPr>
        <p:txBody>
          <a:bodyPr>
            <a:normAutofit/>
          </a:bodyPr>
          <a:lstStyle/>
          <a:p>
            <a:pPr marL="0" indent="0">
              <a:buNone/>
            </a:pPr>
            <a:r>
              <a:rPr lang="en-US" dirty="0" smtClean="0"/>
              <a:t>How do the Greatest Commandments summarize all of Jesus’ teachings?</a:t>
            </a:r>
          </a:p>
          <a:p>
            <a:endParaRPr lang="en-US" dirty="0"/>
          </a:p>
        </p:txBody>
      </p:sp>
      <p:pic>
        <p:nvPicPr>
          <p:cNvPr id="4" name="Picture 3" descr="SermonOnTheMount-wikimedia.jpg"/>
          <p:cNvPicPr>
            <a:picLocks noChangeAspect="1"/>
          </p:cNvPicPr>
          <p:nvPr/>
        </p:nvPicPr>
        <p:blipFill>
          <a:blip r:embed="rId3" cstate="print"/>
          <a:stretch>
            <a:fillRect/>
          </a:stretch>
        </p:blipFill>
        <p:spPr>
          <a:xfrm>
            <a:off x="4419600" y="1828800"/>
            <a:ext cx="3812032" cy="42672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Rectangle 4"/>
          <p:cNvSpPr/>
          <p:nvPr/>
        </p:nvSpPr>
        <p:spPr>
          <a:xfrm rot="16200000">
            <a:off x="7863589" y="2939934"/>
            <a:ext cx="867545" cy="169277"/>
          </a:xfrm>
          <a:prstGeom prst="rect">
            <a:avLst/>
          </a:prstGeom>
        </p:spPr>
        <p:txBody>
          <a:bodyPr wrap="none">
            <a:spAutoFit/>
          </a:bodyPr>
          <a:lstStyle/>
          <a:p>
            <a:r>
              <a:rPr lang="en-US" sz="500" b="1" dirty="0" smtClean="0"/>
              <a:t>the sermon on the mount</a:t>
            </a:r>
            <a:endParaRPr lang="en-US" sz="500"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Greatest Commandments</a:t>
            </a:r>
            <a:endParaRPr lang="en-US" dirty="0"/>
          </a:p>
        </p:txBody>
      </p:sp>
      <p:sp>
        <p:nvSpPr>
          <p:cNvPr id="3" name="Content Placeholder 2"/>
          <p:cNvSpPr>
            <a:spLocks noGrp="1"/>
          </p:cNvSpPr>
          <p:nvPr>
            <p:ph idx="1"/>
          </p:nvPr>
        </p:nvSpPr>
        <p:spPr>
          <a:xfrm>
            <a:off x="1371600" y="1752600"/>
            <a:ext cx="6629400" cy="4373563"/>
          </a:xfrm>
        </p:spPr>
        <p:txBody>
          <a:bodyPr/>
          <a:lstStyle/>
          <a:p>
            <a:pPr>
              <a:buNone/>
            </a:pPr>
            <a:r>
              <a:rPr lang="en-US" sz="2400" dirty="0" smtClean="0"/>
              <a:t>The Greatest Commandments are about </a:t>
            </a:r>
            <a:r>
              <a:rPr lang="en-US" sz="24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YOU</a:t>
            </a:r>
            <a:r>
              <a:rPr lang="en-US" sz="2400" dirty="0" smtClean="0"/>
              <a:t>: </a:t>
            </a:r>
          </a:p>
          <a:p>
            <a:pPr lvl="0"/>
            <a:r>
              <a:rPr lang="en-US" dirty="0" smtClean="0"/>
              <a:t>Following the Greatest Commandments is our call to holiness.</a:t>
            </a:r>
          </a:p>
          <a:p>
            <a:pPr lvl="0"/>
            <a:r>
              <a:rPr lang="en-US" dirty="0" smtClean="0"/>
              <a:t>When we keep these commandments, we are very near to the Kingdom of God.</a:t>
            </a:r>
          </a:p>
          <a:p>
            <a:endParaRPr lang="en-US" dirty="0" smtClean="0"/>
          </a:p>
          <a:p>
            <a:pPr marL="0" indent="0" algn="ctr">
              <a:buNone/>
            </a:pPr>
            <a:r>
              <a:rPr lang="en-US" dirty="0" smtClean="0">
                <a:solidFill>
                  <a:schemeClr val="tx2"/>
                </a:solidFill>
              </a:rPr>
              <a:t>“But seek first the kingdom [of God] and his righteousness, and all these things will be given you besides” (Matthew 6:33).</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Greatest Commandments</a:t>
            </a:r>
            <a:endParaRPr lang="en-US" dirty="0"/>
          </a:p>
        </p:txBody>
      </p:sp>
      <p:sp>
        <p:nvSpPr>
          <p:cNvPr id="6" name="Content Placeholder 5"/>
          <p:cNvSpPr>
            <a:spLocks noGrp="1"/>
          </p:cNvSpPr>
          <p:nvPr>
            <p:ph idx="1"/>
          </p:nvPr>
        </p:nvSpPr>
        <p:spPr/>
        <p:txBody>
          <a:bodyPr/>
          <a:lstStyle/>
          <a:p>
            <a:pPr>
              <a:buNone/>
            </a:pPr>
            <a:r>
              <a:rPr lang="en-US" dirty="0" smtClean="0"/>
              <a:t>Add the following:</a:t>
            </a:r>
          </a:p>
          <a:p>
            <a:pPr>
              <a:buNone/>
            </a:pPr>
            <a:endParaRPr lang="en-US" dirty="0" smtClean="0"/>
          </a:p>
          <a:p>
            <a:pPr>
              <a:buNone/>
            </a:pPr>
            <a:r>
              <a:rPr lang="en-US" dirty="0" smtClean="0"/>
              <a:t>    	</a:t>
            </a: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Examples of how Jesus lived</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 Jesus’ parables</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a:t>
            </a:r>
            <a:r>
              <a:rPr lang="en-US" sz="2400" b="1" u="sng"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Jesus’ teachings                        </a:t>
            </a:r>
          </a:p>
          <a:p>
            <a:pPr>
              <a:buNone/>
            </a:pPr>
            <a:r>
              <a:rPr lang="en-US" sz="2400" b="1" dirty="0" smtClean="0">
                <a:gradFill flip="none" rotWithShape="1">
                  <a:gsLst>
                    <a:gs pos="0">
                      <a:srgbClr val="C00000">
                        <a:shade val="30000"/>
                        <a:satMod val="115000"/>
                      </a:srgbClr>
                    </a:gs>
                    <a:gs pos="50000">
                      <a:srgbClr val="C00000">
                        <a:shade val="67500"/>
                        <a:satMod val="115000"/>
                      </a:srgbClr>
                    </a:gs>
                    <a:gs pos="100000">
                      <a:srgbClr val="C00000">
                        <a:shade val="100000"/>
                        <a:satMod val="115000"/>
                      </a:srgbClr>
                    </a:gs>
                  </a:gsLst>
                  <a:lin ang="2700000" scaled="1"/>
                  <a:tileRect/>
                </a:gradFill>
              </a:rPr>
              <a:t>	   ??</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Effect transition="in" filter="fade">
                                      <p:cBhvr>
                                        <p:cTn id="7" dur="500"/>
                                        <p:tgtEl>
                                          <p:spTgt spid="6">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Greatest Commandments</a:t>
            </a:r>
            <a:endParaRPr lang="en-US" dirty="0"/>
          </a:p>
        </p:txBody>
      </p:sp>
      <p:sp>
        <p:nvSpPr>
          <p:cNvPr id="6" name="Content Placeholder 5"/>
          <p:cNvSpPr>
            <a:spLocks noGrp="1"/>
          </p:cNvSpPr>
          <p:nvPr>
            <p:ph idx="1"/>
          </p:nvPr>
        </p:nvSpPr>
        <p:spPr/>
        <p:txBody>
          <a:bodyPr>
            <a:normAutofit/>
          </a:bodyPr>
          <a:lstStyle/>
          <a:p>
            <a:pPr>
              <a:buNone/>
            </a:pPr>
            <a:r>
              <a:rPr lang="en-US" b="1" dirty="0" smtClean="0">
                <a:solidFill>
                  <a:srgbClr val="C00000"/>
                </a:solidFill>
              </a:rPr>
              <a:t>The Answer:</a:t>
            </a:r>
          </a:p>
          <a:p>
            <a:pPr>
              <a:buNone/>
            </a:pPr>
            <a:r>
              <a:rPr lang="en-US" sz="2800" b="1" dirty="0" smtClean="0">
                <a:ln w="1905"/>
                <a:gradFill>
                  <a:gsLst>
                    <a:gs pos="0">
                      <a:schemeClr val="accent6">
                        <a:shade val="20000"/>
                        <a:satMod val="200000"/>
                      </a:schemeClr>
                    </a:gs>
                    <a:gs pos="78000">
                      <a:schemeClr val="accent6">
                        <a:tint val="90000"/>
                        <a:shade val="89000"/>
                        <a:satMod val="220000"/>
                      </a:schemeClr>
                    </a:gs>
                    <a:gs pos="100000">
                      <a:schemeClr val="accent6">
                        <a:tint val="12000"/>
                        <a:satMod val="255000"/>
                      </a:schemeClr>
                    </a:gs>
                  </a:gsLst>
                  <a:lin ang="5400000"/>
                </a:gradFill>
                <a:effectLst>
                  <a:innerShdw blurRad="69850" dist="43180" dir="5400000">
                    <a:srgbClr val="000000">
                      <a:alpha val="65000"/>
                    </a:srgbClr>
                  </a:innerShdw>
                </a:effectLst>
              </a:rPr>
              <a:t>The Greatest Commandments</a:t>
            </a:r>
          </a:p>
          <a:p>
            <a:endParaRPr lang="en-US" dirty="0" smtClean="0"/>
          </a:p>
          <a:p>
            <a:r>
              <a:rPr lang="en-US" dirty="0" smtClean="0"/>
              <a:t>The three synoptic Gospels (Matthew, Mark, and Luke) each describe the Greatest Commandments slightly differently, but with the same message.</a:t>
            </a:r>
          </a:p>
          <a:p>
            <a:r>
              <a:rPr lang="en-US" dirty="0" smtClean="0"/>
              <a:t>Review the passages on each one of the next three slides.</a:t>
            </a:r>
          </a:p>
          <a:p>
            <a:r>
              <a:rPr lang="en-US" dirty="0" smtClean="0"/>
              <a:t>As you review, write down a summary of the passage. After you have reviewed all three, summarize in your own words what you learned.</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Effect transition="in" filter="fade">
                                      <p:cBhvr>
                                        <p:cTn id="7" dur="500"/>
                                        <p:tgtEl>
                                          <p:spTgt spid="6">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3" end="3"/>
                                            </p:txEl>
                                          </p:spTgt>
                                        </p:tgtEl>
                                        <p:attrNameLst>
                                          <p:attrName>style.visibility</p:attrName>
                                        </p:attrNameLst>
                                      </p:cBhvr>
                                      <p:to>
                                        <p:strVal val="visible"/>
                                      </p:to>
                                    </p:set>
                                    <p:animEffect transition="in" filter="fade">
                                      <p:cBhvr>
                                        <p:cTn id="12" dur="500"/>
                                        <p:tgtEl>
                                          <p:spTgt spid="6">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4" end="4"/>
                                            </p:txEl>
                                          </p:spTgt>
                                        </p:tgtEl>
                                        <p:attrNameLst>
                                          <p:attrName>style.visibility</p:attrName>
                                        </p:attrNameLst>
                                      </p:cBhvr>
                                      <p:to>
                                        <p:strVal val="visible"/>
                                      </p:to>
                                    </p:set>
                                    <p:animEffect transition="in" filter="fade">
                                      <p:cBhvr>
                                        <p:cTn id="17" dur="500"/>
                                        <p:tgtEl>
                                          <p:spTgt spid="6">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5" end="5"/>
                                            </p:txEl>
                                          </p:spTgt>
                                        </p:tgtEl>
                                        <p:attrNameLst>
                                          <p:attrName>style.visibility</p:attrName>
                                        </p:attrNameLst>
                                      </p:cBhvr>
                                      <p:to>
                                        <p:strVal val="visible"/>
                                      </p:to>
                                    </p:set>
                                    <p:animEffect transition="in" filter="fade">
                                      <p:cBhvr>
                                        <p:cTn id="2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Gospel of Matthew</a:t>
            </a:r>
            <a:endParaRPr lang="en-US" dirty="0"/>
          </a:p>
        </p:txBody>
      </p:sp>
      <p:sp>
        <p:nvSpPr>
          <p:cNvPr id="3" name="Content Placeholder 2"/>
          <p:cNvSpPr>
            <a:spLocks noGrp="1"/>
          </p:cNvSpPr>
          <p:nvPr>
            <p:ph idx="1"/>
          </p:nvPr>
        </p:nvSpPr>
        <p:spPr>
          <a:xfrm>
            <a:off x="1371600" y="1752600"/>
            <a:ext cx="5943600" cy="4373563"/>
          </a:xfrm>
        </p:spPr>
        <p:txBody>
          <a:bodyPr/>
          <a:lstStyle/>
          <a:p>
            <a:pPr>
              <a:buNone/>
            </a:pPr>
            <a:r>
              <a:rPr lang="en-US" b="1" dirty="0" smtClean="0"/>
              <a:t>Matthew 22:34–40</a:t>
            </a:r>
            <a:endParaRPr lang="en-US" dirty="0" smtClean="0"/>
          </a:p>
          <a:p>
            <a:pPr algn="ctr">
              <a:buNone/>
              <a:tabLst>
                <a:tab pos="5770563" algn="l"/>
              </a:tabLst>
            </a:pPr>
            <a:r>
              <a:rPr lang="en-US" dirty="0" smtClean="0"/>
              <a:t>	</a:t>
            </a:r>
            <a:r>
              <a:rPr lang="en-US" dirty="0" smtClean="0">
                <a:solidFill>
                  <a:schemeClr val="tx2"/>
                </a:solidFill>
              </a:rPr>
              <a:t>When the Pharisees heard that he had silenced the Sadducees, they gathered together, and one of them [a scholar of the law] tested him by asking, “Teacher, which commandment in the law is the greatest?” He said to him, “You shall love the Lord, your God, with all your heart, with all your soul, and with all your mind. This is the greatest and the first commandment. The second is like it: You shall love your neighbor as yourself. The whole law and the prophets depend on these two commandments.”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Gospel of Mark</a:t>
            </a:r>
            <a:endParaRPr lang="en-US" dirty="0"/>
          </a:p>
        </p:txBody>
      </p:sp>
      <p:sp>
        <p:nvSpPr>
          <p:cNvPr id="3" name="Content Placeholder 2"/>
          <p:cNvSpPr>
            <a:spLocks noGrp="1"/>
          </p:cNvSpPr>
          <p:nvPr>
            <p:ph idx="1"/>
          </p:nvPr>
        </p:nvSpPr>
        <p:spPr>
          <a:xfrm>
            <a:off x="1371600" y="1752600"/>
            <a:ext cx="6858000" cy="4953000"/>
          </a:xfrm>
        </p:spPr>
        <p:txBody>
          <a:bodyPr>
            <a:normAutofit fontScale="92500" lnSpcReduction="10000"/>
          </a:bodyPr>
          <a:lstStyle/>
          <a:p>
            <a:pPr>
              <a:buNone/>
            </a:pPr>
            <a:r>
              <a:rPr lang="en-US" b="1" dirty="0" smtClean="0"/>
              <a:t>Mark 12:28–34</a:t>
            </a:r>
            <a:endParaRPr lang="en-US" dirty="0" smtClean="0"/>
          </a:p>
          <a:p>
            <a:pPr marL="0" indent="0" algn="ctr">
              <a:buNone/>
            </a:pPr>
            <a:r>
              <a:rPr lang="en-US" dirty="0" smtClean="0">
                <a:solidFill>
                  <a:schemeClr val="tx2"/>
                </a:solidFill>
              </a:rPr>
              <a:t>One of the scribes, when he came forward and heard them disputing and saw how well he had answered them, asked him, “Which is the first of all the commandments?” Jesus replied, “The first is this: ‘Hear, O Israel! The Lord our God is Lord alone! You shall love the Lord your God with all your heart, with all your soul, with all your mind, and with all your strength.’ The second is this: ‘You shall love your neighbor as yourself.’ There is no other commandment greater than these.” The scribe said to him, “Well said, teacher. You are right in saying, ‘He is One and there is no other than he.’ And ‘to love him with all your heart, with all your understanding, with all your strength, and to love your neighbor as yourself’ is worth more than all burnt offerings and sacrifices.” And when Jesus saw that [he] answered with understanding, he said to him, “You are not far from the kingdom of God.” And no one dared to ask him any more questions.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Gospel of Luke</a:t>
            </a:r>
            <a:endParaRPr lang="en-US" dirty="0"/>
          </a:p>
        </p:txBody>
      </p:sp>
      <p:sp>
        <p:nvSpPr>
          <p:cNvPr id="3" name="Content Placeholder 2"/>
          <p:cNvSpPr>
            <a:spLocks noGrp="1"/>
          </p:cNvSpPr>
          <p:nvPr>
            <p:ph idx="1"/>
          </p:nvPr>
        </p:nvSpPr>
        <p:spPr>
          <a:xfrm>
            <a:off x="1371600" y="1752600"/>
            <a:ext cx="6324600" cy="4373563"/>
          </a:xfrm>
        </p:spPr>
        <p:txBody>
          <a:bodyPr/>
          <a:lstStyle/>
          <a:p>
            <a:pPr>
              <a:buNone/>
            </a:pPr>
            <a:r>
              <a:rPr lang="en-US" b="1" dirty="0" smtClean="0"/>
              <a:t>Luke 10:25–28</a:t>
            </a:r>
          </a:p>
          <a:p>
            <a:pPr marL="0" indent="0" algn="ctr">
              <a:buNone/>
            </a:pPr>
            <a:r>
              <a:rPr lang="en-US" dirty="0" smtClean="0">
                <a:solidFill>
                  <a:schemeClr val="tx2"/>
                </a:solidFill>
              </a:rPr>
              <a:t>There was a scholar of the law who stood up to test him and said, “Teacher, what must I do to inherit eternal life?” Jesus said to him, “What is written in the law? How do you read it?” He said in reply, “You shall love the Lord, your God, with all your heart, with all your being, with all your strength, and with all your mind, and your neighbor as yourself.” He replied to him, “You have answered correctly; do this and you will live.”</a:t>
            </a:r>
            <a:endParaRPr lang="en-US"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Importance of the Greatest Commandments</a:t>
            </a:r>
            <a:endParaRPr lang="en-US" dirty="0"/>
          </a:p>
        </p:txBody>
      </p:sp>
      <p:sp>
        <p:nvSpPr>
          <p:cNvPr id="3" name="Content Placeholder 2"/>
          <p:cNvSpPr>
            <a:spLocks noGrp="1"/>
          </p:cNvSpPr>
          <p:nvPr>
            <p:ph idx="1"/>
          </p:nvPr>
        </p:nvSpPr>
        <p:spPr>
          <a:xfrm>
            <a:off x="1371600" y="1752600"/>
            <a:ext cx="6477000" cy="4800600"/>
          </a:xfrm>
        </p:spPr>
        <p:txBody>
          <a:bodyPr>
            <a:normAutofit lnSpcReduction="10000"/>
          </a:bodyPr>
          <a:lstStyle/>
          <a:p>
            <a:pPr lvl="0"/>
            <a:r>
              <a:rPr lang="en-US" dirty="0" smtClean="0"/>
              <a:t>Jesus offers these commandments to help us keep the Kingdom as our first goal.</a:t>
            </a:r>
          </a:p>
          <a:p>
            <a:pPr lvl="0"/>
            <a:r>
              <a:rPr lang="en-US" dirty="0" smtClean="0"/>
              <a:t>They focus on God.</a:t>
            </a:r>
          </a:p>
          <a:p>
            <a:pPr lvl="0"/>
            <a:r>
              <a:rPr lang="en-US" dirty="0" smtClean="0"/>
              <a:t>They focus on others.</a:t>
            </a:r>
          </a:p>
          <a:p>
            <a:pPr lvl="0"/>
            <a:r>
              <a:rPr lang="en-US" dirty="0" smtClean="0"/>
              <a:t>They focus on </a:t>
            </a:r>
            <a:r>
              <a:rPr lang="en-US" i="1" dirty="0" smtClean="0"/>
              <a:t>agape</a:t>
            </a:r>
            <a:r>
              <a:rPr lang="en-US" dirty="0" smtClean="0"/>
              <a:t>—love.</a:t>
            </a:r>
          </a:p>
          <a:p>
            <a:pPr lvl="0"/>
            <a:r>
              <a:rPr lang="en-US" dirty="0" smtClean="0"/>
              <a:t>They focus on and remind us of the Ten Commandments.</a:t>
            </a:r>
          </a:p>
          <a:p>
            <a:pPr lvl="0"/>
            <a:r>
              <a:rPr lang="en-US" dirty="0" smtClean="0"/>
              <a:t>They summarize all Jesus’ teachings.</a:t>
            </a:r>
          </a:p>
          <a:p>
            <a:pPr lvl="0"/>
            <a:r>
              <a:rPr lang="en-US" dirty="0" smtClean="0"/>
              <a:t>They help us to respond to our call to holiness, having a change of heart.</a:t>
            </a:r>
          </a:p>
          <a:p>
            <a:pPr>
              <a:buNone/>
            </a:pPr>
            <a:endParaRPr lang="en-US" dirty="0" smtClean="0"/>
          </a:p>
          <a:p>
            <a:pPr marL="0" indent="0" algn="ctr">
              <a:buNone/>
            </a:pPr>
            <a:r>
              <a:rPr lang="en-US" dirty="0" smtClean="0">
                <a:solidFill>
                  <a:schemeClr val="tx2"/>
                </a:solidFill>
              </a:rPr>
              <a:t>“And when Jesus saw that [he] answered with understanding, he said to him, ‘You are not far </a:t>
            </a:r>
            <a:br>
              <a:rPr lang="en-US" dirty="0" smtClean="0">
                <a:solidFill>
                  <a:schemeClr val="tx2"/>
                </a:solidFill>
              </a:rPr>
            </a:br>
            <a:r>
              <a:rPr lang="en-US" dirty="0" smtClean="0">
                <a:solidFill>
                  <a:schemeClr val="tx2"/>
                </a:solidFill>
              </a:rPr>
              <a:t>from the kingdom of God’” (Mark 12:34).</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fade">
                                      <p:cBhvr>
                                        <p:cTn id="4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Kingdom of God</a:t>
            </a:r>
            <a:endParaRPr lang="en-US" dirty="0"/>
          </a:p>
        </p:txBody>
      </p:sp>
      <p:sp>
        <p:nvSpPr>
          <p:cNvPr id="3" name="Content Placeholder 2"/>
          <p:cNvSpPr>
            <a:spLocks noGrp="1"/>
          </p:cNvSpPr>
          <p:nvPr>
            <p:ph idx="1"/>
          </p:nvPr>
        </p:nvSpPr>
        <p:spPr/>
        <p:txBody>
          <a:bodyPr/>
          <a:lstStyle/>
          <a:p>
            <a:pPr marL="0" indent="0">
              <a:buNone/>
            </a:pPr>
            <a:r>
              <a:rPr lang="en-US" dirty="0" smtClean="0"/>
              <a:t>The Greatest Commandments help us to know that the Kingdom of God is our first goal:</a:t>
            </a:r>
          </a:p>
          <a:p>
            <a:pPr lvl="0"/>
            <a:r>
              <a:rPr lang="en-US" dirty="0" smtClean="0"/>
              <a:t>Every parable tells us about the Kingdom of God.</a:t>
            </a:r>
          </a:p>
          <a:p>
            <a:pPr lvl="0"/>
            <a:r>
              <a:rPr lang="en-US" dirty="0" smtClean="0"/>
              <a:t>Jesus’ central message during his earthly ministry is the Kingdom of God.</a:t>
            </a:r>
          </a:p>
          <a:p>
            <a:endParaRPr lang="en-US" dirty="0" smtClean="0"/>
          </a:p>
          <a:p>
            <a:pPr marL="0" indent="0" algn="ctr">
              <a:buNone/>
            </a:pPr>
            <a:r>
              <a:rPr lang="en-US" dirty="0" smtClean="0">
                <a:solidFill>
                  <a:schemeClr val="tx2"/>
                </a:solidFill>
              </a:rPr>
              <a:t>“This is the time of fulfillment. The kingdom </a:t>
            </a:r>
            <a:br>
              <a:rPr lang="en-US" dirty="0" smtClean="0">
                <a:solidFill>
                  <a:schemeClr val="tx2"/>
                </a:solidFill>
              </a:rPr>
            </a:br>
            <a:r>
              <a:rPr lang="en-US" dirty="0" smtClean="0">
                <a:solidFill>
                  <a:schemeClr val="tx2"/>
                </a:solidFill>
              </a:rPr>
              <a:t>of God is at hand. Repent, and believe </a:t>
            </a:r>
            <a:br>
              <a:rPr lang="en-US" dirty="0" smtClean="0">
                <a:solidFill>
                  <a:schemeClr val="tx2"/>
                </a:solidFill>
              </a:rPr>
            </a:br>
            <a:r>
              <a:rPr lang="en-US" dirty="0" smtClean="0">
                <a:solidFill>
                  <a:schemeClr val="tx2"/>
                </a:solidFill>
              </a:rPr>
              <a:t>in the gospel” (Mark 1:15).</a:t>
            </a:r>
            <a:endParaRPr lang="en-US" dirty="0">
              <a:solidFill>
                <a:schemeClr val="tx2"/>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fade">
                                      <p:cBhvr>
                                        <p:cTn id="22"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Focus on God</a:t>
            </a:r>
            <a:endParaRPr lang="en-US" dirty="0"/>
          </a:p>
        </p:txBody>
      </p:sp>
      <p:sp>
        <p:nvSpPr>
          <p:cNvPr id="3" name="Content Placeholder 2"/>
          <p:cNvSpPr>
            <a:spLocks noGrp="1"/>
          </p:cNvSpPr>
          <p:nvPr>
            <p:ph idx="1"/>
          </p:nvPr>
        </p:nvSpPr>
        <p:spPr>
          <a:xfrm>
            <a:off x="1371600" y="1752600"/>
            <a:ext cx="6477000" cy="4800600"/>
          </a:xfrm>
        </p:spPr>
        <p:txBody>
          <a:bodyPr>
            <a:normAutofit/>
          </a:bodyPr>
          <a:lstStyle/>
          <a:p>
            <a:pPr>
              <a:buNone/>
            </a:pPr>
            <a:r>
              <a:rPr lang="en-US" dirty="0" smtClean="0"/>
              <a:t>The Greatest Commandments focus on God:</a:t>
            </a:r>
          </a:p>
          <a:p>
            <a:pPr lvl="0"/>
            <a:r>
              <a:rPr lang="en-US" dirty="0" smtClean="0"/>
              <a:t>Jesus is quoting from Deuteronomy: “You shall love the L</a:t>
            </a:r>
            <a:r>
              <a:rPr lang="en-US" cap="small" dirty="0" smtClean="0"/>
              <a:t>ord</a:t>
            </a:r>
            <a:r>
              <a:rPr lang="en-US" dirty="0" smtClean="0"/>
              <a:t>, your God, with all your heart, and with all your soul, and with all your strength” (6:5).</a:t>
            </a:r>
          </a:p>
          <a:p>
            <a:pPr lvl="0"/>
            <a:r>
              <a:rPr lang="en-US" dirty="0" smtClean="0"/>
              <a:t>The passage is part of the Jewish prayer called the </a:t>
            </a:r>
            <a:r>
              <a:rPr lang="en-US" i="1" dirty="0" err="1" smtClean="0"/>
              <a:t>Shema</a:t>
            </a:r>
            <a:r>
              <a:rPr lang="en-US" i="1" dirty="0" smtClean="0"/>
              <a:t>:</a:t>
            </a:r>
          </a:p>
          <a:p>
            <a:pPr lvl="1"/>
            <a:r>
              <a:rPr lang="en-US" dirty="0" smtClean="0"/>
              <a:t>Uttered daily by faithful Jews</a:t>
            </a:r>
          </a:p>
          <a:p>
            <a:pPr lvl="1"/>
            <a:r>
              <a:rPr lang="en-US" dirty="0" smtClean="0"/>
              <a:t>Reminds them to put God first</a:t>
            </a:r>
          </a:p>
          <a:p>
            <a:pPr lvl="1"/>
            <a:r>
              <a:rPr lang="en-US" dirty="0" smtClean="0"/>
              <a:t>Demonstrates that professing your love of God in all you do—heart, soul, mind—keeps you from compartmentalizing your faith. It is a reflection of your very being, all that you do</a:t>
            </a:r>
          </a:p>
          <a:p>
            <a:pPr lvl="1"/>
            <a:r>
              <a:rPr lang="en-US" dirty="0" smtClean="0"/>
              <a:t>Shows Jesus’ faithfulness to God</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fade">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Template>
  <TotalTime>165</TotalTime>
  <Words>1241</Words>
  <Application>Microsoft Office PowerPoint</Application>
  <PresentationFormat>On-screen Show (4:3)</PresentationFormat>
  <Paragraphs>107</Paragraphs>
  <Slides>15</Slides>
  <Notes>8</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LIC Presentation template</vt:lpstr>
      <vt:lpstr>The Greatest Commandments</vt:lpstr>
      <vt:lpstr>The Greatest Commandments</vt:lpstr>
      <vt:lpstr>The Greatest Commandments</vt:lpstr>
      <vt:lpstr>The Gospel of Matthew</vt:lpstr>
      <vt:lpstr>The Gospel of Mark</vt:lpstr>
      <vt:lpstr>The Gospel of Luke</vt:lpstr>
      <vt:lpstr>The Importance of the Greatest Commandments</vt:lpstr>
      <vt:lpstr>The Kingdom of God</vt:lpstr>
      <vt:lpstr>Focus on God</vt:lpstr>
      <vt:lpstr>Focus on Others</vt:lpstr>
      <vt:lpstr>Focus on Love</vt:lpstr>
      <vt:lpstr>The Ten Commandments</vt:lpstr>
      <vt:lpstr>The Ten Commandments</vt:lpstr>
      <vt:lpstr>Summary of All of Jesus’ Teachings</vt:lpstr>
      <vt:lpstr>The Greatest Commandments</vt:lpstr>
    </vt:vector>
  </TitlesOfParts>
  <Company>Saint Mary's Press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Greatest Commandments</dc:title>
  <dc:creator>Beth Martinka</dc:creator>
  <cp:lastModifiedBy>pintern</cp:lastModifiedBy>
  <cp:revision>25</cp:revision>
  <dcterms:created xsi:type="dcterms:W3CDTF">2010-07-22T18:52:54Z</dcterms:created>
  <dcterms:modified xsi:type="dcterms:W3CDTF">2012-02-15T16:49:54Z</dcterms:modified>
</cp:coreProperties>
</file>