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5"/>
  </p:notesMasterIdLst>
  <p:sldIdLst>
    <p:sldId id="310" r:id="rId2"/>
    <p:sldId id="325" r:id="rId3"/>
    <p:sldId id="314" r:id="rId4"/>
    <p:sldId id="315" r:id="rId5"/>
    <p:sldId id="316" r:id="rId6"/>
    <p:sldId id="317" r:id="rId7"/>
    <p:sldId id="318" r:id="rId8"/>
    <p:sldId id="320" r:id="rId9"/>
    <p:sldId id="319" r:id="rId10"/>
    <p:sldId id="321" r:id="rId11"/>
    <p:sldId id="322" r:id="rId12"/>
    <p:sldId id="323" r:id="rId13"/>
    <p:sldId id="324" r:id="rId14"/>
  </p:sldIdLst>
  <p:sldSz cx="9144000" cy="6858000" type="screen4x3"/>
  <p:notesSz cx="6858000" cy="9144000"/>
  <p:custDataLst>
    <p:tags r:id="rId16"/>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0027"/>
    <a:srgbClr val="178D34"/>
    <a:srgbClr val="0A5598"/>
    <a:srgbClr val="008000"/>
    <a:srgbClr val="314BCD"/>
    <a:srgbClr val="D60005"/>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86425" autoAdjust="0"/>
  </p:normalViewPr>
  <p:slideViewPr>
    <p:cSldViewPr snapToGrid="0" snapToObjects="1">
      <p:cViewPr varScale="1">
        <p:scale>
          <a:sx n="91" d="100"/>
          <a:sy n="91" d="100"/>
        </p:scale>
        <p:origin x="1206" y="96"/>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4/9/2015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4/9/2015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0000"/>
              </a:lnSpc>
            </a:pPr>
            <a:r>
              <a:rPr lang="en-US" sz="4700" b="1" dirty="0">
                <a:solidFill>
                  <a:srgbClr val="178D34"/>
                </a:solidFill>
                <a:latin typeface="Arial"/>
                <a:cs typeface="Arial"/>
              </a:rPr>
              <a:t>“Judgment” </a:t>
            </a:r>
            <a:r>
              <a:rPr lang="en-US" b="1" dirty="0">
                <a:solidFill>
                  <a:srgbClr val="008000"/>
                </a:solidFill>
                <a:latin typeface="Arial"/>
                <a:cs typeface="Arial"/>
              </a:rPr>
              <a:t/>
            </a:r>
            <a:br>
              <a:rPr lang="en-US" b="1" dirty="0">
                <a:solidFill>
                  <a:srgbClr val="008000"/>
                </a:solidFill>
                <a:latin typeface="Arial"/>
                <a:cs typeface="Arial"/>
              </a:rPr>
            </a:br>
            <a:r>
              <a:rPr lang="en-US" sz="2000" b="1" dirty="0" smtClean="0">
                <a:latin typeface="Arial"/>
                <a:cs typeface="Arial"/>
              </a:rPr>
              <a:t> </a:t>
            </a:r>
            <a:r>
              <a:rPr lang="en-US" sz="2000" b="1" dirty="0" smtClean="0">
                <a:solidFill>
                  <a:schemeClr val="tx1">
                    <a:lumMod val="50000"/>
                    <a:lumOff val="50000"/>
                  </a:schemeClr>
                </a:solidFill>
                <a:latin typeface="Arial"/>
                <a:cs typeface="Arial"/>
              </a:rPr>
              <a:t>(Handbook, pages 259</a:t>
            </a:r>
            <a:r>
              <a:rPr lang="en-US" sz="2000" b="1" dirty="0" smtClean="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a:cs typeface="Arial"/>
              </a:rPr>
              <a:t>261) </a:t>
            </a:r>
            <a:r>
              <a:rPr lang="en-US" sz="3100" b="1" dirty="0">
                <a:latin typeface="Arial"/>
                <a:cs typeface="Arial"/>
              </a:rPr>
              <a:t/>
            </a:r>
            <a:br>
              <a:rPr lang="en-US" sz="3100" b="1" dirty="0">
                <a:latin typeface="Arial"/>
                <a:cs typeface="Arial"/>
              </a:rPr>
            </a:br>
            <a:endParaRPr lang="en-US" sz="3100" dirty="0"/>
          </a:p>
        </p:txBody>
      </p:sp>
      <p:sp>
        <p:nvSpPr>
          <p:cNvPr id="3" name="Content Placeholder 2"/>
          <p:cNvSpPr>
            <a:spLocks noGrp="1"/>
          </p:cNvSpPr>
          <p:nvPr>
            <p:ph idx="1"/>
          </p:nvPr>
        </p:nvSpPr>
        <p:spPr>
          <a:xfrm>
            <a:off x="698220" y="1553845"/>
            <a:ext cx="8229600" cy="4525963"/>
          </a:xfrm>
        </p:spPr>
        <p:txBody>
          <a:bodyPr>
            <a:normAutofit/>
          </a:bodyPr>
          <a:lstStyle/>
          <a:p>
            <a:pPr lvl="6"/>
            <a:r>
              <a:rPr lang="en-US" sz="2200" dirty="0">
                <a:latin typeface="Arial"/>
                <a:cs typeface="Arial"/>
              </a:rPr>
              <a:t>A second judgment will come at the end of time when God will separate people into two </a:t>
            </a:r>
            <a:r>
              <a:rPr lang="en-US" sz="2200" dirty="0" smtClean="0">
                <a:latin typeface="Arial"/>
                <a:cs typeface="Arial"/>
              </a:rPr>
              <a:t>groups</a:t>
            </a:r>
            <a:r>
              <a:rPr lang="en-US" sz="2200" dirty="0" smtClean="0">
                <a:latin typeface="Arial" pitchFamily="34" charset="0"/>
                <a:cs typeface="Arial" pitchFamily="34" charset="0"/>
              </a:rPr>
              <a:t>—</a:t>
            </a:r>
            <a:r>
              <a:rPr lang="en-US" sz="2200" dirty="0" smtClean="0">
                <a:latin typeface="Arial"/>
                <a:cs typeface="Arial"/>
              </a:rPr>
              <a:t>those </a:t>
            </a:r>
            <a:r>
              <a:rPr lang="en-US" sz="2200" dirty="0">
                <a:latin typeface="Arial"/>
                <a:cs typeface="Arial"/>
              </a:rPr>
              <a:t>who lived the Gospel message of love and those who did not</a:t>
            </a:r>
            <a:r>
              <a:rPr lang="en-US" sz="2200" dirty="0" smtClean="0">
                <a:latin typeface="Arial"/>
                <a:cs typeface="Arial"/>
              </a:rPr>
              <a:t>.</a:t>
            </a:r>
          </a:p>
          <a:p>
            <a:pPr marL="2743200" lvl="6" indent="0">
              <a:buNone/>
            </a:pPr>
            <a:endParaRPr lang="en-US" sz="2200" dirty="0">
              <a:latin typeface="Arial"/>
              <a:cs typeface="Arial"/>
            </a:endParaRPr>
          </a:p>
          <a:p>
            <a:pPr lvl="6"/>
            <a:r>
              <a:rPr lang="en-US" sz="2200" dirty="0">
                <a:latin typeface="Arial"/>
                <a:cs typeface="Arial"/>
              </a:rPr>
              <a:t>On the Day of Judgment, the world will be transformed.  Bodies and souls will be reunited, and the whole world will be transformed by God’s presence.</a:t>
            </a:r>
          </a:p>
          <a:p>
            <a:endParaRPr lang="en-US" sz="2200" dirty="0"/>
          </a:p>
        </p:txBody>
      </p:sp>
      <p:sp>
        <p:nvSpPr>
          <p:cNvPr id="5" name="TextBox 4"/>
          <p:cNvSpPr txBox="1"/>
          <p:nvPr/>
        </p:nvSpPr>
        <p:spPr>
          <a:xfrm>
            <a:off x="225773" y="5292262"/>
            <a:ext cx="1646605" cy="200055"/>
          </a:xfrm>
          <a:prstGeom prst="rect">
            <a:avLst/>
          </a:prstGeom>
          <a:noFill/>
        </p:spPr>
        <p:txBody>
          <a:bodyPr wrap="none" rtlCol="0">
            <a:spAutoFit/>
          </a:bodyPr>
          <a:lstStyle/>
          <a:p>
            <a:r>
              <a:rPr lang="en-US" sz="700" dirty="0">
                <a:solidFill>
                  <a:schemeClr val="bg1">
                    <a:lumMod val="65000"/>
                  </a:schemeClr>
                </a:solidFill>
              </a:rPr>
              <a:t> </a:t>
            </a:r>
            <a:r>
              <a:rPr lang="en-US" sz="700" dirty="0">
                <a:solidFill>
                  <a:schemeClr val="bg1">
                    <a:lumMod val="65000"/>
                  </a:schemeClr>
                </a:solidFill>
                <a:latin typeface="Arial"/>
                <a:cs typeface="Arial"/>
              </a:rPr>
              <a:t>© Pattie Calfy/www.istockphoto.com</a:t>
            </a:r>
          </a:p>
        </p:txBody>
      </p:sp>
      <p:pic>
        <p:nvPicPr>
          <p:cNvPr id="6" name="Picture 5" descr="S10-iStock_000008784565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29" y="1334202"/>
            <a:ext cx="2657757" cy="3982967"/>
          </a:xfrm>
          <a:prstGeom prst="rect">
            <a:avLst/>
          </a:prstGeom>
        </p:spPr>
      </p:pic>
    </p:spTree>
    <p:extLst>
      <p:ext uri="{BB962C8B-B14F-4D97-AF65-F5344CB8AC3E}">
        <p14:creationId xmlns:p14="http://schemas.microsoft.com/office/powerpoint/2010/main" val="425708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700" b="1" dirty="0" smtClean="0">
                <a:solidFill>
                  <a:srgbClr val="C30027"/>
                </a:solidFill>
                <a:latin typeface="Arial"/>
                <a:cs typeface="Arial"/>
              </a:rPr>
              <a:t>“Purgatory”</a:t>
            </a:r>
            <a:r>
              <a:rPr lang="en-US" b="1" dirty="0" smtClean="0">
                <a:latin typeface="Arial"/>
                <a:cs typeface="Arial"/>
              </a:rPr>
              <a:t/>
            </a:r>
            <a:br>
              <a:rPr lang="en-US" b="1" dirty="0" smtClean="0">
                <a:latin typeface="Arial"/>
                <a:cs typeface="Arial"/>
              </a:rPr>
            </a:br>
            <a:r>
              <a:rPr lang="en-US" sz="2000" b="1" dirty="0" smtClean="0">
                <a:solidFill>
                  <a:schemeClr val="tx1">
                    <a:lumMod val="50000"/>
                    <a:lumOff val="50000"/>
                  </a:schemeClr>
                </a:solidFill>
                <a:latin typeface="Arial"/>
                <a:cs typeface="Arial"/>
              </a:rPr>
              <a:t> </a:t>
            </a:r>
            <a:r>
              <a:rPr lang="en-US" sz="2000" b="1" dirty="0">
                <a:solidFill>
                  <a:schemeClr val="tx1">
                    <a:lumMod val="50000"/>
                    <a:lumOff val="50000"/>
                  </a:schemeClr>
                </a:solidFill>
                <a:latin typeface="Arial"/>
                <a:cs typeface="Arial"/>
              </a:rPr>
              <a:t>(</a:t>
            </a:r>
            <a:r>
              <a:rPr lang="en-US" sz="2000" b="1" dirty="0" smtClean="0">
                <a:solidFill>
                  <a:schemeClr val="tx1">
                    <a:lumMod val="50000"/>
                    <a:lumOff val="50000"/>
                  </a:schemeClr>
                </a:solidFill>
                <a:latin typeface="Arial"/>
                <a:cs typeface="Arial"/>
              </a:rPr>
              <a:t>Handbook, page </a:t>
            </a:r>
            <a:r>
              <a:rPr lang="en-US" sz="2000" b="1" dirty="0">
                <a:solidFill>
                  <a:schemeClr val="tx1">
                    <a:lumMod val="50000"/>
                    <a:lumOff val="50000"/>
                  </a:schemeClr>
                </a:solidFill>
                <a:latin typeface="Arial"/>
                <a:cs typeface="Arial"/>
              </a:rPr>
              <a:t>262)</a:t>
            </a:r>
            <a:r>
              <a:rPr lang="en-US" b="1" dirty="0">
                <a:latin typeface="Arial"/>
                <a:cs typeface="Arial"/>
              </a:rPr>
              <a:t/>
            </a:r>
            <a:br>
              <a:rPr lang="en-US" b="1" dirty="0">
                <a:latin typeface="Arial"/>
                <a:cs typeface="Arial"/>
              </a:rPr>
            </a:br>
            <a:endParaRPr lang="en-US" dirty="0">
              <a:latin typeface="Arial"/>
              <a:cs typeface="Arial"/>
            </a:endParaRPr>
          </a:p>
        </p:txBody>
      </p:sp>
      <p:sp>
        <p:nvSpPr>
          <p:cNvPr id="3" name="Content Placeholder 2"/>
          <p:cNvSpPr>
            <a:spLocks noGrp="1"/>
          </p:cNvSpPr>
          <p:nvPr>
            <p:ph idx="1"/>
          </p:nvPr>
        </p:nvSpPr>
        <p:spPr/>
        <p:txBody>
          <a:bodyPr>
            <a:normAutofit/>
          </a:bodyPr>
          <a:lstStyle/>
          <a:p>
            <a:pPr marL="0" indent="0">
              <a:buNone/>
            </a:pPr>
            <a:r>
              <a:rPr lang="en-US" sz="2400" dirty="0">
                <a:latin typeface="Arial"/>
                <a:cs typeface="Arial"/>
              </a:rPr>
              <a:t>Like Heaven and Hell, Purgatory is not a place, but a state of being when we are purified in preparation for Heaven. </a:t>
            </a:r>
            <a:endParaRPr lang="en-US" sz="2400" dirty="0" smtClean="0">
              <a:latin typeface="Arial"/>
              <a:cs typeface="Arial"/>
            </a:endParaRPr>
          </a:p>
          <a:p>
            <a:pPr marL="0" indent="0">
              <a:buNone/>
            </a:pPr>
            <a:endParaRPr lang="en-US" sz="2400" dirty="0" smtClean="0">
              <a:latin typeface="Arial"/>
              <a:cs typeface="Arial"/>
            </a:endParaRPr>
          </a:p>
          <a:p>
            <a:pPr marL="3087688" lvl="6" indent="-344488"/>
            <a:r>
              <a:rPr lang="en-US" sz="2400" dirty="0">
                <a:latin typeface="Arial"/>
                <a:cs typeface="Arial"/>
              </a:rPr>
              <a:t>At the end of their lives, many people die in God’s grace and friendship, but are not quite ready for perfect union with God.</a:t>
            </a:r>
          </a:p>
          <a:p>
            <a:endParaRPr lang="en-US" sz="2400" dirty="0" smtClean="0"/>
          </a:p>
          <a:p>
            <a:endParaRPr lang="en-US" sz="2400" dirty="0"/>
          </a:p>
        </p:txBody>
      </p:sp>
      <p:pic>
        <p:nvPicPr>
          <p:cNvPr id="5" name="Picture 4" descr="S11-shutterstock_15058618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29859"/>
            <a:ext cx="3154165" cy="2103190"/>
          </a:xfrm>
          <a:prstGeom prst="rect">
            <a:avLst/>
          </a:prstGeom>
        </p:spPr>
      </p:pic>
      <p:sp>
        <p:nvSpPr>
          <p:cNvPr id="6" name="TextBox 5"/>
          <p:cNvSpPr txBox="1"/>
          <p:nvPr/>
        </p:nvSpPr>
        <p:spPr>
          <a:xfrm>
            <a:off x="83964" y="5269131"/>
            <a:ext cx="2996736" cy="200055"/>
          </a:xfrm>
          <a:prstGeom prst="rect">
            <a:avLst/>
          </a:prstGeom>
          <a:noFill/>
        </p:spPr>
        <p:txBody>
          <a:bodyPr wrap="square" rtlCol="0">
            <a:spAutoFit/>
          </a:bodyPr>
          <a:lstStyle/>
          <a:p>
            <a:r>
              <a:rPr lang="en-US" sz="700" dirty="0">
                <a:solidFill>
                  <a:schemeClr val="bg1">
                    <a:lumMod val="65000"/>
                  </a:schemeClr>
                </a:solidFill>
                <a:latin typeface="Arial"/>
                <a:ea typeface="Calibri"/>
                <a:cs typeface="Arial"/>
              </a:rPr>
              <a:t>©Ryan </a:t>
            </a:r>
            <a:r>
              <a:rPr lang="en-US" sz="700" dirty="0" err="1">
                <a:solidFill>
                  <a:schemeClr val="bg1">
                    <a:lumMod val="65000"/>
                  </a:schemeClr>
                </a:solidFill>
                <a:latin typeface="Arial"/>
                <a:ea typeface="Calibri"/>
                <a:cs typeface="Arial"/>
              </a:rPr>
              <a:t>DeBerardinis</a:t>
            </a:r>
            <a:r>
              <a:rPr lang="en-US" sz="700" dirty="0">
                <a:solidFill>
                  <a:schemeClr val="bg1">
                    <a:lumMod val="65000"/>
                  </a:schemeClr>
                </a:solidFill>
                <a:latin typeface="Arial"/>
                <a:ea typeface="Calibri"/>
                <a:cs typeface="Arial"/>
              </a:rPr>
              <a:t>/</a:t>
            </a:r>
            <a:r>
              <a:rPr lang="en-US" sz="700" dirty="0" err="1">
                <a:solidFill>
                  <a:schemeClr val="bg1">
                    <a:lumMod val="65000"/>
                  </a:schemeClr>
                </a:solidFill>
                <a:latin typeface="Arial"/>
                <a:ea typeface="Calibri"/>
                <a:cs typeface="Arial"/>
              </a:rPr>
              <a:t>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102834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0000"/>
              </a:lnSpc>
            </a:pPr>
            <a:r>
              <a:rPr lang="en-US" sz="4700" b="1" dirty="0">
                <a:solidFill>
                  <a:srgbClr val="C30027"/>
                </a:solidFill>
                <a:latin typeface="Arial"/>
                <a:cs typeface="Arial"/>
              </a:rPr>
              <a:t>“Purgatory”</a:t>
            </a:r>
            <a:r>
              <a:rPr lang="en-US" b="1" dirty="0">
                <a:latin typeface="Arial"/>
                <a:cs typeface="Arial"/>
              </a:rPr>
              <a:t/>
            </a:r>
            <a:br>
              <a:rPr lang="en-US" b="1" dirty="0">
                <a:latin typeface="Arial"/>
                <a:cs typeface="Arial"/>
              </a:rPr>
            </a:br>
            <a:r>
              <a:rPr lang="en-US" sz="2000" b="1" dirty="0">
                <a:latin typeface="Arial"/>
                <a:cs typeface="Arial"/>
              </a:rPr>
              <a:t> </a:t>
            </a:r>
            <a:r>
              <a:rPr lang="en-US" sz="2000" b="1" dirty="0">
                <a:solidFill>
                  <a:schemeClr val="tx1">
                    <a:lumMod val="50000"/>
                    <a:lumOff val="50000"/>
                  </a:schemeClr>
                </a:solidFill>
                <a:latin typeface="Arial"/>
                <a:cs typeface="Arial"/>
              </a:rPr>
              <a:t>(</a:t>
            </a:r>
            <a:r>
              <a:rPr lang="en-US" sz="2000" b="1" dirty="0" smtClean="0">
                <a:solidFill>
                  <a:schemeClr val="tx1">
                    <a:lumMod val="50000"/>
                    <a:lumOff val="50000"/>
                  </a:schemeClr>
                </a:solidFill>
                <a:latin typeface="Arial"/>
                <a:cs typeface="Arial"/>
              </a:rPr>
              <a:t>Handbook, page </a:t>
            </a:r>
            <a:r>
              <a:rPr lang="en-US" sz="2000" b="1" dirty="0">
                <a:solidFill>
                  <a:schemeClr val="tx1">
                    <a:lumMod val="50000"/>
                    <a:lumOff val="50000"/>
                  </a:schemeClr>
                </a:solidFill>
                <a:latin typeface="Arial"/>
                <a:cs typeface="Arial"/>
              </a:rPr>
              <a:t>262)</a:t>
            </a:r>
            <a:br>
              <a:rPr lang="en-US" sz="2000" b="1" dirty="0">
                <a:solidFill>
                  <a:schemeClr val="tx1">
                    <a:lumMod val="50000"/>
                    <a:lumOff val="50000"/>
                  </a:schemeClr>
                </a:solidFill>
                <a:latin typeface="Arial"/>
                <a:cs typeface="Arial"/>
              </a:rPr>
            </a:br>
            <a:endParaRPr lang="en-US" sz="2000" dirty="0">
              <a:solidFill>
                <a:schemeClr val="tx1">
                  <a:lumMod val="50000"/>
                  <a:lumOff val="50000"/>
                </a:schemeClr>
              </a:solidFill>
            </a:endParaRPr>
          </a:p>
        </p:txBody>
      </p:sp>
      <p:sp>
        <p:nvSpPr>
          <p:cNvPr id="3" name="Content Placeholder 2"/>
          <p:cNvSpPr>
            <a:spLocks noGrp="1"/>
          </p:cNvSpPr>
          <p:nvPr>
            <p:ph idx="1"/>
          </p:nvPr>
        </p:nvSpPr>
        <p:spPr>
          <a:xfrm>
            <a:off x="914400" y="1416669"/>
            <a:ext cx="7954099" cy="4525963"/>
          </a:xfrm>
        </p:spPr>
        <p:txBody>
          <a:bodyPr>
            <a:normAutofit/>
          </a:bodyPr>
          <a:lstStyle/>
          <a:p>
            <a:pPr lvl="6"/>
            <a:r>
              <a:rPr lang="en-US" dirty="0">
                <a:latin typeface="Arial"/>
                <a:cs typeface="Arial"/>
              </a:rPr>
              <a:t>Their souls are then purged from sin in the period called Purgatory to prepare them for perfect friendship and union with God.</a:t>
            </a:r>
          </a:p>
          <a:p>
            <a:pPr lvl="6"/>
            <a:r>
              <a:rPr lang="en-US" dirty="0">
                <a:latin typeface="Arial"/>
                <a:cs typeface="Arial"/>
              </a:rPr>
              <a:t>Our prayers can help those in Purgatory.</a:t>
            </a:r>
          </a:p>
          <a:p>
            <a:pPr marL="0" lvl="0" indent="0">
              <a:buNone/>
            </a:pPr>
            <a:endParaRPr lang="en-US" sz="2000" dirty="0" smtClean="0">
              <a:latin typeface="Arial"/>
              <a:cs typeface="Arial"/>
            </a:endParaRPr>
          </a:p>
          <a:p>
            <a:pPr marL="0" lvl="0" indent="0">
              <a:buNone/>
            </a:pPr>
            <a:endParaRPr lang="en-US" sz="2000" dirty="0" smtClean="0">
              <a:latin typeface="Arial"/>
              <a:cs typeface="Arial"/>
            </a:endParaRPr>
          </a:p>
          <a:p>
            <a:pPr marL="0" lvl="0" indent="0">
              <a:buNone/>
            </a:pPr>
            <a:endParaRPr lang="en-US" sz="2000" dirty="0">
              <a:latin typeface="Arial"/>
              <a:cs typeface="Arial"/>
            </a:endParaRPr>
          </a:p>
          <a:p>
            <a:pPr lvl="0"/>
            <a:endParaRPr lang="en-US" sz="2000" dirty="0">
              <a:latin typeface="Arial"/>
              <a:cs typeface="Arial"/>
            </a:endParaRPr>
          </a:p>
          <a:p>
            <a:pPr lvl="0">
              <a:buNone/>
            </a:pPr>
            <a:r>
              <a:rPr lang="en-US" sz="2000" dirty="0" smtClean="0">
                <a:solidFill>
                  <a:srgbClr val="C30027"/>
                </a:solidFill>
                <a:latin typeface="Arial"/>
                <a:cs typeface="Arial"/>
              </a:rPr>
              <a:t>	A Prayer for Those Who Have Gone before Us</a:t>
            </a:r>
          </a:p>
          <a:p>
            <a:pPr lvl="0">
              <a:buNone/>
            </a:pPr>
            <a:r>
              <a:rPr lang="en-US" sz="2000" dirty="0" smtClean="0">
                <a:latin typeface="Arial"/>
                <a:cs typeface="Arial"/>
              </a:rPr>
              <a:t>	“Eternal </a:t>
            </a:r>
            <a:r>
              <a:rPr lang="en-US" sz="2000" dirty="0">
                <a:latin typeface="Arial"/>
                <a:cs typeface="Arial"/>
              </a:rPr>
              <a:t>rest grant unto them, O Lord, and let perpetual light shine upon them. May the souls of the faithful departed, through the mercy of God, rest in peace. Amen</a:t>
            </a:r>
            <a:r>
              <a:rPr lang="en-US" sz="2000" dirty="0" smtClean="0">
                <a:latin typeface="Arial"/>
                <a:cs typeface="Arial"/>
              </a:rPr>
              <a:t>.”</a:t>
            </a:r>
            <a:endParaRPr lang="en-US" sz="2000" dirty="0">
              <a:latin typeface="Arial"/>
              <a:cs typeface="Arial"/>
            </a:endParaRPr>
          </a:p>
          <a:p>
            <a:endParaRPr lang="en-US" sz="2000" dirty="0"/>
          </a:p>
        </p:txBody>
      </p:sp>
      <p:sp>
        <p:nvSpPr>
          <p:cNvPr id="5" name="TextBox 4"/>
          <p:cNvSpPr txBox="1"/>
          <p:nvPr/>
        </p:nvSpPr>
        <p:spPr>
          <a:xfrm>
            <a:off x="-20990" y="3737985"/>
            <a:ext cx="1714319" cy="200055"/>
          </a:xfrm>
          <a:prstGeom prst="rect">
            <a:avLst/>
          </a:prstGeom>
          <a:noFill/>
        </p:spPr>
        <p:txBody>
          <a:bodyPr wrap="none" rtlCol="0">
            <a:spAutoFit/>
          </a:bodyPr>
          <a:lstStyle/>
          <a:p>
            <a:r>
              <a:rPr lang="en-US" sz="700" dirty="0">
                <a:solidFill>
                  <a:schemeClr val="bg1">
                    <a:lumMod val="65000"/>
                  </a:schemeClr>
                </a:solidFill>
                <a:latin typeface="Arial"/>
                <a:cs typeface="Arial"/>
              </a:rPr>
              <a:t>© Sean_Warren/www.istockphoto.com</a:t>
            </a:r>
          </a:p>
        </p:txBody>
      </p:sp>
      <p:pic>
        <p:nvPicPr>
          <p:cNvPr id="6" name="Picture 5" descr="S12-iStock_000002605249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3" y="1565257"/>
            <a:ext cx="3283569" cy="2183224"/>
          </a:xfrm>
          <a:prstGeom prst="rect">
            <a:avLst/>
          </a:prstGeom>
        </p:spPr>
      </p:pic>
    </p:spTree>
    <p:extLst>
      <p:ext uri="{BB962C8B-B14F-4D97-AF65-F5344CB8AC3E}">
        <p14:creationId xmlns:p14="http://schemas.microsoft.com/office/powerpoint/2010/main" val="59127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200" b="1" dirty="0" smtClean="0">
                <a:latin typeface="Arial" pitchFamily="34" charset="0"/>
                <a:cs typeface="Arial" pitchFamily="34" charset="0"/>
              </a:rPr>
              <a:t>Acknowledgments</a:t>
            </a:r>
            <a:endParaRPr lang="en-US" sz="4200" b="1" dirty="0">
              <a:latin typeface="Arial" pitchFamily="34" charset="0"/>
              <a:cs typeface="Arial" pitchFamily="34" charset="0"/>
            </a:endParaRPr>
          </a:p>
        </p:txBody>
      </p:sp>
      <p:sp>
        <p:nvSpPr>
          <p:cNvPr id="7" name="Content Placeholder 6"/>
          <p:cNvSpPr>
            <a:spLocks noGrp="1"/>
          </p:cNvSpPr>
          <p:nvPr>
            <p:ph idx="1"/>
          </p:nvPr>
        </p:nvSpPr>
        <p:spPr>
          <a:xfrm>
            <a:off x="457200" y="1852111"/>
            <a:ext cx="8229600" cy="4525963"/>
          </a:xfrm>
        </p:spPr>
        <p:txBody>
          <a:bodyPr>
            <a:normAutofit/>
          </a:bodyPr>
          <a:lstStyle/>
          <a:p>
            <a:pPr>
              <a:buNone/>
            </a:pPr>
            <a:r>
              <a:rPr lang="en-US" sz="1600" dirty="0" smtClean="0">
                <a:latin typeface="Arial" pitchFamily="34" charset="0"/>
                <a:cs typeface="Arial" pitchFamily="34" charset="0"/>
              </a:rPr>
              <a:t>	The excerpt on slide 12 from </a:t>
            </a:r>
            <a:r>
              <a:rPr lang="en-US" sz="1600" i="1" dirty="0" smtClean="0">
                <a:latin typeface="Arial" pitchFamily="34" charset="0"/>
                <a:cs typeface="Arial" pitchFamily="34" charset="0"/>
              </a:rPr>
              <a:t>Order of Christian Funerals, copyright</a:t>
            </a:r>
            <a:r>
              <a:rPr lang="en-US" sz="1600" dirty="0" smtClean="0">
                <a:latin typeface="Arial" pitchFamily="34" charset="0"/>
                <a:cs typeface="Arial" pitchFamily="34" charset="0"/>
              </a:rPr>
              <a:t> © 1985, ICEL, number 118, is found in </a:t>
            </a:r>
            <a:r>
              <a:rPr lang="en-US" sz="1600" i="1" dirty="0" smtClean="0">
                <a:latin typeface="Arial" pitchFamily="34" charset="0"/>
                <a:cs typeface="Arial" pitchFamily="34" charset="0"/>
              </a:rPr>
              <a:t>The Rites of the</a:t>
            </a:r>
            <a:r>
              <a:rPr lang="en-US" sz="1600" dirty="0" smtClean="0">
                <a:latin typeface="Arial" pitchFamily="34" charset="0"/>
                <a:cs typeface="Arial" pitchFamily="34" charset="0"/>
              </a:rPr>
              <a:t> </a:t>
            </a:r>
            <a:r>
              <a:rPr lang="en-US" sz="1600" i="1" dirty="0" smtClean="0">
                <a:latin typeface="Arial" pitchFamily="34" charset="0"/>
                <a:cs typeface="Arial" pitchFamily="34" charset="0"/>
              </a:rPr>
              <a:t>Catholic Church</a:t>
            </a:r>
            <a:r>
              <a:rPr lang="en-US" sz="1600" dirty="0" smtClean="0">
                <a:latin typeface="Arial" pitchFamily="34" charset="0"/>
                <a:cs typeface="Arial" pitchFamily="34" charset="0"/>
              </a:rPr>
              <a:t>, volume 1, prepared by the ICEL, a Joint Commission of Catholic Bishops’ Conferences (Collegeville, MN: The Liturgical Press, 1990). Copyright © 1990 by the Order of Saint Benedict, Collegeville, MN. Used with permission of the ICEL.</a:t>
            </a:r>
          </a:p>
          <a:p>
            <a:pPr>
              <a:buNone/>
            </a:pPr>
            <a:r>
              <a:rPr lang="en-US" sz="1600" dirty="0" smtClean="0">
                <a:latin typeface="Arial" pitchFamily="34" charset="0"/>
                <a:cs typeface="Arial" pitchFamily="34" charset="0"/>
              </a:rPr>
              <a:t>		During 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pPr>
              <a:buNone/>
            </a:pPr>
            <a:endParaRPr lang="en-US" sz="1600" dirty="0" smtClean="0">
              <a:latin typeface="Arial" pitchFamily="34" charset="0"/>
              <a:cs typeface="Arial" pitchFamily="34" charset="0"/>
            </a:endParaRPr>
          </a:p>
          <a:p>
            <a:pPr>
              <a:buNone/>
            </a:pPr>
            <a:endParaRPr lang="en-US" sz="16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3314" y="619496"/>
            <a:ext cx="7513867" cy="1197594"/>
          </a:xfrm>
        </p:spPr>
        <p:txBody>
          <a:bodyPr>
            <a:noAutofit/>
          </a:bodyPr>
          <a:lstStyle/>
          <a:p>
            <a:pPr algn="l"/>
            <a:r>
              <a:rPr lang="en-US" sz="3200" dirty="0" smtClean="0">
                <a:latin typeface="Arial" panose="020B0604020202020204" pitchFamily="34" charset="0"/>
                <a:cs typeface="Arial" panose="020B0604020202020204" pitchFamily="34" charset="0"/>
              </a:rPr>
              <a:t>The</a:t>
            </a:r>
            <a:r>
              <a:rPr lang="en-US" sz="2400" dirty="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New</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Church</a:t>
            </a:r>
            <a:endParaRPr lang="en-US" sz="8000" b="1" dirty="0">
              <a:solidFill>
                <a:srgbClr val="C30027"/>
              </a:solidFill>
            </a:endParaRPr>
          </a:p>
        </p:txBody>
      </p:sp>
      <p:sp>
        <p:nvSpPr>
          <p:cNvPr id="3" name="TextBox 2"/>
          <p:cNvSpPr txBox="1"/>
          <p:nvPr/>
        </p:nvSpPr>
        <p:spPr>
          <a:xfrm>
            <a:off x="948051" y="3935752"/>
            <a:ext cx="7342926"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24</a:t>
            </a:r>
          </a:p>
          <a:p>
            <a:pPr algn="ctr"/>
            <a:r>
              <a:rPr lang="en-US" sz="3600" dirty="0">
                <a:solidFill>
                  <a:srgbClr val="008000"/>
                </a:solidFill>
                <a:latin typeface="Arial"/>
                <a:cs typeface="Arial"/>
              </a:rPr>
              <a:t>End Things: Heaven and Hell  </a:t>
            </a:r>
          </a:p>
          <a:p>
            <a:endParaRPr lang="en-US" dirty="0"/>
          </a:p>
        </p:txBody>
      </p:sp>
    </p:spTree>
    <p:extLst>
      <p:ext uri="{BB962C8B-B14F-4D97-AF65-F5344CB8AC3E}">
        <p14:creationId xmlns:p14="http://schemas.microsoft.com/office/powerpoint/2010/main" val="1368175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b="1" dirty="0">
                <a:latin typeface="Arial"/>
                <a:cs typeface="Arial"/>
              </a:rPr>
              <a:t>Chapter </a:t>
            </a:r>
            <a:r>
              <a:rPr lang="en-US" sz="4200" b="1" dirty="0" smtClean="0">
                <a:latin typeface="Arial"/>
                <a:cs typeface="Arial"/>
              </a:rPr>
              <a:t>Summary</a:t>
            </a:r>
            <a:br>
              <a:rPr lang="en-US" sz="4200" b="1" dirty="0" smtClean="0">
                <a:latin typeface="Arial"/>
                <a:cs typeface="Arial"/>
              </a:rPr>
            </a:br>
            <a:r>
              <a:rPr lang="en-US" sz="3100" b="1" dirty="0" smtClean="0">
                <a:latin typeface="Arial"/>
                <a:cs typeface="Arial"/>
              </a:rPr>
              <a:t>End Things: Heaven and Hell </a:t>
            </a:r>
            <a:endParaRPr lang="en-US" sz="3100" b="1" dirty="0">
              <a:latin typeface="Arial"/>
              <a:cs typeface="Arial"/>
            </a:endParaRPr>
          </a:p>
        </p:txBody>
      </p:sp>
      <p:sp>
        <p:nvSpPr>
          <p:cNvPr id="3" name="Content Placeholder 2"/>
          <p:cNvSpPr>
            <a:spLocks noGrp="1"/>
          </p:cNvSpPr>
          <p:nvPr>
            <p:ph idx="1"/>
          </p:nvPr>
        </p:nvSpPr>
        <p:spPr>
          <a:xfrm>
            <a:off x="457200" y="1971041"/>
            <a:ext cx="8229600" cy="2794112"/>
          </a:xfrm>
        </p:spPr>
        <p:txBody>
          <a:bodyPr>
            <a:normAutofit/>
          </a:bodyPr>
          <a:lstStyle/>
          <a:p>
            <a:r>
              <a:rPr lang="en-US" sz="2400" dirty="0" smtClean="0">
                <a:latin typeface="Arial"/>
                <a:cs typeface="Arial"/>
              </a:rPr>
              <a:t>This chapter will </a:t>
            </a:r>
            <a:r>
              <a:rPr lang="en-US" sz="2400" dirty="0">
                <a:latin typeface="Arial"/>
                <a:cs typeface="Arial"/>
              </a:rPr>
              <a:t>consider life after death, including Heaven, Hell, Purgatory, and judgment.  </a:t>
            </a:r>
            <a:endParaRPr lang="en-US" sz="2400" dirty="0" smtClean="0">
              <a:latin typeface="Arial"/>
              <a:cs typeface="Arial"/>
            </a:endParaRPr>
          </a:p>
          <a:p>
            <a:pPr marL="0" indent="0">
              <a:buNone/>
            </a:pPr>
            <a:endParaRPr lang="en-US" sz="2400" dirty="0" smtClean="0">
              <a:latin typeface="Arial"/>
              <a:cs typeface="Arial"/>
            </a:endParaRPr>
          </a:p>
          <a:p>
            <a:r>
              <a:rPr lang="en-US" sz="2400" dirty="0" smtClean="0">
                <a:latin typeface="Arial"/>
                <a:cs typeface="Arial"/>
              </a:rPr>
              <a:t>It will </a:t>
            </a:r>
            <a:r>
              <a:rPr lang="en-US" sz="2400" dirty="0">
                <a:latin typeface="Arial"/>
                <a:cs typeface="Arial"/>
              </a:rPr>
              <a:t>consider the possibilities of eternal life with God or without God, as well as how </a:t>
            </a:r>
            <a:r>
              <a:rPr lang="en-US" sz="2400" dirty="0" smtClean="0">
                <a:latin typeface="Arial"/>
                <a:cs typeface="Arial"/>
              </a:rPr>
              <a:t>choices </a:t>
            </a:r>
            <a:r>
              <a:rPr lang="en-US" sz="2400" dirty="0">
                <a:latin typeface="Arial"/>
                <a:cs typeface="Arial"/>
              </a:rPr>
              <a:t>help determine </a:t>
            </a:r>
            <a:r>
              <a:rPr lang="en-US" sz="2400" dirty="0" smtClean="0">
                <a:latin typeface="Arial"/>
                <a:cs typeface="Arial"/>
              </a:rPr>
              <a:t>one’s </a:t>
            </a:r>
            <a:r>
              <a:rPr lang="en-US" sz="2400" dirty="0">
                <a:latin typeface="Arial"/>
                <a:cs typeface="Arial"/>
              </a:rPr>
              <a:t>final state</a:t>
            </a:r>
            <a:r>
              <a:rPr lang="en-US" sz="2400" dirty="0" smtClean="0">
                <a:latin typeface="Arial"/>
                <a:cs typeface="Arial"/>
              </a:rPr>
              <a:t>.</a:t>
            </a:r>
            <a:endParaRPr lang="en-US" sz="2400" dirty="0">
              <a:latin typeface="Arial"/>
              <a:cs typeface="Arial"/>
            </a:endParaRPr>
          </a:p>
        </p:txBody>
      </p:sp>
    </p:spTree>
    <p:extLst>
      <p:ext uri="{BB962C8B-B14F-4D97-AF65-F5344CB8AC3E}">
        <p14:creationId xmlns:p14="http://schemas.microsoft.com/office/powerpoint/2010/main" val="418439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400" b="1" dirty="0" smtClean="0">
                <a:solidFill>
                  <a:srgbClr val="C30027"/>
                </a:solidFill>
                <a:latin typeface="Arial"/>
                <a:cs typeface="Arial"/>
              </a:rPr>
              <a:t>Introduction </a:t>
            </a:r>
            <a:r>
              <a:rPr lang="en-US" sz="3400" b="1" dirty="0">
                <a:solidFill>
                  <a:srgbClr val="C30027"/>
                </a:solidFill>
                <a:latin typeface="Arial"/>
                <a:cs typeface="Arial"/>
              </a:rPr>
              <a:t>and “I Am the Resurrection” </a:t>
            </a:r>
            <a:r>
              <a:rPr lang="en-US" sz="4000" b="1" dirty="0" smtClean="0">
                <a:solidFill>
                  <a:srgbClr val="D60005"/>
                </a:solidFill>
                <a:latin typeface="Arial"/>
                <a:cs typeface="Arial"/>
              </a:rPr>
              <a:t/>
            </a:r>
            <a:br>
              <a:rPr lang="en-US" sz="4000" b="1" dirty="0" smtClean="0">
                <a:solidFill>
                  <a:srgbClr val="D60005"/>
                </a:solidFill>
                <a:latin typeface="Arial"/>
                <a:cs typeface="Arial"/>
              </a:rPr>
            </a:br>
            <a:r>
              <a:rPr lang="en-US" sz="1800" b="1" dirty="0" smtClean="0">
                <a:solidFill>
                  <a:schemeClr val="tx1">
                    <a:lumMod val="50000"/>
                    <a:lumOff val="50000"/>
                  </a:schemeClr>
                </a:solidFill>
                <a:latin typeface="Arial"/>
                <a:cs typeface="Arial"/>
              </a:rPr>
              <a:t>(Handbook, pages 254</a:t>
            </a:r>
            <a:r>
              <a:rPr lang="en-US" sz="1800" b="1" dirty="0" smtClean="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a:cs typeface="Arial"/>
              </a:rPr>
              <a:t>256</a:t>
            </a:r>
            <a:r>
              <a:rPr lang="en-US" sz="1800" b="1" dirty="0">
                <a:solidFill>
                  <a:schemeClr val="tx1">
                    <a:lumMod val="50000"/>
                    <a:lumOff val="50000"/>
                  </a:schemeClr>
                </a:solidFill>
                <a:latin typeface="Arial"/>
                <a:cs typeface="Arial"/>
              </a:rPr>
              <a:t>) </a:t>
            </a:r>
          </a:p>
        </p:txBody>
      </p:sp>
      <p:sp>
        <p:nvSpPr>
          <p:cNvPr id="3" name="Content Placeholder 2"/>
          <p:cNvSpPr>
            <a:spLocks noGrp="1"/>
          </p:cNvSpPr>
          <p:nvPr>
            <p:ph idx="1"/>
          </p:nvPr>
        </p:nvSpPr>
        <p:spPr>
          <a:xfrm>
            <a:off x="792742" y="1509958"/>
            <a:ext cx="8229600" cy="4525963"/>
          </a:xfrm>
        </p:spPr>
        <p:txBody>
          <a:bodyPr>
            <a:normAutofit/>
          </a:bodyPr>
          <a:lstStyle/>
          <a:p>
            <a:pPr marL="0" indent="0">
              <a:buNone/>
            </a:pPr>
            <a:r>
              <a:rPr lang="en-US" sz="2200" dirty="0" smtClean="0">
                <a:latin typeface="Arial"/>
                <a:cs typeface="Arial"/>
              </a:rPr>
              <a:t>The </a:t>
            </a:r>
            <a:r>
              <a:rPr lang="en-US" sz="2200" dirty="0">
                <a:latin typeface="Arial"/>
                <a:cs typeface="Arial"/>
              </a:rPr>
              <a:t>end of life is really the beginning of eternal life with God. Even though our souls leave our bodies at death, the two will be reunited and transformed on the last day. </a:t>
            </a:r>
            <a:endParaRPr lang="en-US" sz="2200" dirty="0" smtClean="0">
              <a:latin typeface="Arial"/>
              <a:cs typeface="Arial"/>
            </a:endParaRPr>
          </a:p>
          <a:p>
            <a:pPr marL="0" indent="0">
              <a:buNone/>
            </a:pPr>
            <a:endParaRPr lang="en-US" sz="2200" dirty="0" smtClean="0">
              <a:latin typeface="Arial"/>
              <a:cs typeface="Arial"/>
            </a:endParaRPr>
          </a:p>
          <a:p>
            <a:pPr marL="0" indent="0">
              <a:buNone/>
            </a:pPr>
            <a:endParaRPr lang="en-US" sz="2200" dirty="0" smtClean="0">
              <a:latin typeface="Arial"/>
              <a:cs typeface="Arial"/>
            </a:endParaRPr>
          </a:p>
          <a:p>
            <a:pPr marL="3087688" lvl="6" indent="-344488"/>
            <a:r>
              <a:rPr lang="en-US" sz="2200" dirty="0">
                <a:latin typeface="Arial"/>
                <a:cs typeface="Arial"/>
              </a:rPr>
              <a:t>At every Mass, we state that we “look forward to the resurrection of the dead and the life of the world to come.” </a:t>
            </a:r>
            <a:r>
              <a:rPr lang="en-US" sz="2200" dirty="0" smtClean="0">
                <a:latin typeface="Arial"/>
                <a:cs typeface="Arial"/>
              </a:rPr>
              <a:t>For Christians, death </a:t>
            </a:r>
            <a:r>
              <a:rPr lang="en-US" sz="2200" dirty="0">
                <a:latin typeface="Arial"/>
                <a:cs typeface="Arial"/>
              </a:rPr>
              <a:t>is not the end, but the beginning of eternal life.</a:t>
            </a:r>
          </a:p>
          <a:p>
            <a:pPr marL="0" indent="0">
              <a:buNone/>
            </a:pPr>
            <a:endParaRPr lang="en-US" sz="2200" dirty="0"/>
          </a:p>
        </p:txBody>
      </p:sp>
      <p:pic>
        <p:nvPicPr>
          <p:cNvPr id="5" name="Picture 4" descr="S4-shutterstock_1501725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62081"/>
            <a:ext cx="3207527" cy="2048613"/>
          </a:xfrm>
          <a:prstGeom prst="rect">
            <a:avLst/>
          </a:prstGeom>
        </p:spPr>
      </p:pic>
      <p:sp>
        <p:nvSpPr>
          <p:cNvPr id="6" name="TextBox 5"/>
          <p:cNvSpPr txBox="1"/>
          <p:nvPr/>
        </p:nvSpPr>
        <p:spPr>
          <a:xfrm>
            <a:off x="-18533" y="4996902"/>
            <a:ext cx="2651308" cy="200055"/>
          </a:xfrm>
          <a:prstGeom prst="rect">
            <a:avLst/>
          </a:prstGeom>
          <a:noFill/>
        </p:spPr>
        <p:txBody>
          <a:bodyPr wrap="square" rtlCol="0">
            <a:spAutoFit/>
          </a:bodyPr>
          <a:lstStyle/>
          <a:p>
            <a:r>
              <a:rPr lang="en-US" sz="700" dirty="0">
                <a:solidFill>
                  <a:schemeClr val="bg1">
                    <a:lumMod val="65000"/>
                  </a:schemeClr>
                </a:solidFill>
                <a:latin typeface="Arial"/>
                <a:ea typeface="Calibri"/>
                <a:cs typeface="Arial"/>
              </a:rPr>
              <a:t>© </a:t>
            </a:r>
            <a:r>
              <a:rPr lang="en-US" sz="700" dirty="0" err="1">
                <a:solidFill>
                  <a:schemeClr val="bg1">
                    <a:lumMod val="65000"/>
                  </a:schemeClr>
                </a:solidFill>
                <a:latin typeface="Arial"/>
                <a:ea typeface="Calibri"/>
                <a:cs typeface="Arial"/>
              </a:rPr>
              <a:t>Berkomaster</a:t>
            </a:r>
            <a:r>
              <a:rPr lang="en-US" sz="700" dirty="0">
                <a:solidFill>
                  <a:schemeClr val="bg1">
                    <a:lumMod val="65000"/>
                  </a:schemeClr>
                </a:solidFill>
                <a:latin typeface="Arial"/>
                <a:ea typeface="Calibri"/>
                <a:cs typeface="Arial"/>
              </a:rPr>
              <a:t>/</a:t>
            </a:r>
            <a:r>
              <a:rPr lang="en-US" sz="700" dirty="0" err="1">
                <a:solidFill>
                  <a:schemeClr val="bg1">
                    <a:lumMod val="65000"/>
                  </a:schemeClr>
                </a:solidFill>
                <a:latin typeface="Arial"/>
                <a:ea typeface="Calibri"/>
                <a:cs typeface="Arial"/>
              </a:rPr>
              <a:t>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384556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844"/>
            <a:ext cx="9144000" cy="1143000"/>
          </a:xfrm>
        </p:spPr>
        <p:txBody>
          <a:bodyPr>
            <a:normAutofit fontScale="90000"/>
          </a:bodyPr>
          <a:lstStyle/>
          <a:p>
            <a:r>
              <a:rPr lang="en-US" sz="3800" b="1" dirty="0">
                <a:solidFill>
                  <a:srgbClr val="C30027"/>
                </a:solidFill>
                <a:latin typeface="Arial"/>
                <a:cs typeface="Arial"/>
              </a:rPr>
              <a:t>Introduction and “I Am the Resurrection” </a:t>
            </a:r>
            <a:r>
              <a:rPr lang="en-US" sz="4000" b="1" dirty="0">
                <a:solidFill>
                  <a:srgbClr val="D60005"/>
                </a:solidFill>
                <a:latin typeface="Arial"/>
                <a:cs typeface="Arial"/>
              </a:rPr>
              <a:t/>
            </a:r>
            <a:br>
              <a:rPr lang="en-US" sz="4000" b="1" dirty="0">
                <a:solidFill>
                  <a:srgbClr val="D60005"/>
                </a:solidFill>
                <a:latin typeface="Arial"/>
                <a:cs typeface="Arial"/>
              </a:rPr>
            </a:br>
            <a:r>
              <a:rPr lang="en-US" sz="3200" dirty="0" smtClean="0">
                <a:latin typeface="Arial"/>
                <a:cs typeface="Arial"/>
              </a:rPr>
              <a:t> </a:t>
            </a:r>
            <a:r>
              <a:rPr lang="en-US" sz="2000" b="1" dirty="0" smtClean="0">
                <a:solidFill>
                  <a:schemeClr val="tx1">
                    <a:lumMod val="50000"/>
                    <a:lumOff val="50000"/>
                  </a:schemeClr>
                </a:solidFill>
                <a:latin typeface="Arial"/>
                <a:cs typeface="Arial"/>
              </a:rPr>
              <a:t>(Handbook, </a:t>
            </a:r>
            <a:r>
              <a:rPr lang="en-US" sz="2000" b="1" dirty="0">
                <a:solidFill>
                  <a:schemeClr val="tx1">
                    <a:lumMod val="50000"/>
                    <a:lumOff val="50000"/>
                  </a:schemeClr>
                </a:solidFill>
                <a:latin typeface="Arial"/>
                <a:cs typeface="Arial"/>
              </a:rPr>
              <a:t>pages </a:t>
            </a:r>
            <a:r>
              <a:rPr lang="en-US" sz="2000" b="1" dirty="0" smtClean="0">
                <a:solidFill>
                  <a:schemeClr val="tx1">
                    <a:lumMod val="50000"/>
                    <a:lumOff val="50000"/>
                  </a:schemeClr>
                </a:solidFill>
                <a:latin typeface="Arial"/>
                <a:cs typeface="Arial"/>
              </a:rPr>
              <a:t>254</a:t>
            </a:r>
            <a:r>
              <a:rPr lang="en-US" sz="2000" b="1" dirty="0" smtClean="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a:cs typeface="Arial"/>
              </a:rPr>
              <a:t>256)</a:t>
            </a:r>
            <a:r>
              <a:rPr lang="en-US" sz="2000" dirty="0" smtClean="0">
                <a:solidFill>
                  <a:schemeClr val="tx1">
                    <a:lumMod val="50000"/>
                    <a:lumOff val="50000"/>
                  </a:schemeClr>
                </a:solidFill>
                <a:latin typeface="Arial"/>
                <a:cs typeface="Arial"/>
              </a:rPr>
              <a:t> </a:t>
            </a:r>
            <a:endParaRPr lang="en-US" sz="2000" dirty="0">
              <a:solidFill>
                <a:schemeClr val="tx1">
                  <a:lumMod val="50000"/>
                  <a:lumOff val="50000"/>
                </a:schemeClr>
              </a:solidFill>
            </a:endParaRPr>
          </a:p>
        </p:txBody>
      </p:sp>
      <p:sp>
        <p:nvSpPr>
          <p:cNvPr id="3" name="Content Placeholder 2"/>
          <p:cNvSpPr>
            <a:spLocks noGrp="1"/>
          </p:cNvSpPr>
          <p:nvPr>
            <p:ph idx="1"/>
          </p:nvPr>
        </p:nvSpPr>
        <p:spPr>
          <a:xfrm>
            <a:off x="651870" y="1315658"/>
            <a:ext cx="8229600" cy="4350772"/>
          </a:xfrm>
        </p:spPr>
        <p:txBody>
          <a:bodyPr>
            <a:noAutofit/>
          </a:bodyPr>
          <a:lstStyle/>
          <a:p>
            <a:pPr marL="3087688" lvl="6" indent="-344488"/>
            <a:r>
              <a:rPr lang="en-US" dirty="0" smtClean="0">
                <a:latin typeface="Arial"/>
                <a:cs typeface="Arial"/>
              </a:rPr>
              <a:t>At </a:t>
            </a:r>
            <a:r>
              <a:rPr lang="en-US" dirty="0">
                <a:latin typeface="Arial"/>
                <a:cs typeface="Arial"/>
              </a:rPr>
              <a:t>death, our souls become separated from our bodies, but will be reunited again and transformed when we rise with Christ on the </a:t>
            </a:r>
            <a:r>
              <a:rPr lang="en-US" dirty="0" smtClean="0">
                <a:latin typeface="Arial"/>
                <a:cs typeface="Arial"/>
              </a:rPr>
              <a:t>Last Day</a:t>
            </a:r>
            <a:r>
              <a:rPr lang="en-US" dirty="0">
                <a:latin typeface="Arial"/>
                <a:cs typeface="Arial"/>
              </a:rPr>
              <a:t>.</a:t>
            </a:r>
          </a:p>
          <a:p>
            <a:pPr marL="3087688" lvl="6" indent="-344488"/>
            <a:r>
              <a:rPr lang="en-US" dirty="0">
                <a:latin typeface="Arial"/>
                <a:cs typeface="Arial"/>
              </a:rPr>
              <a:t>The choices we make during our lifetime determine our life after death</a:t>
            </a:r>
            <a:r>
              <a:rPr lang="en-US" dirty="0" smtClean="0">
                <a:latin typeface="Arial"/>
                <a:cs typeface="Arial"/>
              </a:rPr>
              <a:t>.</a:t>
            </a:r>
          </a:p>
          <a:p>
            <a:pPr marL="2743200" lvl="6" indent="0">
              <a:buNone/>
            </a:pPr>
            <a:endParaRPr lang="en-US" sz="1400" dirty="0">
              <a:latin typeface="Arial"/>
              <a:cs typeface="Arial"/>
            </a:endParaRPr>
          </a:p>
          <a:p>
            <a:pPr marL="2743200" lvl="6" indent="0">
              <a:buNone/>
            </a:pPr>
            <a:r>
              <a:rPr lang="en-US" dirty="0" smtClean="0">
                <a:solidFill>
                  <a:srgbClr val="FF0000"/>
                </a:solidFill>
                <a:latin typeface="Arial"/>
                <a:cs typeface="Arial"/>
              </a:rPr>
              <a:t>Activity </a:t>
            </a:r>
          </a:p>
          <a:p>
            <a:pPr lvl="6">
              <a:buNone/>
            </a:pPr>
            <a:r>
              <a:rPr lang="en-US" dirty="0" smtClean="0">
                <a:latin typeface="Arial"/>
                <a:cs typeface="Arial"/>
              </a:rPr>
              <a:t>Read Mark </a:t>
            </a:r>
            <a:r>
              <a:rPr lang="en-US" dirty="0">
                <a:latin typeface="Arial"/>
                <a:cs typeface="Arial"/>
              </a:rPr>
              <a:t>16:</a:t>
            </a:r>
            <a:r>
              <a:rPr lang="en-US" dirty="0" smtClean="0">
                <a:latin typeface="Arial"/>
                <a:cs typeface="Arial"/>
              </a:rPr>
              <a:t>12.</a:t>
            </a:r>
          </a:p>
          <a:p>
            <a:pPr marL="3087688" lvl="6" indent="-344488"/>
            <a:r>
              <a:rPr lang="en-US" dirty="0" smtClean="0">
                <a:latin typeface="Arial"/>
                <a:cs typeface="Arial"/>
              </a:rPr>
              <a:t>What do you think </a:t>
            </a:r>
            <a:r>
              <a:rPr lang="en-US" dirty="0">
                <a:latin typeface="Arial"/>
                <a:cs typeface="Arial"/>
              </a:rPr>
              <a:t>appearing in a “</a:t>
            </a:r>
            <a:r>
              <a:rPr lang="en-US" dirty="0" smtClean="0">
                <a:latin typeface="Arial"/>
                <a:cs typeface="Arial"/>
              </a:rPr>
              <a:t>different manner</a:t>
            </a:r>
            <a:r>
              <a:rPr lang="en-US" dirty="0">
                <a:latin typeface="Arial"/>
                <a:cs typeface="Arial"/>
              </a:rPr>
              <a:t>” might </a:t>
            </a:r>
            <a:r>
              <a:rPr lang="en-US" dirty="0" smtClean="0">
                <a:latin typeface="Arial"/>
                <a:cs typeface="Arial"/>
              </a:rPr>
              <a:t>mean? </a:t>
            </a:r>
          </a:p>
          <a:p>
            <a:pPr marL="3087688" lvl="6" indent="-344488"/>
            <a:r>
              <a:rPr lang="en-US" dirty="0" smtClean="0">
                <a:latin typeface="Arial"/>
                <a:cs typeface="Arial"/>
              </a:rPr>
              <a:t>Why did the Gospel </a:t>
            </a:r>
            <a:r>
              <a:rPr lang="en-US" dirty="0">
                <a:latin typeface="Arial"/>
                <a:cs typeface="Arial"/>
              </a:rPr>
              <a:t>writer </a:t>
            </a:r>
            <a:r>
              <a:rPr lang="en-US" dirty="0" smtClean="0">
                <a:latin typeface="Arial"/>
                <a:cs typeface="Arial"/>
              </a:rPr>
              <a:t>think it </a:t>
            </a:r>
            <a:r>
              <a:rPr lang="en-US" dirty="0">
                <a:latin typeface="Arial"/>
                <a:cs typeface="Arial"/>
              </a:rPr>
              <a:t>was important to include this </a:t>
            </a:r>
            <a:r>
              <a:rPr lang="en-US" dirty="0" smtClean="0">
                <a:latin typeface="Arial"/>
                <a:cs typeface="Arial"/>
              </a:rPr>
              <a:t>line? </a:t>
            </a:r>
            <a:endParaRPr lang="en-US" dirty="0">
              <a:latin typeface="Arial"/>
              <a:cs typeface="Arial"/>
            </a:endParaRPr>
          </a:p>
          <a:p>
            <a:endParaRPr lang="en-US" sz="2000" dirty="0"/>
          </a:p>
        </p:txBody>
      </p:sp>
      <p:pic>
        <p:nvPicPr>
          <p:cNvPr id="5" name="Picture 4" descr="S5-shutterstock_121052938.jpg"/>
          <p:cNvPicPr>
            <a:picLocks noChangeAspect="1"/>
          </p:cNvPicPr>
          <p:nvPr/>
        </p:nvPicPr>
        <p:blipFill rotWithShape="1">
          <a:blip r:embed="rId2" cstate="print">
            <a:extLst>
              <a:ext uri="{28A0092B-C50C-407E-A947-70E740481C1C}">
                <a14:useLocalDpi xmlns:a14="http://schemas.microsoft.com/office/drawing/2010/main" val="0"/>
              </a:ext>
            </a:extLst>
          </a:blip>
          <a:srcRect l="9404"/>
          <a:stretch/>
        </p:blipFill>
        <p:spPr>
          <a:xfrm>
            <a:off x="361541" y="1416906"/>
            <a:ext cx="2679119" cy="3104877"/>
          </a:xfrm>
          <a:prstGeom prst="rect">
            <a:avLst/>
          </a:prstGeom>
        </p:spPr>
      </p:pic>
      <p:sp>
        <p:nvSpPr>
          <p:cNvPr id="6" name="TextBox 5"/>
          <p:cNvSpPr txBox="1"/>
          <p:nvPr/>
        </p:nvSpPr>
        <p:spPr>
          <a:xfrm>
            <a:off x="287379" y="4505553"/>
            <a:ext cx="2567875" cy="200055"/>
          </a:xfrm>
          <a:prstGeom prst="rect">
            <a:avLst/>
          </a:prstGeom>
          <a:noFill/>
        </p:spPr>
        <p:txBody>
          <a:bodyPr wrap="square" rtlCol="0">
            <a:spAutoFit/>
          </a:bodyPr>
          <a:lstStyle/>
          <a:p>
            <a:r>
              <a:rPr lang="en-US" sz="700" dirty="0">
                <a:solidFill>
                  <a:schemeClr val="bg1">
                    <a:lumMod val="65000"/>
                  </a:schemeClr>
                </a:solidFill>
                <a:latin typeface="Arial"/>
                <a:ea typeface="Calibri"/>
                <a:cs typeface="Arial"/>
              </a:rPr>
              <a:t>© </a:t>
            </a:r>
            <a:r>
              <a:rPr lang="en-US" sz="700" dirty="0" err="1">
                <a:solidFill>
                  <a:schemeClr val="bg1">
                    <a:lumMod val="65000"/>
                  </a:schemeClr>
                </a:solidFill>
                <a:latin typeface="Arial"/>
                <a:ea typeface="Calibri"/>
                <a:cs typeface="Arial"/>
              </a:rPr>
              <a:t>MyImages</a:t>
            </a:r>
            <a:r>
              <a:rPr lang="en-US" sz="700" dirty="0">
                <a:solidFill>
                  <a:schemeClr val="bg1">
                    <a:lumMod val="65000"/>
                  </a:schemeClr>
                </a:solidFill>
                <a:latin typeface="Arial"/>
                <a:ea typeface="Calibri"/>
                <a:cs typeface="Arial"/>
              </a:rPr>
              <a:t> - </a:t>
            </a:r>
            <a:r>
              <a:rPr lang="en-US" sz="700" dirty="0" err="1">
                <a:solidFill>
                  <a:schemeClr val="bg1">
                    <a:lumMod val="65000"/>
                  </a:schemeClr>
                </a:solidFill>
                <a:latin typeface="Arial"/>
                <a:ea typeface="Calibri"/>
                <a:cs typeface="Arial"/>
              </a:rPr>
              <a:t>Micha</a:t>
            </a:r>
            <a:r>
              <a:rPr lang="en-US" sz="700" dirty="0">
                <a:solidFill>
                  <a:schemeClr val="bg1">
                    <a:lumMod val="65000"/>
                  </a:schemeClr>
                </a:solidFill>
                <a:latin typeface="Arial"/>
                <a:ea typeface="Calibri"/>
                <a:cs typeface="Arial"/>
              </a:rPr>
              <a:t>/</a:t>
            </a:r>
            <a:r>
              <a:rPr lang="en-US" sz="700" dirty="0" err="1">
                <a:solidFill>
                  <a:schemeClr val="bg1">
                    <a:lumMod val="65000"/>
                  </a:schemeClr>
                </a:solidFill>
                <a:latin typeface="Arial"/>
                <a:ea typeface="Calibri"/>
                <a:cs typeface="Arial"/>
              </a:rPr>
              <a:t>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95706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696"/>
            <a:ext cx="8229600" cy="1143000"/>
          </a:xfrm>
        </p:spPr>
        <p:txBody>
          <a:bodyPr>
            <a:normAutofit fontScale="90000"/>
          </a:bodyPr>
          <a:lstStyle/>
          <a:p>
            <a:pPr>
              <a:lnSpc>
                <a:spcPct val="110000"/>
              </a:lnSpc>
            </a:pPr>
            <a:r>
              <a:rPr lang="en-US" sz="4700" b="1" dirty="0">
                <a:solidFill>
                  <a:srgbClr val="0A5598"/>
                </a:solidFill>
                <a:latin typeface="Arial"/>
                <a:cs typeface="Arial"/>
              </a:rPr>
              <a:t>“Heaven” and “Hell</a:t>
            </a:r>
            <a:r>
              <a:rPr lang="en-US" sz="4700" b="1" dirty="0" smtClean="0">
                <a:solidFill>
                  <a:srgbClr val="0A5598"/>
                </a:solidFill>
                <a:latin typeface="Arial"/>
                <a:cs typeface="Arial"/>
              </a:rPr>
              <a:t>”</a:t>
            </a:r>
            <a:r>
              <a:rPr lang="en-US" b="1" dirty="0" smtClean="0">
                <a:latin typeface="Arial"/>
                <a:cs typeface="Arial"/>
              </a:rPr>
              <a:t/>
            </a:r>
            <a:br>
              <a:rPr lang="en-US" b="1" dirty="0" smtClean="0">
                <a:latin typeface="Arial"/>
                <a:cs typeface="Arial"/>
              </a:rPr>
            </a:br>
            <a:r>
              <a:rPr lang="en-US" sz="2000" b="1" dirty="0" smtClean="0">
                <a:solidFill>
                  <a:schemeClr val="tx1">
                    <a:lumMod val="50000"/>
                    <a:lumOff val="50000"/>
                  </a:schemeClr>
                </a:solidFill>
                <a:latin typeface="Arial"/>
                <a:cs typeface="Arial"/>
              </a:rPr>
              <a:t>(Handbook, </a:t>
            </a:r>
            <a:r>
              <a:rPr lang="en-US" sz="2000" b="1" dirty="0">
                <a:solidFill>
                  <a:schemeClr val="tx1">
                    <a:lumMod val="50000"/>
                    <a:lumOff val="50000"/>
                  </a:schemeClr>
                </a:solidFill>
                <a:latin typeface="Arial"/>
                <a:cs typeface="Arial"/>
              </a:rPr>
              <a:t>pages </a:t>
            </a:r>
            <a:r>
              <a:rPr lang="en-US" sz="2000" b="1" dirty="0" smtClean="0">
                <a:solidFill>
                  <a:schemeClr val="tx1">
                    <a:lumMod val="50000"/>
                    <a:lumOff val="50000"/>
                  </a:schemeClr>
                </a:solidFill>
                <a:latin typeface="Arial"/>
                <a:cs typeface="Arial"/>
              </a:rPr>
              <a:t>257</a:t>
            </a:r>
            <a:r>
              <a:rPr lang="en-US" sz="2000" b="1" dirty="0" smtClean="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a:cs typeface="Arial"/>
              </a:rPr>
              <a:t>258</a:t>
            </a:r>
            <a:r>
              <a:rPr lang="en-US" sz="2000" b="1" dirty="0">
                <a:solidFill>
                  <a:schemeClr val="tx1">
                    <a:lumMod val="50000"/>
                    <a:lumOff val="50000"/>
                  </a:schemeClr>
                </a:solidFill>
                <a:latin typeface="Arial"/>
                <a:cs typeface="Arial"/>
              </a:rPr>
              <a:t>)</a:t>
            </a:r>
            <a:br>
              <a:rPr lang="en-US" sz="2000" b="1" dirty="0">
                <a:solidFill>
                  <a:schemeClr val="tx1">
                    <a:lumMod val="50000"/>
                    <a:lumOff val="50000"/>
                  </a:schemeClr>
                </a:solidFill>
                <a:latin typeface="Arial"/>
                <a:cs typeface="Arial"/>
              </a:rPr>
            </a:br>
            <a:endParaRPr lang="en-US" sz="2000" dirty="0">
              <a:solidFill>
                <a:schemeClr val="tx1">
                  <a:lumMod val="50000"/>
                  <a:lumOff val="50000"/>
                </a:schemeClr>
              </a:solidFill>
              <a:latin typeface="Arial"/>
              <a:cs typeface="Arial"/>
            </a:endParaRPr>
          </a:p>
        </p:txBody>
      </p:sp>
      <p:sp>
        <p:nvSpPr>
          <p:cNvPr id="3" name="Content Placeholder 2"/>
          <p:cNvSpPr>
            <a:spLocks noGrp="1"/>
          </p:cNvSpPr>
          <p:nvPr>
            <p:ph idx="1"/>
          </p:nvPr>
        </p:nvSpPr>
        <p:spPr>
          <a:xfrm>
            <a:off x="617781" y="1600200"/>
            <a:ext cx="8229600" cy="4525963"/>
          </a:xfrm>
        </p:spPr>
        <p:txBody>
          <a:bodyPr>
            <a:normAutofit/>
          </a:bodyPr>
          <a:lstStyle/>
          <a:p>
            <a:pPr marL="0" indent="0">
              <a:buNone/>
            </a:pPr>
            <a:r>
              <a:rPr lang="en-US" sz="2400" dirty="0" smtClean="0">
                <a:latin typeface="Arial"/>
                <a:cs typeface="Arial"/>
              </a:rPr>
              <a:t>Heaven </a:t>
            </a:r>
            <a:r>
              <a:rPr lang="en-US" sz="2400" dirty="0">
                <a:latin typeface="Arial"/>
                <a:cs typeface="Arial"/>
              </a:rPr>
              <a:t>and Hell are not places, but states of being with or without God for eternity</a:t>
            </a:r>
            <a:r>
              <a:rPr lang="en-US" sz="2400" dirty="0" smtClean="0">
                <a:latin typeface="Arial"/>
                <a:cs typeface="Arial"/>
              </a:rPr>
              <a:t>.</a:t>
            </a:r>
          </a:p>
          <a:p>
            <a:pPr marL="3087688" lvl="6" indent="-344488"/>
            <a:r>
              <a:rPr lang="en-US" sz="2400" dirty="0">
                <a:latin typeface="Arial"/>
                <a:cs typeface="Arial"/>
              </a:rPr>
              <a:t>Heaven is a state of being in perfect friendship with God. </a:t>
            </a:r>
            <a:r>
              <a:rPr lang="en-US" sz="2400" dirty="0" smtClean="0">
                <a:latin typeface="Arial"/>
                <a:cs typeface="Arial"/>
              </a:rPr>
              <a:t>That </a:t>
            </a:r>
            <a:r>
              <a:rPr lang="en-US" sz="2400" dirty="0">
                <a:latin typeface="Arial"/>
                <a:cs typeface="Arial"/>
              </a:rPr>
              <a:t>friendship begins on earth in our choice to follow Jesus</a:t>
            </a:r>
            <a:r>
              <a:rPr lang="en-US" sz="2400" dirty="0" smtClean="0">
                <a:latin typeface="Arial"/>
                <a:cs typeface="Arial"/>
              </a:rPr>
              <a:t>.</a:t>
            </a:r>
          </a:p>
          <a:p>
            <a:pPr marL="3087688" lvl="6" indent="-344488"/>
            <a:r>
              <a:rPr lang="en-US" sz="2400" dirty="0">
                <a:latin typeface="Arial"/>
                <a:cs typeface="Arial"/>
              </a:rPr>
              <a:t>Hell is a separation from God for eternity</a:t>
            </a:r>
            <a:r>
              <a:rPr lang="en-US" sz="2400" dirty="0" smtClean="0">
                <a:latin typeface="Arial"/>
                <a:cs typeface="Arial"/>
              </a:rPr>
              <a:t>. </a:t>
            </a:r>
            <a:r>
              <a:rPr lang="en-US" sz="2400" dirty="0">
                <a:latin typeface="Arial"/>
                <a:cs typeface="Arial"/>
              </a:rPr>
              <a:t>It is not a place, but rather an absence of love and happiness, as it is an absence of God.</a:t>
            </a:r>
          </a:p>
          <a:p>
            <a:pPr lvl="6"/>
            <a:endParaRPr lang="en-US" sz="2400" dirty="0">
              <a:latin typeface="Arial"/>
              <a:cs typeface="Arial"/>
            </a:endParaRPr>
          </a:p>
          <a:p>
            <a:endParaRPr lang="en-US" sz="2400" dirty="0"/>
          </a:p>
          <a:p>
            <a:endParaRPr lang="en-US" sz="2400" dirty="0"/>
          </a:p>
        </p:txBody>
      </p:sp>
      <p:pic>
        <p:nvPicPr>
          <p:cNvPr id="5" name="Picture 4" descr="S6-shutterstock_1421347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827556"/>
            <a:ext cx="3087141" cy="2058094"/>
          </a:xfrm>
          <a:prstGeom prst="rect">
            <a:avLst/>
          </a:prstGeom>
        </p:spPr>
      </p:pic>
      <p:sp>
        <p:nvSpPr>
          <p:cNvPr id="6" name="TextBox 5"/>
          <p:cNvSpPr txBox="1"/>
          <p:nvPr/>
        </p:nvSpPr>
        <p:spPr>
          <a:xfrm>
            <a:off x="-18537" y="4876380"/>
            <a:ext cx="1918954" cy="200055"/>
          </a:xfrm>
          <a:prstGeom prst="rect">
            <a:avLst/>
          </a:prstGeom>
          <a:noFill/>
        </p:spPr>
        <p:txBody>
          <a:bodyPr wrap="square" rtlCol="0">
            <a:spAutoFit/>
          </a:bodyPr>
          <a:lstStyle/>
          <a:p>
            <a:r>
              <a:rPr lang="en-US" sz="700" dirty="0">
                <a:solidFill>
                  <a:schemeClr val="bg1">
                    <a:lumMod val="65000"/>
                  </a:schemeClr>
                </a:solidFill>
                <a:latin typeface="Arial"/>
                <a:ea typeface="Calibri"/>
                <a:cs typeface="Arial"/>
              </a:rPr>
              <a:t>©STILLFX/</a:t>
            </a:r>
            <a:r>
              <a:rPr lang="en-US" sz="700" dirty="0" err="1">
                <a:solidFill>
                  <a:schemeClr val="bg1">
                    <a:lumMod val="65000"/>
                  </a:schemeClr>
                </a:solidFill>
                <a:latin typeface="Arial"/>
                <a:ea typeface="Calibri"/>
                <a:cs typeface="Arial"/>
              </a:rPr>
              <a:t>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226963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115"/>
            <a:ext cx="8229600" cy="1143000"/>
          </a:xfrm>
        </p:spPr>
        <p:txBody>
          <a:bodyPr>
            <a:normAutofit/>
          </a:bodyPr>
          <a:lstStyle/>
          <a:p>
            <a:r>
              <a:rPr lang="en-US" sz="4200" b="1" dirty="0" smtClean="0">
                <a:solidFill>
                  <a:srgbClr val="0A5598"/>
                </a:solidFill>
                <a:latin typeface="Arial"/>
                <a:cs typeface="Arial"/>
              </a:rPr>
              <a:t>“Heaven” and “Hell”</a:t>
            </a:r>
            <a:r>
              <a:rPr lang="en-US" b="1" dirty="0" smtClean="0">
                <a:solidFill>
                  <a:srgbClr val="0A5598"/>
                </a:solidFill>
                <a:latin typeface="Arial"/>
                <a:cs typeface="Arial"/>
              </a:rPr>
              <a:t/>
            </a:r>
            <a:br>
              <a:rPr lang="en-US" b="1" dirty="0" smtClean="0">
                <a:solidFill>
                  <a:srgbClr val="0A5598"/>
                </a:solidFill>
                <a:latin typeface="Arial"/>
                <a:cs typeface="Arial"/>
              </a:rPr>
            </a:br>
            <a:r>
              <a:rPr lang="en-US" sz="2000" b="1" dirty="0" smtClean="0">
                <a:solidFill>
                  <a:schemeClr val="tx1">
                    <a:lumMod val="50000"/>
                    <a:lumOff val="50000"/>
                  </a:schemeClr>
                </a:solidFill>
                <a:latin typeface="Arial"/>
                <a:cs typeface="Arial"/>
              </a:rPr>
              <a:t> (Handbook, pages 257</a:t>
            </a:r>
            <a:r>
              <a:rPr lang="en-US" sz="2000" b="1" dirty="0" smtClean="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a:cs typeface="Arial"/>
              </a:rPr>
              <a:t>258)</a:t>
            </a:r>
            <a:endParaRPr lang="en-US" sz="2000" b="1" dirty="0">
              <a:solidFill>
                <a:schemeClr val="tx1">
                  <a:lumMod val="50000"/>
                  <a:lumOff val="50000"/>
                </a:schemeClr>
              </a:solidFill>
            </a:endParaRPr>
          </a:p>
        </p:txBody>
      </p:sp>
      <p:sp>
        <p:nvSpPr>
          <p:cNvPr id="3" name="Content Placeholder 2"/>
          <p:cNvSpPr>
            <a:spLocks noGrp="1"/>
          </p:cNvSpPr>
          <p:nvPr>
            <p:ph idx="1"/>
          </p:nvPr>
        </p:nvSpPr>
        <p:spPr>
          <a:xfrm>
            <a:off x="1404395" y="1951375"/>
            <a:ext cx="7365291" cy="4525963"/>
          </a:xfrm>
        </p:spPr>
        <p:txBody>
          <a:bodyPr>
            <a:noAutofit/>
          </a:bodyPr>
          <a:lstStyle/>
          <a:p>
            <a:pPr lvl="6"/>
            <a:r>
              <a:rPr lang="en-US" dirty="0" smtClean="0">
                <a:latin typeface="Arial"/>
                <a:cs typeface="Arial"/>
              </a:rPr>
              <a:t>How </a:t>
            </a:r>
            <a:r>
              <a:rPr lang="en-US" dirty="0">
                <a:latin typeface="Arial"/>
                <a:cs typeface="Arial"/>
              </a:rPr>
              <a:t>we spend eternity, Heaven and Hell, </a:t>
            </a:r>
            <a:r>
              <a:rPr lang="en-US" dirty="0" smtClean="0">
                <a:latin typeface="Arial"/>
                <a:cs typeface="Arial"/>
              </a:rPr>
              <a:t>are direct results </a:t>
            </a:r>
            <a:r>
              <a:rPr lang="en-US" dirty="0">
                <a:latin typeface="Arial"/>
                <a:cs typeface="Arial"/>
              </a:rPr>
              <a:t>of our choice to love or reject God in this </a:t>
            </a:r>
            <a:r>
              <a:rPr lang="en-US" dirty="0" smtClean="0">
                <a:latin typeface="Arial"/>
                <a:cs typeface="Arial"/>
              </a:rPr>
              <a:t>life.</a:t>
            </a:r>
          </a:p>
        </p:txBody>
      </p:sp>
      <p:sp>
        <p:nvSpPr>
          <p:cNvPr id="5" name="TextBox 4"/>
          <p:cNvSpPr txBox="1"/>
          <p:nvPr/>
        </p:nvSpPr>
        <p:spPr>
          <a:xfrm>
            <a:off x="345956" y="4065880"/>
            <a:ext cx="1483061" cy="200055"/>
          </a:xfrm>
          <a:prstGeom prst="rect">
            <a:avLst/>
          </a:prstGeom>
          <a:noFill/>
        </p:spPr>
        <p:txBody>
          <a:bodyPr wrap="none" rtlCol="0">
            <a:spAutoFit/>
          </a:bodyPr>
          <a:lstStyle/>
          <a:p>
            <a:r>
              <a:rPr lang="en-US" sz="700" dirty="0">
                <a:solidFill>
                  <a:schemeClr val="bg1">
                    <a:lumMod val="65000"/>
                  </a:schemeClr>
                </a:solidFill>
                <a:latin typeface="Arial"/>
                <a:cs typeface="Arial"/>
              </a:rPr>
              <a:t>© mbbirdy/www.istockphoto.com</a:t>
            </a:r>
          </a:p>
        </p:txBody>
      </p:sp>
      <p:sp>
        <p:nvSpPr>
          <p:cNvPr id="6" name="TextBox 5"/>
          <p:cNvSpPr txBox="1"/>
          <p:nvPr/>
        </p:nvSpPr>
        <p:spPr>
          <a:xfrm>
            <a:off x="1450745" y="3506062"/>
            <a:ext cx="7587805" cy="1938992"/>
          </a:xfrm>
          <a:prstGeom prst="rect">
            <a:avLst/>
          </a:prstGeom>
          <a:noFill/>
        </p:spPr>
        <p:txBody>
          <a:bodyPr wrap="square" rtlCol="0">
            <a:spAutoFit/>
          </a:bodyPr>
          <a:lstStyle/>
          <a:p>
            <a:pPr marL="3086100" lvl="6" indent="-342900"/>
            <a:r>
              <a:rPr lang="en-US" sz="2000" dirty="0">
                <a:solidFill>
                  <a:srgbClr val="0A5598"/>
                </a:solidFill>
                <a:latin typeface="Arial"/>
                <a:cs typeface="Arial"/>
              </a:rPr>
              <a:t>Activity</a:t>
            </a:r>
          </a:p>
          <a:p>
            <a:pPr lvl="6"/>
            <a:r>
              <a:rPr lang="en-US" sz="2000" dirty="0" smtClean="0">
                <a:latin typeface="Arial"/>
                <a:cs typeface="Arial"/>
              </a:rPr>
              <a:t>In </a:t>
            </a:r>
            <a:r>
              <a:rPr lang="en-US" sz="2000" dirty="0">
                <a:latin typeface="Arial"/>
                <a:cs typeface="Arial"/>
              </a:rPr>
              <a:t>your small group, identify </a:t>
            </a:r>
            <a:r>
              <a:rPr lang="en-US" sz="2000" dirty="0" smtClean="0">
                <a:latin typeface="Arial"/>
                <a:cs typeface="Arial"/>
              </a:rPr>
              <a:t>from your assigned Bible passage what Heaven </a:t>
            </a:r>
            <a:r>
              <a:rPr lang="en-US" sz="2000" dirty="0">
                <a:latin typeface="Arial"/>
                <a:cs typeface="Arial"/>
              </a:rPr>
              <a:t>or the Kingdom of </a:t>
            </a:r>
            <a:r>
              <a:rPr lang="en-US" sz="2000" dirty="0" smtClean="0">
                <a:latin typeface="Arial"/>
                <a:cs typeface="Arial"/>
              </a:rPr>
              <a:t>God is </a:t>
            </a:r>
            <a:r>
              <a:rPr lang="en-US" sz="2000" dirty="0">
                <a:latin typeface="Arial"/>
                <a:cs typeface="Arial"/>
              </a:rPr>
              <a:t>being compared to</a:t>
            </a:r>
            <a:r>
              <a:rPr lang="en-US" sz="2000" dirty="0" smtClean="0">
                <a:latin typeface="Arial"/>
                <a:cs typeface="Arial"/>
              </a:rPr>
              <a:t>, what </a:t>
            </a:r>
            <a:r>
              <a:rPr lang="en-US" sz="2000" dirty="0">
                <a:latin typeface="Arial"/>
                <a:cs typeface="Arial"/>
              </a:rPr>
              <a:t>this tells us about faith, and how it </a:t>
            </a:r>
            <a:r>
              <a:rPr lang="en-US" sz="2000" dirty="0" smtClean="0">
                <a:latin typeface="Arial"/>
                <a:cs typeface="Arial"/>
              </a:rPr>
              <a:t>gives </a:t>
            </a:r>
            <a:r>
              <a:rPr lang="en-US" sz="2000" dirty="0">
                <a:latin typeface="Arial"/>
                <a:cs typeface="Arial"/>
              </a:rPr>
              <a:t>us glimpses into </a:t>
            </a:r>
            <a:r>
              <a:rPr lang="en-US" sz="2000" dirty="0" smtClean="0">
                <a:latin typeface="Arial"/>
                <a:cs typeface="Arial"/>
              </a:rPr>
              <a:t>eternity.</a:t>
            </a:r>
            <a:endParaRPr lang="en-US" sz="2000" dirty="0">
              <a:latin typeface="Arial"/>
              <a:cs typeface="Arial"/>
            </a:endParaRPr>
          </a:p>
        </p:txBody>
      </p:sp>
      <p:sp>
        <p:nvSpPr>
          <p:cNvPr id="7" name="Rectangle 6"/>
          <p:cNvSpPr/>
          <p:nvPr/>
        </p:nvSpPr>
        <p:spPr>
          <a:xfrm>
            <a:off x="457200" y="4342057"/>
            <a:ext cx="2360974" cy="1323439"/>
          </a:xfrm>
          <a:prstGeom prst="rect">
            <a:avLst/>
          </a:prstGeom>
        </p:spPr>
        <p:txBody>
          <a:bodyPr wrap="square">
            <a:spAutoFit/>
          </a:bodyPr>
          <a:lstStyle/>
          <a:p>
            <a:pPr lvl="0"/>
            <a:r>
              <a:rPr lang="en-US" sz="2000" dirty="0">
                <a:latin typeface="Arial"/>
                <a:cs typeface="Arial"/>
              </a:rPr>
              <a:t>John </a:t>
            </a:r>
            <a:r>
              <a:rPr lang="en-US" sz="2000" dirty="0" smtClean="0">
                <a:latin typeface="Arial"/>
                <a:cs typeface="Arial"/>
              </a:rPr>
              <a:t>14:1</a:t>
            </a:r>
            <a:r>
              <a:rPr lang="en-US" sz="2000" dirty="0" smtClean="0">
                <a:latin typeface="Arial" pitchFamily="34" charset="0"/>
                <a:cs typeface="Arial" pitchFamily="34" charset="0"/>
              </a:rPr>
              <a:t>–</a:t>
            </a:r>
            <a:r>
              <a:rPr lang="en-US" sz="2000" dirty="0" smtClean="0">
                <a:latin typeface="Arial"/>
                <a:cs typeface="Arial"/>
              </a:rPr>
              <a:t>4 </a:t>
            </a:r>
            <a:endParaRPr lang="en-US" sz="2000" dirty="0">
              <a:latin typeface="Arial"/>
              <a:cs typeface="Arial"/>
            </a:endParaRPr>
          </a:p>
          <a:p>
            <a:pPr lvl="0"/>
            <a:r>
              <a:rPr lang="en-US" sz="2000" dirty="0">
                <a:latin typeface="Arial"/>
                <a:cs typeface="Arial"/>
              </a:rPr>
              <a:t>Matthew </a:t>
            </a:r>
            <a:r>
              <a:rPr lang="en-US" sz="2000" dirty="0" smtClean="0">
                <a:latin typeface="Arial"/>
                <a:cs typeface="Arial"/>
              </a:rPr>
              <a:t>13:31</a:t>
            </a:r>
            <a:r>
              <a:rPr lang="en-US" sz="2000" dirty="0" smtClean="0">
                <a:latin typeface="Arial" pitchFamily="34" charset="0"/>
                <a:cs typeface="Arial" pitchFamily="34" charset="0"/>
              </a:rPr>
              <a:t>–</a:t>
            </a:r>
            <a:r>
              <a:rPr lang="en-US" sz="2000" dirty="0" smtClean="0">
                <a:latin typeface="Arial"/>
                <a:cs typeface="Arial"/>
              </a:rPr>
              <a:t>32 </a:t>
            </a:r>
            <a:endParaRPr lang="en-US" sz="2000" dirty="0">
              <a:latin typeface="Arial"/>
              <a:cs typeface="Arial"/>
            </a:endParaRPr>
          </a:p>
          <a:p>
            <a:pPr lvl="0"/>
            <a:r>
              <a:rPr lang="en-US" sz="2000" dirty="0">
                <a:latin typeface="Arial"/>
                <a:cs typeface="Arial"/>
              </a:rPr>
              <a:t>Matthew </a:t>
            </a:r>
            <a:r>
              <a:rPr lang="en-US" sz="2000" dirty="0" smtClean="0">
                <a:latin typeface="Arial"/>
                <a:cs typeface="Arial"/>
              </a:rPr>
              <a:t>20:1</a:t>
            </a:r>
            <a:r>
              <a:rPr lang="en-US" sz="2000" dirty="0" smtClean="0">
                <a:latin typeface="Arial" pitchFamily="34" charset="0"/>
                <a:cs typeface="Arial" pitchFamily="34" charset="0"/>
              </a:rPr>
              <a:t>–</a:t>
            </a:r>
            <a:r>
              <a:rPr lang="en-US" sz="2000" dirty="0" smtClean="0">
                <a:latin typeface="Arial"/>
                <a:cs typeface="Arial"/>
              </a:rPr>
              <a:t>16 </a:t>
            </a:r>
            <a:endParaRPr lang="en-US" sz="2000" dirty="0">
              <a:latin typeface="Arial"/>
              <a:cs typeface="Arial"/>
            </a:endParaRPr>
          </a:p>
          <a:p>
            <a:pPr lvl="0"/>
            <a:r>
              <a:rPr lang="en-US" sz="2000" dirty="0">
                <a:latin typeface="Arial"/>
                <a:cs typeface="Arial"/>
              </a:rPr>
              <a:t>Matthew </a:t>
            </a:r>
            <a:r>
              <a:rPr lang="en-US" sz="2000" dirty="0" smtClean="0">
                <a:latin typeface="Arial"/>
                <a:cs typeface="Arial"/>
              </a:rPr>
              <a:t>22:1</a:t>
            </a:r>
            <a:r>
              <a:rPr lang="en-US" sz="2000" dirty="0" smtClean="0">
                <a:latin typeface="Arial" pitchFamily="34" charset="0"/>
                <a:cs typeface="Arial" pitchFamily="34" charset="0"/>
              </a:rPr>
              <a:t>–</a:t>
            </a:r>
            <a:r>
              <a:rPr lang="en-US" sz="2000" dirty="0" smtClean="0">
                <a:latin typeface="Arial"/>
                <a:cs typeface="Arial"/>
              </a:rPr>
              <a:t>14</a:t>
            </a:r>
            <a:endParaRPr lang="en-US" sz="2000" dirty="0">
              <a:latin typeface="Arial"/>
              <a:cs typeface="Arial"/>
            </a:endParaRPr>
          </a:p>
        </p:txBody>
      </p:sp>
      <p:pic>
        <p:nvPicPr>
          <p:cNvPr id="8" name="Picture 7" descr="S7-iStock_000008037836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56" y="1442383"/>
            <a:ext cx="2623498" cy="2623498"/>
          </a:xfrm>
          <a:prstGeom prst="rect">
            <a:avLst/>
          </a:prstGeom>
        </p:spPr>
      </p:pic>
    </p:spTree>
    <p:extLst>
      <p:ext uri="{BB962C8B-B14F-4D97-AF65-F5344CB8AC3E}">
        <p14:creationId xmlns:p14="http://schemas.microsoft.com/office/powerpoint/2010/main" val="309653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1" y="274638"/>
            <a:ext cx="8229600" cy="1143000"/>
          </a:xfrm>
        </p:spPr>
        <p:txBody>
          <a:bodyPr>
            <a:normAutofit fontScale="90000"/>
          </a:bodyPr>
          <a:lstStyle/>
          <a:p>
            <a:pPr algn="l"/>
            <a:r>
              <a:rPr lang="en-US" sz="4700" b="1" dirty="0">
                <a:solidFill>
                  <a:srgbClr val="178D34"/>
                </a:solidFill>
                <a:latin typeface="Arial"/>
                <a:cs typeface="Arial"/>
              </a:rPr>
              <a:t>“Judgment” </a:t>
            </a:r>
            <a:r>
              <a:rPr lang="en-US" b="1" dirty="0">
                <a:solidFill>
                  <a:srgbClr val="008000"/>
                </a:solidFill>
                <a:latin typeface="Arial"/>
                <a:cs typeface="Arial"/>
              </a:rPr>
              <a:t/>
            </a:r>
            <a:br>
              <a:rPr lang="en-US" b="1" dirty="0">
                <a:solidFill>
                  <a:srgbClr val="008000"/>
                </a:solidFill>
                <a:latin typeface="Arial"/>
                <a:cs typeface="Arial"/>
              </a:rPr>
            </a:br>
            <a:r>
              <a:rPr lang="en-US" sz="2000" b="1" dirty="0">
                <a:solidFill>
                  <a:schemeClr val="tx1">
                    <a:lumMod val="50000"/>
                    <a:lumOff val="50000"/>
                  </a:schemeClr>
                </a:solidFill>
                <a:latin typeface="Arial"/>
                <a:cs typeface="Arial"/>
              </a:rPr>
              <a:t>(</a:t>
            </a:r>
            <a:r>
              <a:rPr lang="en-US" sz="2000" b="1" dirty="0" smtClean="0">
                <a:solidFill>
                  <a:schemeClr val="tx1">
                    <a:lumMod val="50000"/>
                    <a:lumOff val="50000"/>
                  </a:schemeClr>
                </a:solidFill>
                <a:latin typeface="Arial"/>
                <a:cs typeface="Arial"/>
              </a:rPr>
              <a:t>Handbook, </a:t>
            </a:r>
            <a:r>
              <a:rPr lang="en-US" sz="2000" b="1" dirty="0">
                <a:solidFill>
                  <a:schemeClr val="tx1">
                    <a:lumMod val="50000"/>
                    <a:lumOff val="50000"/>
                  </a:schemeClr>
                </a:solidFill>
                <a:latin typeface="Arial"/>
                <a:cs typeface="Arial"/>
              </a:rPr>
              <a:t>pages </a:t>
            </a:r>
            <a:r>
              <a:rPr lang="en-US" sz="2000" b="1" dirty="0" smtClean="0">
                <a:solidFill>
                  <a:schemeClr val="tx1">
                    <a:lumMod val="50000"/>
                    <a:lumOff val="50000"/>
                  </a:schemeClr>
                </a:solidFill>
                <a:latin typeface="Arial"/>
                <a:cs typeface="Arial"/>
              </a:rPr>
              <a:t>259</a:t>
            </a:r>
            <a:r>
              <a:rPr lang="en-US" sz="2000" b="1" dirty="0" smtClean="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a:cs typeface="Arial"/>
              </a:rPr>
              <a:t>261</a:t>
            </a:r>
            <a:r>
              <a:rPr lang="en-US" sz="2000" b="1" dirty="0">
                <a:solidFill>
                  <a:schemeClr val="tx1">
                    <a:lumMod val="50000"/>
                    <a:lumOff val="50000"/>
                  </a:schemeClr>
                </a:solidFill>
                <a:latin typeface="Arial"/>
                <a:cs typeface="Arial"/>
              </a:rPr>
              <a:t>)</a:t>
            </a:r>
            <a:r>
              <a:rPr lang="en-US" sz="3100" b="1" dirty="0">
                <a:latin typeface="Arial"/>
                <a:cs typeface="Arial"/>
              </a:rPr>
              <a:t/>
            </a:r>
            <a:br>
              <a:rPr lang="en-US" sz="3100" b="1" dirty="0">
                <a:latin typeface="Arial"/>
                <a:cs typeface="Arial"/>
              </a:rPr>
            </a:br>
            <a:endParaRPr lang="en-US" sz="3100" dirty="0"/>
          </a:p>
        </p:txBody>
      </p:sp>
      <p:sp>
        <p:nvSpPr>
          <p:cNvPr id="3" name="Content Placeholder 2"/>
          <p:cNvSpPr>
            <a:spLocks noGrp="1"/>
          </p:cNvSpPr>
          <p:nvPr>
            <p:ph idx="1"/>
          </p:nvPr>
        </p:nvSpPr>
        <p:spPr>
          <a:xfrm>
            <a:off x="46350" y="1685589"/>
            <a:ext cx="4956396" cy="2773621"/>
          </a:xfrm>
        </p:spPr>
        <p:txBody>
          <a:bodyPr>
            <a:normAutofit/>
          </a:bodyPr>
          <a:lstStyle/>
          <a:p>
            <a:pPr lvl="0"/>
            <a:r>
              <a:rPr lang="en-US" sz="2400" dirty="0" smtClean="0">
                <a:latin typeface="Arial"/>
                <a:cs typeface="Arial"/>
              </a:rPr>
              <a:t>How </a:t>
            </a:r>
            <a:r>
              <a:rPr lang="en-US" sz="2400" dirty="0">
                <a:latin typeface="Arial"/>
                <a:cs typeface="Arial"/>
              </a:rPr>
              <a:t>does this </a:t>
            </a:r>
            <a:r>
              <a:rPr lang="en-US" sz="2400" dirty="0" smtClean="0">
                <a:latin typeface="Arial"/>
                <a:cs typeface="Arial"/>
              </a:rPr>
              <a:t>outfit look?</a:t>
            </a:r>
          </a:p>
          <a:p>
            <a:pPr marL="0" lvl="0" indent="0">
              <a:buNone/>
            </a:pPr>
            <a:endParaRPr lang="en-US" sz="2400" dirty="0">
              <a:latin typeface="Arial"/>
              <a:cs typeface="Arial"/>
            </a:endParaRPr>
          </a:p>
          <a:p>
            <a:pPr lvl="0"/>
            <a:r>
              <a:rPr lang="en-US" sz="2400" dirty="0">
                <a:latin typeface="Arial"/>
                <a:cs typeface="Arial"/>
              </a:rPr>
              <a:t>Would you wear it</a:t>
            </a:r>
            <a:r>
              <a:rPr lang="en-US" sz="2400" dirty="0" smtClean="0">
                <a:latin typeface="Arial"/>
                <a:cs typeface="Arial"/>
              </a:rPr>
              <a:t>?</a:t>
            </a:r>
          </a:p>
          <a:p>
            <a:pPr lvl="0"/>
            <a:endParaRPr lang="en-US" sz="2400" dirty="0">
              <a:latin typeface="Arial"/>
              <a:cs typeface="Arial"/>
            </a:endParaRPr>
          </a:p>
          <a:p>
            <a:pPr lvl="0"/>
            <a:r>
              <a:rPr lang="en-US" sz="2400" dirty="0">
                <a:latin typeface="Arial"/>
                <a:cs typeface="Arial"/>
              </a:rPr>
              <a:t>How </a:t>
            </a:r>
            <a:r>
              <a:rPr lang="en-US" sz="2400" dirty="0" smtClean="0">
                <a:latin typeface="Arial"/>
                <a:cs typeface="Arial"/>
              </a:rPr>
              <a:t>do these clothes compare </a:t>
            </a:r>
            <a:r>
              <a:rPr lang="en-US" sz="2400" dirty="0">
                <a:latin typeface="Arial"/>
                <a:cs typeface="Arial"/>
              </a:rPr>
              <a:t>to what you </a:t>
            </a:r>
            <a:r>
              <a:rPr lang="en-US" sz="2400" dirty="0" smtClean="0">
                <a:latin typeface="Arial"/>
                <a:cs typeface="Arial"/>
              </a:rPr>
              <a:t>are wearing</a:t>
            </a:r>
            <a:r>
              <a:rPr lang="en-US" sz="2400" dirty="0">
                <a:latin typeface="Arial"/>
                <a:cs typeface="Arial"/>
              </a:rPr>
              <a:t>?</a:t>
            </a:r>
          </a:p>
          <a:p>
            <a:endParaRPr lang="en-US" sz="2400" dirty="0"/>
          </a:p>
        </p:txBody>
      </p:sp>
      <p:sp>
        <p:nvSpPr>
          <p:cNvPr id="5" name="TextBox 4"/>
          <p:cNvSpPr txBox="1"/>
          <p:nvPr/>
        </p:nvSpPr>
        <p:spPr>
          <a:xfrm>
            <a:off x="7570457" y="5292167"/>
            <a:ext cx="1338828" cy="200055"/>
          </a:xfrm>
          <a:prstGeom prst="rect">
            <a:avLst/>
          </a:prstGeom>
          <a:noFill/>
        </p:spPr>
        <p:txBody>
          <a:bodyPr wrap="none" rtlCol="0">
            <a:spAutoFit/>
          </a:bodyPr>
          <a:lstStyle/>
          <a:p>
            <a:r>
              <a:rPr lang="en-US" sz="700" dirty="0">
                <a:solidFill>
                  <a:schemeClr val="bg1">
                    <a:lumMod val="65000"/>
                  </a:schemeClr>
                </a:solidFill>
                <a:latin typeface="Arial"/>
                <a:cs typeface="Arial"/>
              </a:rPr>
              <a:t>© Orla/www.istockphoto.com</a:t>
            </a:r>
          </a:p>
        </p:txBody>
      </p:sp>
      <p:pic>
        <p:nvPicPr>
          <p:cNvPr id="6" name="Picture 5" descr="S8-5365738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481" y="0"/>
            <a:ext cx="3690104" cy="5326675"/>
          </a:xfrm>
          <a:prstGeom prst="rect">
            <a:avLst/>
          </a:prstGeom>
        </p:spPr>
      </p:pic>
    </p:spTree>
    <p:extLst>
      <p:ext uri="{BB962C8B-B14F-4D97-AF65-F5344CB8AC3E}">
        <p14:creationId xmlns:p14="http://schemas.microsoft.com/office/powerpoint/2010/main" val="116065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406"/>
            <a:ext cx="8229600" cy="1143000"/>
          </a:xfrm>
        </p:spPr>
        <p:txBody>
          <a:bodyPr>
            <a:normAutofit fontScale="90000"/>
          </a:bodyPr>
          <a:lstStyle/>
          <a:p>
            <a:r>
              <a:rPr lang="en-US" sz="4700" b="1" dirty="0">
                <a:solidFill>
                  <a:srgbClr val="178D34"/>
                </a:solidFill>
                <a:latin typeface="Arial"/>
                <a:cs typeface="Arial"/>
              </a:rPr>
              <a:t>“Judgment” </a:t>
            </a:r>
            <a:r>
              <a:rPr lang="en-US" b="1" dirty="0" smtClean="0">
                <a:solidFill>
                  <a:srgbClr val="008000"/>
                </a:solidFill>
                <a:latin typeface="Arial"/>
                <a:cs typeface="Arial"/>
              </a:rPr>
              <a:t/>
            </a:r>
            <a:br>
              <a:rPr lang="en-US" b="1" dirty="0" smtClean="0">
                <a:solidFill>
                  <a:srgbClr val="008000"/>
                </a:solidFill>
                <a:latin typeface="Arial"/>
                <a:cs typeface="Arial"/>
              </a:rPr>
            </a:br>
            <a:r>
              <a:rPr lang="en-US" sz="2000" b="1" dirty="0" smtClean="0">
                <a:solidFill>
                  <a:schemeClr val="tx1">
                    <a:lumMod val="50000"/>
                    <a:lumOff val="50000"/>
                  </a:schemeClr>
                </a:solidFill>
                <a:latin typeface="Arial"/>
                <a:cs typeface="Arial"/>
              </a:rPr>
              <a:t> (Handbook, </a:t>
            </a:r>
            <a:r>
              <a:rPr lang="en-US" sz="2000" b="1" dirty="0">
                <a:solidFill>
                  <a:schemeClr val="tx1">
                    <a:lumMod val="50000"/>
                    <a:lumOff val="50000"/>
                  </a:schemeClr>
                </a:solidFill>
                <a:latin typeface="Arial"/>
                <a:cs typeface="Arial"/>
              </a:rPr>
              <a:t>pages </a:t>
            </a:r>
            <a:r>
              <a:rPr lang="en-US" sz="2000" b="1" dirty="0" smtClean="0">
                <a:solidFill>
                  <a:schemeClr val="tx1">
                    <a:lumMod val="50000"/>
                    <a:lumOff val="50000"/>
                  </a:schemeClr>
                </a:solidFill>
                <a:latin typeface="Arial"/>
                <a:cs typeface="Arial"/>
              </a:rPr>
              <a:t>259</a:t>
            </a:r>
            <a:r>
              <a:rPr lang="en-US" sz="2000" b="1" dirty="0" smtClean="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a:cs typeface="Arial"/>
              </a:rPr>
              <a:t>261) </a:t>
            </a:r>
            <a:r>
              <a:rPr lang="en-US" sz="2000" b="1" dirty="0">
                <a:solidFill>
                  <a:schemeClr val="tx1">
                    <a:lumMod val="50000"/>
                    <a:lumOff val="50000"/>
                  </a:schemeClr>
                </a:solidFill>
                <a:latin typeface="Arial"/>
                <a:cs typeface="Arial"/>
              </a:rPr>
              <a:t/>
            </a:r>
            <a:br>
              <a:rPr lang="en-US" sz="2000" b="1" dirty="0">
                <a:solidFill>
                  <a:schemeClr val="tx1">
                    <a:lumMod val="50000"/>
                    <a:lumOff val="50000"/>
                  </a:schemeClr>
                </a:solidFill>
                <a:latin typeface="Arial"/>
                <a:cs typeface="Arial"/>
              </a:rPr>
            </a:br>
            <a:endParaRPr lang="en-US" sz="2000" dirty="0">
              <a:solidFill>
                <a:schemeClr val="tx1">
                  <a:lumMod val="50000"/>
                  <a:lumOff val="50000"/>
                </a:schemeClr>
              </a:solidFill>
              <a:latin typeface="Arial"/>
              <a:cs typeface="Arial"/>
            </a:endParaRPr>
          </a:p>
        </p:txBody>
      </p:sp>
      <p:sp>
        <p:nvSpPr>
          <p:cNvPr id="3" name="Content Placeholder 2"/>
          <p:cNvSpPr>
            <a:spLocks noGrp="1"/>
          </p:cNvSpPr>
          <p:nvPr>
            <p:ph idx="1"/>
          </p:nvPr>
        </p:nvSpPr>
        <p:spPr>
          <a:xfrm>
            <a:off x="633329" y="1427243"/>
            <a:ext cx="8377403" cy="4525963"/>
          </a:xfrm>
        </p:spPr>
        <p:txBody>
          <a:bodyPr>
            <a:normAutofit/>
          </a:bodyPr>
          <a:lstStyle/>
          <a:p>
            <a:pPr marL="0" indent="0">
              <a:buNone/>
            </a:pPr>
            <a:r>
              <a:rPr lang="en-US" sz="2400" dirty="0" smtClean="0">
                <a:latin typeface="Arial"/>
                <a:cs typeface="Arial"/>
              </a:rPr>
              <a:t>When </a:t>
            </a:r>
            <a:r>
              <a:rPr lang="en-US" sz="2400" dirty="0">
                <a:latin typeface="Arial"/>
                <a:cs typeface="Arial"/>
              </a:rPr>
              <a:t>we die, Christ will measure our lives in comparison to the Gospel message, which is </a:t>
            </a:r>
            <a:r>
              <a:rPr lang="en-US" sz="2400" dirty="0" smtClean="0">
                <a:latin typeface="Arial"/>
                <a:cs typeface="Arial"/>
              </a:rPr>
              <a:t>called the </a:t>
            </a:r>
            <a:r>
              <a:rPr lang="en-US" sz="2400" dirty="0">
                <a:solidFill>
                  <a:srgbClr val="178D34"/>
                </a:solidFill>
                <a:latin typeface="Arial"/>
                <a:cs typeface="Arial"/>
              </a:rPr>
              <a:t>particular </a:t>
            </a:r>
            <a:r>
              <a:rPr lang="en-US" sz="2400" dirty="0" smtClean="0">
                <a:solidFill>
                  <a:srgbClr val="178D34"/>
                </a:solidFill>
                <a:latin typeface="Arial"/>
                <a:cs typeface="Arial"/>
              </a:rPr>
              <a:t>judgment.</a:t>
            </a:r>
            <a:r>
              <a:rPr lang="en-US" sz="2400" dirty="0">
                <a:solidFill>
                  <a:srgbClr val="178D34"/>
                </a:solidFill>
                <a:latin typeface="Arial"/>
                <a:cs typeface="Arial"/>
              </a:rPr>
              <a:t> </a:t>
            </a:r>
            <a:r>
              <a:rPr lang="en-US" sz="2400" dirty="0" smtClean="0">
                <a:latin typeface="Arial"/>
                <a:cs typeface="Arial"/>
              </a:rPr>
              <a:t>We </a:t>
            </a:r>
            <a:r>
              <a:rPr lang="en-US" sz="2400" dirty="0">
                <a:latin typeface="Arial"/>
                <a:cs typeface="Arial"/>
              </a:rPr>
              <a:t>will experience a second judgment at the end of time</a:t>
            </a:r>
            <a:r>
              <a:rPr lang="en-US" sz="2400" dirty="0" smtClean="0">
                <a:latin typeface="Arial"/>
                <a:cs typeface="Arial"/>
              </a:rPr>
              <a:t>.</a:t>
            </a:r>
          </a:p>
          <a:p>
            <a:pPr marL="3087688" lvl="6" indent="-344488"/>
            <a:r>
              <a:rPr lang="en-US" sz="2400" dirty="0">
                <a:latin typeface="Arial"/>
                <a:cs typeface="Arial"/>
              </a:rPr>
              <a:t>At the end of our lives, we will all be judged by Christ, who will compare our lives to the Gospel message. </a:t>
            </a:r>
            <a:r>
              <a:rPr lang="en-US" sz="2400" dirty="0" smtClean="0">
                <a:latin typeface="Arial"/>
                <a:cs typeface="Arial"/>
              </a:rPr>
              <a:t>Again, this </a:t>
            </a:r>
            <a:r>
              <a:rPr lang="en-US" sz="2400" dirty="0">
                <a:latin typeface="Arial"/>
                <a:cs typeface="Arial"/>
              </a:rPr>
              <a:t>judgment is called the particular judgment</a:t>
            </a:r>
            <a:r>
              <a:rPr lang="en-US" sz="2400" dirty="0" smtClean="0">
                <a:latin typeface="Arial"/>
                <a:cs typeface="Arial"/>
              </a:rPr>
              <a:t>.</a:t>
            </a:r>
            <a:endParaRPr lang="en-US" sz="2400" dirty="0">
              <a:latin typeface="Arial"/>
              <a:cs typeface="Arial"/>
            </a:endParaRPr>
          </a:p>
        </p:txBody>
      </p:sp>
      <p:pic>
        <p:nvPicPr>
          <p:cNvPr id="5" name="Picture 4" descr="S9-shutterstock_14372628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785" y="3114954"/>
            <a:ext cx="3459131" cy="2306087"/>
          </a:xfrm>
          <a:prstGeom prst="rect">
            <a:avLst/>
          </a:prstGeom>
        </p:spPr>
      </p:pic>
      <p:sp>
        <p:nvSpPr>
          <p:cNvPr id="6" name="TextBox 5"/>
          <p:cNvSpPr txBox="1"/>
          <p:nvPr/>
        </p:nvSpPr>
        <p:spPr>
          <a:xfrm>
            <a:off x="55626" y="5406763"/>
            <a:ext cx="3022120" cy="200055"/>
          </a:xfrm>
          <a:prstGeom prst="rect">
            <a:avLst/>
          </a:prstGeom>
          <a:noFill/>
        </p:spPr>
        <p:txBody>
          <a:bodyPr wrap="square" rtlCol="0">
            <a:spAutoFit/>
          </a:bodyPr>
          <a:lstStyle/>
          <a:p>
            <a:r>
              <a:rPr lang="en-US" sz="700" dirty="0">
                <a:solidFill>
                  <a:schemeClr val="bg1">
                    <a:lumMod val="65000"/>
                  </a:schemeClr>
                </a:solidFill>
                <a:latin typeface="Arial"/>
                <a:ea typeface="Calibri"/>
                <a:cs typeface="Arial"/>
              </a:rPr>
              <a:t>©</a:t>
            </a:r>
            <a:r>
              <a:rPr lang="en-US" sz="700" dirty="0" err="1">
                <a:solidFill>
                  <a:schemeClr val="bg1">
                    <a:lumMod val="65000"/>
                  </a:schemeClr>
                </a:solidFill>
                <a:latin typeface="Arial"/>
                <a:ea typeface="Calibri"/>
                <a:cs typeface="Arial"/>
              </a:rPr>
              <a:t>ptnphoto</a:t>
            </a:r>
            <a:r>
              <a:rPr lang="en-US" sz="700" dirty="0">
                <a:solidFill>
                  <a:schemeClr val="bg1">
                    <a:lumMod val="65000"/>
                  </a:schemeClr>
                </a:solidFill>
                <a:latin typeface="Arial"/>
                <a:ea typeface="Calibri"/>
                <a:cs typeface="Arial"/>
              </a:rPr>
              <a:t>/</a:t>
            </a:r>
            <a:r>
              <a:rPr lang="en-US" sz="700" dirty="0" err="1">
                <a:solidFill>
                  <a:schemeClr val="bg1">
                    <a:lumMod val="65000"/>
                  </a:schemeClr>
                </a:solidFill>
                <a:latin typeface="Arial"/>
                <a:ea typeface="Calibri"/>
                <a:cs typeface="Arial"/>
              </a:rPr>
              <a:t>www.shutterstock.com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2460872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3496</TotalTime>
  <Words>662</Words>
  <Application>Microsoft Office PowerPoint</Application>
  <PresentationFormat>On-screen Show (4:3)</PresentationFormat>
  <Paragraphs>72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CorpPowerpoint</vt:lpstr>
      <vt:lpstr>PowerPoint Presentation</vt:lpstr>
      <vt:lpstr>The New Testament </vt:lpstr>
      <vt:lpstr>Chapter Summary End Things: Heaven and Hell </vt:lpstr>
      <vt:lpstr>Introduction and “I Am the Resurrection”  (Handbook, pages 254–256) </vt:lpstr>
      <vt:lpstr>Introduction and “I Am the Resurrection”   (Handbook, pages 254–256) </vt:lpstr>
      <vt:lpstr>“Heaven” and “Hell” (Handbook, pages 257–258) </vt:lpstr>
      <vt:lpstr>“Heaven” and “Hell”  (Handbook, pages 257–258)</vt:lpstr>
      <vt:lpstr>“Judgment”  (Handbook, pages 259–261) </vt:lpstr>
      <vt:lpstr>“Judgment”   (Handbook, pages 259–261)  </vt:lpstr>
      <vt:lpstr>“Judgment”   (Handbook, pages 259–261)  </vt:lpstr>
      <vt:lpstr>“Purgatory”  (Handbook, page 262) </vt:lpstr>
      <vt:lpstr>“Purgatory”  (Handbook, page 262) </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188</cp:revision>
  <dcterms:created xsi:type="dcterms:W3CDTF">2012-11-07T17:11:11Z</dcterms:created>
  <dcterms:modified xsi:type="dcterms:W3CDTF">2015-04-10T13:36:13Z</dcterms:modified>
</cp:coreProperties>
</file>