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6715" autoAdjust="0"/>
  </p:normalViewPr>
  <p:slideViewPr>
    <p:cSldViewPr>
      <p:cViewPr varScale="1">
        <p:scale>
          <a:sx n="111" d="100"/>
          <a:sy n="111" d="100"/>
        </p:scale>
        <p:origin x="-112" y="-3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E17BA-F24F-4E4E-ADFC-78A1889F55F9}" type="datetimeFigureOut">
              <a:rPr lang="en-US" smtClean="0"/>
              <a:t>1/12/15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169D1-883A-4245-A905-3EAFC159C123}" type="slidenum">
              <a:rPr lang="en-US" smtClean="0"/>
              <a:t>‹#›</a:t>
            </a:fld>
            <a:endParaRPr lang="en-US"/>
          </a:p>
        </p:txBody>
      </p:sp>
    </p:spTree>
    <p:extLst>
      <p:ext uri="{BB962C8B-B14F-4D97-AF65-F5344CB8AC3E}">
        <p14:creationId xmlns:p14="http://schemas.microsoft.com/office/powerpoint/2010/main" val="217410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inari.jp/"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student book includes </a:t>
            </a:r>
            <a:r>
              <a:rPr lang="en-US" sz="1200" kern="1200" dirty="0" err="1" smtClean="0">
                <a:solidFill>
                  <a:schemeClr val="tx1"/>
                </a:solidFill>
                <a:effectLst/>
                <a:latin typeface="+mn-lt"/>
                <a:ea typeface="+mn-ea"/>
                <a:cs typeface="+mn-cs"/>
              </a:rPr>
              <a:t>Motoori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Norinaga’s</a:t>
            </a:r>
            <a:r>
              <a:rPr lang="en-US" sz="1200" kern="1200" dirty="0" smtClean="0">
                <a:solidFill>
                  <a:schemeClr val="tx1"/>
                </a:solidFill>
                <a:effectLst/>
                <a:latin typeface="+mn-lt"/>
                <a:ea typeface="+mn-ea"/>
                <a:cs typeface="+mn-cs"/>
              </a:rPr>
              <a:t> famous statement regarding the vast diversity of </a:t>
            </a:r>
            <a:r>
              <a:rPr lang="en-US" sz="1200" i="1" kern="1200" dirty="0" smtClean="0">
                <a:solidFill>
                  <a:schemeClr val="tx1"/>
                </a:solidFill>
                <a:effectLst/>
                <a:latin typeface="+mn-lt"/>
                <a:ea typeface="+mn-ea"/>
                <a:cs typeface="+mn-cs"/>
              </a:rPr>
              <a:t>kami</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60169D1-883A-4245-A905-3EAFC159C123}" type="slidenum">
              <a:rPr lang="en-US" smtClean="0"/>
              <a:t>2</a:t>
            </a:fld>
            <a:endParaRPr lang="en-US"/>
          </a:p>
        </p:txBody>
      </p:sp>
    </p:spTree>
    <p:extLst>
      <p:ext uri="{BB962C8B-B14F-4D97-AF65-F5344CB8AC3E}">
        <p14:creationId xmlns:p14="http://schemas.microsoft.com/office/powerpoint/2010/main" val="10752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Shimenawa</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come in a variety of shapes and sizes, some several feet thick in </a:t>
            </a:r>
            <a:r>
              <a:rPr lang="en-US" sz="1200" kern="1200" smtClean="0">
                <a:solidFill>
                  <a:schemeClr val="tx1"/>
                </a:solidFill>
                <a:effectLst/>
                <a:latin typeface="+mn-lt"/>
                <a:ea typeface="+mn-ea"/>
                <a:cs typeface="+mn-cs"/>
              </a:rPr>
              <a:t>diameter.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0169D1-883A-4245-A905-3EAFC159C123}" type="slidenum">
              <a:rPr lang="en-US" smtClean="0"/>
              <a:t>11</a:t>
            </a:fld>
            <a:endParaRPr lang="en-US"/>
          </a:p>
        </p:txBody>
      </p:sp>
    </p:spTree>
    <p:extLst>
      <p:ext uri="{BB962C8B-B14F-4D97-AF65-F5344CB8AC3E}">
        <p14:creationId xmlns:p14="http://schemas.microsoft.com/office/powerpoint/2010/main" val="158933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Because of its beauty and popularity, </a:t>
            </a:r>
            <a:r>
              <a:rPr lang="en-US" sz="1200" kern="1200" dirty="0" err="1" smtClean="0">
                <a:solidFill>
                  <a:schemeClr val="tx1"/>
                </a:solidFill>
                <a:effectLst/>
                <a:latin typeface="+mn-lt"/>
                <a:ea typeface="+mn-ea"/>
                <a:cs typeface="+mn-cs"/>
              </a:rPr>
              <a:t>Nachi</a:t>
            </a:r>
            <a:r>
              <a:rPr lang="en-US" sz="1200" kern="1200" dirty="0" smtClean="0">
                <a:solidFill>
                  <a:schemeClr val="tx1"/>
                </a:solidFill>
                <a:effectLst/>
                <a:latin typeface="+mn-lt"/>
                <a:ea typeface="+mn-ea"/>
                <a:cs typeface="+mn-cs"/>
              </a:rPr>
              <a:t> Falls is often mistakenly thought to be Japan’s highest waterfall, but in fact </a:t>
            </a:r>
            <a:r>
              <a:rPr lang="en-US" sz="1200" kern="1200" dirty="0" err="1" smtClean="0">
                <a:solidFill>
                  <a:schemeClr val="tx1"/>
                </a:solidFill>
                <a:effectLst/>
                <a:latin typeface="+mn-lt"/>
                <a:ea typeface="+mn-ea"/>
                <a:cs typeface="+mn-cs"/>
              </a:rPr>
              <a:t>Hannoki</a:t>
            </a:r>
            <a:r>
              <a:rPr lang="en-US" sz="1200" kern="1200" dirty="0" smtClean="0">
                <a:solidFill>
                  <a:schemeClr val="tx1"/>
                </a:solidFill>
                <a:effectLst/>
                <a:latin typeface="+mn-lt"/>
                <a:ea typeface="+mn-ea"/>
                <a:cs typeface="+mn-cs"/>
              </a:rPr>
              <a:t> Falls is the highest, at over 1,600 feet.</a:t>
            </a:r>
          </a:p>
        </p:txBody>
      </p:sp>
      <p:sp>
        <p:nvSpPr>
          <p:cNvPr id="4" name="Slide Number Placeholder 3"/>
          <p:cNvSpPr>
            <a:spLocks noGrp="1"/>
          </p:cNvSpPr>
          <p:nvPr>
            <p:ph type="sldNum" sz="quarter" idx="10"/>
          </p:nvPr>
        </p:nvSpPr>
        <p:spPr/>
        <p:txBody>
          <a:bodyPr/>
          <a:lstStyle/>
          <a:p>
            <a:fld id="{260169D1-883A-4245-A905-3EAFC159C123}" type="slidenum">
              <a:rPr lang="en-US" smtClean="0"/>
              <a:t>3</a:t>
            </a:fld>
            <a:endParaRPr lang="en-US"/>
          </a:p>
        </p:txBody>
      </p:sp>
    </p:spTree>
    <p:extLst>
      <p:ext uri="{BB962C8B-B14F-4D97-AF65-F5344CB8AC3E}">
        <p14:creationId xmlns:p14="http://schemas.microsoft.com/office/powerpoint/2010/main" val="98431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Kannon</a:t>
            </a:r>
            <a:r>
              <a:rPr lang="en-US" sz="1200" kern="1200" dirty="0" smtClean="0">
                <a:solidFill>
                  <a:schemeClr val="tx1"/>
                </a:solidFill>
                <a:effectLst/>
                <a:latin typeface="+mn-lt"/>
                <a:ea typeface="+mn-ea"/>
                <a:cs typeface="+mn-cs"/>
              </a:rPr>
              <a:t> (Japanese) in Chinese is </a:t>
            </a:r>
            <a:r>
              <a:rPr lang="en-US" sz="1200" i="1" kern="1200" dirty="0" err="1" smtClean="0">
                <a:solidFill>
                  <a:schemeClr val="tx1"/>
                </a:solidFill>
                <a:effectLst/>
                <a:latin typeface="+mn-lt"/>
                <a:ea typeface="+mn-ea"/>
                <a:cs typeface="+mn-cs"/>
              </a:rPr>
              <a:t>Guanyin</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in Sanskrit </a:t>
            </a:r>
            <a:r>
              <a:rPr lang="en-US" sz="1200" i="1" kern="1200" dirty="0" err="1" smtClean="0">
                <a:solidFill>
                  <a:schemeClr val="tx1"/>
                </a:solidFill>
                <a:effectLst/>
                <a:latin typeface="+mn-lt"/>
                <a:ea typeface="+mn-ea"/>
                <a:cs typeface="+mn-cs"/>
              </a:rPr>
              <a:t>Avalokiteshvara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in Tibetan </a:t>
            </a:r>
            <a:r>
              <a:rPr lang="en-US" sz="1200" i="1" kern="1200" dirty="0" err="1" smtClean="0">
                <a:solidFill>
                  <a:schemeClr val="tx1"/>
                </a:solidFill>
                <a:effectLst/>
                <a:latin typeface="+mn-lt"/>
                <a:ea typeface="+mn-ea"/>
                <a:cs typeface="+mn-cs"/>
              </a:rPr>
              <a:t>Chenrezig</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This </a:t>
            </a:r>
            <a:r>
              <a:rPr lang="en-US" sz="1200" i="1" kern="1200" dirty="0" smtClean="0">
                <a:solidFill>
                  <a:schemeClr val="tx1"/>
                </a:solidFill>
                <a:effectLst/>
                <a:latin typeface="+mn-lt"/>
                <a:ea typeface="+mn-ea"/>
                <a:cs typeface="+mn-cs"/>
              </a:rPr>
              <a:t>bodhisattva </a:t>
            </a:r>
            <a:r>
              <a:rPr lang="en-US" sz="1200" kern="1200" dirty="0" smtClean="0">
                <a:solidFill>
                  <a:schemeClr val="tx1"/>
                </a:solidFill>
                <a:effectLst/>
                <a:latin typeface="+mn-lt"/>
                <a:ea typeface="+mn-ea"/>
                <a:cs typeface="+mn-cs"/>
              </a:rPr>
              <a:t>is among the most popular objects of Buddhist veneration. The interaction of Buddhism with Shinto in Japan involves a complex history, beginning with a complete rejection of the Buddha as foreign and hence not relevant for the Japanese. Buddhism was fully accepted during the Nara period (AD 710 to 784), and eventually the Buddha and </a:t>
            </a:r>
            <a:r>
              <a:rPr lang="en-US" sz="1200" i="1" kern="1200" dirty="0" smtClean="0">
                <a:solidFill>
                  <a:schemeClr val="tx1"/>
                </a:solidFill>
                <a:effectLst/>
                <a:latin typeface="+mn-lt"/>
                <a:ea typeface="+mn-ea"/>
                <a:cs typeface="+mn-cs"/>
              </a:rPr>
              <a:t>bodhisattvas</a:t>
            </a:r>
            <a:r>
              <a:rPr lang="en-US" sz="1200" kern="1200" dirty="0" smtClean="0">
                <a:solidFill>
                  <a:schemeClr val="tx1"/>
                </a:solidFill>
                <a:effectLst/>
                <a:latin typeface="+mn-lt"/>
                <a:ea typeface="+mn-ea"/>
                <a:cs typeface="+mn-cs"/>
              </a:rPr>
              <a:t> came to be regarded as </a:t>
            </a:r>
            <a:r>
              <a:rPr lang="en-US" sz="1200" i="1" kern="1200" dirty="0" smtClean="0">
                <a:solidFill>
                  <a:schemeClr val="tx1"/>
                </a:solidFill>
                <a:effectLst/>
                <a:latin typeface="+mn-lt"/>
                <a:ea typeface="+mn-ea"/>
                <a:cs typeface="+mn-cs"/>
              </a:rPr>
              <a:t>kami.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statue shown on this slide is part of the </a:t>
            </a:r>
            <a:r>
              <a:rPr lang="en-US" sz="1200" kern="1200" dirty="0" err="1" smtClean="0">
                <a:solidFill>
                  <a:schemeClr val="tx1"/>
                </a:solidFill>
                <a:effectLst/>
                <a:latin typeface="+mn-lt"/>
                <a:ea typeface="+mn-ea"/>
                <a:cs typeface="+mn-cs"/>
              </a:rPr>
              <a:t>Ryozen</a:t>
            </a:r>
            <a:r>
              <a:rPr lang="en-US" sz="1200" kern="1200" dirty="0" smtClean="0">
                <a:solidFill>
                  <a:schemeClr val="tx1"/>
                </a:solidFill>
                <a:effectLst/>
                <a:latin typeface="+mn-lt"/>
                <a:ea typeface="+mn-ea"/>
                <a:cs typeface="+mn-cs"/>
              </a:rPr>
              <a:t> Kannon war memorial in Kyoto, which commemorates the Japanese who died during World War II.</a:t>
            </a:r>
          </a:p>
        </p:txBody>
      </p:sp>
      <p:sp>
        <p:nvSpPr>
          <p:cNvPr id="4" name="Slide Number Placeholder 3"/>
          <p:cNvSpPr>
            <a:spLocks noGrp="1"/>
          </p:cNvSpPr>
          <p:nvPr>
            <p:ph type="sldNum" sz="quarter" idx="10"/>
          </p:nvPr>
        </p:nvSpPr>
        <p:spPr/>
        <p:txBody>
          <a:bodyPr/>
          <a:lstStyle/>
          <a:p>
            <a:fld id="{260169D1-883A-4245-A905-3EAFC159C123}" type="slidenum">
              <a:rPr lang="en-US" smtClean="0"/>
              <a:t>4</a:t>
            </a:fld>
            <a:endParaRPr lang="en-US"/>
          </a:p>
        </p:txBody>
      </p:sp>
    </p:spTree>
    <p:extLst>
      <p:ext uri="{BB962C8B-B14F-4D97-AF65-F5344CB8AC3E}">
        <p14:creationId xmlns:p14="http://schemas.microsoft.com/office/powerpoint/2010/main" val="146541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This </a:t>
            </a:r>
            <a:r>
              <a:rPr lang="en-US" sz="1200" i="1" kern="1200" dirty="0" err="1" smtClean="0">
                <a:solidFill>
                  <a:schemeClr val="tx1"/>
                </a:solidFill>
                <a:effectLst/>
                <a:latin typeface="+mn-lt"/>
                <a:ea typeface="+mn-ea"/>
                <a:cs typeface="+mn-cs"/>
              </a:rPr>
              <a:t>torii</a:t>
            </a:r>
            <a:r>
              <a:rPr lang="en-US" sz="1200" kern="1200" dirty="0" smtClean="0">
                <a:solidFill>
                  <a:schemeClr val="tx1"/>
                </a:solidFill>
                <a:effectLst/>
                <a:latin typeface="+mn-lt"/>
                <a:ea typeface="+mn-ea"/>
                <a:cs typeface="+mn-cs"/>
              </a:rPr>
              <a:t> is part of a shrine complex located in </a:t>
            </a:r>
            <a:r>
              <a:rPr lang="en-US" sz="1200" kern="1200" dirty="0" err="1" smtClean="0">
                <a:solidFill>
                  <a:schemeClr val="tx1"/>
                </a:solidFill>
                <a:effectLst/>
                <a:latin typeface="+mn-lt"/>
                <a:ea typeface="+mn-ea"/>
                <a:cs typeface="+mn-cs"/>
              </a:rPr>
              <a:t>Miyajima</a:t>
            </a:r>
            <a:r>
              <a:rPr lang="en-US" sz="1200" kern="1200" dirty="0" smtClean="0">
                <a:solidFill>
                  <a:schemeClr val="tx1"/>
                </a:solidFill>
                <a:effectLst/>
                <a:latin typeface="+mn-lt"/>
                <a:ea typeface="+mn-ea"/>
                <a:cs typeface="+mn-cs"/>
              </a:rPr>
              <a:t>. In general, a </a:t>
            </a:r>
            <a:r>
              <a:rPr lang="en-US" sz="1200" i="1" kern="1200" dirty="0" err="1" smtClean="0">
                <a:solidFill>
                  <a:schemeClr val="tx1"/>
                </a:solidFill>
                <a:effectLst/>
                <a:latin typeface="+mn-lt"/>
                <a:ea typeface="+mn-ea"/>
                <a:cs typeface="+mn-cs"/>
              </a:rPr>
              <a:t>torii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marks the entrance to a sacred site. Given their importance and beauty, a comparative analysis with slides of the great variety of </a:t>
            </a:r>
            <a:r>
              <a:rPr lang="en-US" sz="1200" i="1" kern="1200" dirty="0" err="1" smtClean="0">
                <a:solidFill>
                  <a:schemeClr val="tx1"/>
                </a:solidFill>
                <a:effectLst/>
                <a:latin typeface="+mn-lt"/>
                <a:ea typeface="+mn-ea"/>
                <a:cs typeface="+mn-cs"/>
              </a:rPr>
              <a:t>torii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might be an appropriate use of class time.</a:t>
            </a:r>
          </a:p>
        </p:txBody>
      </p:sp>
      <p:sp>
        <p:nvSpPr>
          <p:cNvPr id="4" name="Slide Number Placeholder 3"/>
          <p:cNvSpPr>
            <a:spLocks noGrp="1"/>
          </p:cNvSpPr>
          <p:nvPr>
            <p:ph type="sldNum" sz="quarter" idx="10"/>
          </p:nvPr>
        </p:nvSpPr>
        <p:spPr/>
        <p:txBody>
          <a:bodyPr/>
          <a:lstStyle/>
          <a:p>
            <a:fld id="{260169D1-883A-4245-A905-3EAFC159C123}" type="slidenum">
              <a:rPr lang="en-US" smtClean="0"/>
              <a:t>5</a:t>
            </a:fld>
            <a:endParaRPr lang="en-US"/>
          </a:p>
        </p:txBody>
      </p:sp>
    </p:spTree>
    <p:extLst>
      <p:ext uri="{BB962C8B-B14F-4D97-AF65-F5344CB8AC3E}">
        <p14:creationId xmlns:p14="http://schemas.microsoft.com/office/powerpoint/2010/main" val="57174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Japanese term </a:t>
            </a:r>
            <a:r>
              <a:rPr lang="en-US" sz="1200" i="1" kern="1200" dirty="0" smtClean="0">
                <a:solidFill>
                  <a:schemeClr val="tx1"/>
                </a:solidFill>
                <a:effectLst/>
                <a:latin typeface="+mn-lt"/>
                <a:ea typeface="+mn-ea"/>
                <a:cs typeface="+mn-cs"/>
              </a:rPr>
              <a:t>samurai</a:t>
            </a:r>
            <a:r>
              <a:rPr lang="en-US" sz="1200" kern="1200" dirty="0" smtClean="0">
                <a:solidFill>
                  <a:schemeClr val="tx1"/>
                </a:solidFill>
                <a:effectLst/>
                <a:latin typeface="+mn-lt"/>
                <a:ea typeface="+mn-ea"/>
                <a:cs typeface="+mn-cs"/>
              </a:rPr>
              <a:t> means “sword-wielding warrior.” Samurai are also referred to as </a:t>
            </a:r>
            <a:r>
              <a:rPr lang="en-US" sz="1200" i="1" kern="1200" dirty="0" err="1" smtClean="0">
                <a:solidFill>
                  <a:schemeClr val="tx1"/>
                </a:solidFill>
                <a:effectLst/>
                <a:latin typeface="+mn-lt"/>
                <a:ea typeface="+mn-ea"/>
                <a:cs typeface="+mn-cs"/>
              </a:rPr>
              <a:t>bushi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the code of conduct is referred to as </a:t>
            </a:r>
            <a:r>
              <a:rPr lang="en-US" sz="1200" i="1" kern="1200" dirty="0" smtClean="0">
                <a:solidFill>
                  <a:schemeClr val="tx1"/>
                </a:solidFill>
                <a:effectLst/>
                <a:latin typeface="+mn-lt"/>
                <a:ea typeface="+mn-ea"/>
                <a:cs typeface="+mn-cs"/>
              </a:rPr>
              <a:t>bushido</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60169D1-883A-4245-A905-3EAFC159C123}" type="slidenum">
              <a:rPr lang="en-US" smtClean="0"/>
              <a:t>6</a:t>
            </a:fld>
            <a:endParaRPr lang="en-US"/>
          </a:p>
        </p:txBody>
      </p:sp>
    </p:spTree>
    <p:extLst>
      <p:ext uri="{BB962C8B-B14F-4D97-AF65-F5344CB8AC3E}">
        <p14:creationId xmlns:p14="http://schemas.microsoft.com/office/powerpoint/2010/main" val="230261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Fushimi Inari-</a:t>
            </a:r>
            <a:r>
              <a:rPr lang="en-US" sz="1200" kern="1200" dirty="0" err="1" smtClean="0">
                <a:solidFill>
                  <a:schemeClr val="tx1"/>
                </a:solidFill>
                <a:effectLst/>
                <a:latin typeface="+mn-lt"/>
                <a:ea typeface="+mn-ea"/>
                <a:cs typeface="+mn-cs"/>
              </a:rPr>
              <a:t>taisha</a:t>
            </a:r>
            <a:r>
              <a:rPr lang="en-US" sz="1200" kern="1200" dirty="0" smtClean="0">
                <a:solidFill>
                  <a:schemeClr val="tx1"/>
                </a:solidFill>
                <a:effectLst/>
                <a:latin typeface="+mn-lt"/>
                <a:ea typeface="+mn-ea"/>
                <a:cs typeface="+mn-cs"/>
              </a:rPr>
              <a:t> Shrine is located in Kyoto, Japan. It is dedicated to Inari, the god of rice, who is also the patron of business (worshipped for wealth). The shrine is located at the base of a mountain that is home to other smaller shrines. Its website, </a:t>
            </a:r>
            <a:r>
              <a:rPr lang="en-US" sz="1200" u="sng" kern="1200" dirty="0" smtClean="0">
                <a:solidFill>
                  <a:schemeClr val="tx1"/>
                </a:solidFill>
                <a:effectLst/>
                <a:latin typeface="+mn-lt"/>
                <a:ea typeface="+mn-ea"/>
                <a:cs typeface="+mn-cs"/>
                <a:hlinkClick r:id="rId3"/>
              </a:rPr>
              <a:t>http://inari.jp/</a:t>
            </a:r>
            <a:r>
              <a:rPr lang="en-US" sz="1200" kern="1200" dirty="0" smtClean="0">
                <a:solidFill>
                  <a:schemeClr val="tx1"/>
                </a:solidFill>
                <a:effectLst/>
                <a:latin typeface="+mn-lt"/>
                <a:ea typeface="+mn-ea"/>
                <a:cs typeface="+mn-cs"/>
              </a:rPr>
              <a:t>, or the website of another shrine, could provide the students with a “virtual visit.”</a:t>
            </a:r>
          </a:p>
        </p:txBody>
      </p:sp>
      <p:sp>
        <p:nvSpPr>
          <p:cNvPr id="4" name="Slide Number Placeholder 3"/>
          <p:cNvSpPr>
            <a:spLocks noGrp="1"/>
          </p:cNvSpPr>
          <p:nvPr>
            <p:ph type="sldNum" sz="quarter" idx="10"/>
          </p:nvPr>
        </p:nvSpPr>
        <p:spPr/>
        <p:txBody>
          <a:bodyPr/>
          <a:lstStyle/>
          <a:p>
            <a:fld id="{260169D1-883A-4245-A905-3EAFC159C123}" type="slidenum">
              <a:rPr lang="en-US" smtClean="0"/>
              <a:t>7</a:t>
            </a:fld>
            <a:endParaRPr lang="en-US"/>
          </a:p>
        </p:txBody>
      </p:sp>
    </p:spTree>
    <p:extLst>
      <p:ext uri="{BB962C8B-B14F-4D97-AF65-F5344CB8AC3E}">
        <p14:creationId xmlns:p14="http://schemas.microsoft.com/office/powerpoint/2010/main" val="3648887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It is hard to overestimate the prevalence of purification in Shinto. </a:t>
            </a:r>
            <a:r>
              <a:rPr lang="en-US" sz="1200" i="1" kern="1200" dirty="0" err="1" smtClean="0">
                <a:solidFill>
                  <a:schemeClr val="tx1"/>
                </a:solidFill>
                <a:effectLst/>
                <a:latin typeface="+mn-lt"/>
                <a:ea typeface="+mn-ea"/>
                <a:cs typeface="+mn-cs"/>
              </a:rPr>
              <a:t>Harae</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for example, is often performed before moving into a new home or driving a new car. The ritual involves the priest waving a wand, called an </a:t>
            </a:r>
            <a:r>
              <a:rPr lang="en-US" sz="1200" i="1" kern="1200" dirty="0" err="1" smtClean="0">
                <a:solidFill>
                  <a:schemeClr val="tx1"/>
                </a:solidFill>
                <a:effectLst/>
                <a:latin typeface="+mn-lt"/>
                <a:ea typeface="+mn-ea"/>
                <a:cs typeface="+mn-cs"/>
              </a:rPr>
              <a:t>onusa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on the left, the right, and then the left again.</a:t>
            </a:r>
          </a:p>
          <a:p>
            <a:endParaRPr lang="en-US" dirty="0"/>
          </a:p>
        </p:txBody>
      </p:sp>
      <p:sp>
        <p:nvSpPr>
          <p:cNvPr id="4" name="Slide Number Placeholder 3"/>
          <p:cNvSpPr>
            <a:spLocks noGrp="1"/>
          </p:cNvSpPr>
          <p:nvPr>
            <p:ph type="sldNum" sz="quarter" idx="10"/>
          </p:nvPr>
        </p:nvSpPr>
        <p:spPr/>
        <p:txBody>
          <a:bodyPr/>
          <a:lstStyle/>
          <a:p>
            <a:fld id="{260169D1-883A-4245-A905-3EAFC159C123}" type="slidenum">
              <a:rPr lang="en-US" smtClean="0"/>
              <a:t>8</a:t>
            </a:fld>
            <a:endParaRPr lang="en-US"/>
          </a:p>
        </p:txBody>
      </p:sp>
    </p:spTree>
    <p:extLst>
      <p:ext uri="{BB962C8B-B14F-4D97-AF65-F5344CB8AC3E}">
        <p14:creationId xmlns:p14="http://schemas.microsoft.com/office/powerpoint/2010/main" val="258505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Lantern Festival, which takes place in Kyoto, lasts for the entire month of July and culminates with a parade on July 17. There are more than a dozen important Shinto festivals, for example the three-day </a:t>
            </a:r>
            <a:r>
              <a:rPr lang="en-US" sz="1200" kern="1200" dirty="0" err="1" smtClean="0">
                <a:solidFill>
                  <a:schemeClr val="tx1"/>
                </a:solidFill>
                <a:effectLst/>
                <a:latin typeface="+mn-lt"/>
                <a:ea typeface="+mn-ea"/>
                <a:cs typeface="+mn-cs"/>
              </a:rPr>
              <a:t>Sanja</a:t>
            </a:r>
            <a:r>
              <a:rPr lang="en-US" sz="1200" kern="1200" dirty="0" smtClean="0">
                <a:solidFill>
                  <a:schemeClr val="tx1"/>
                </a:solidFill>
                <a:effectLst/>
                <a:latin typeface="+mn-lt"/>
                <a:ea typeface="+mn-ea"/>
                <a:cs typeface="+mn-cs"/>
              </a:rPr>
              <a:t> Festival in the </a:t>
            </a:r>
            <a:r>
              <a:rPr lang="en-US" sz="1200" kern="1200" dirty="0" err="1" smtClean="0">
                <a:solidFill>
                  <a:schemeClr val="tx1"/>
                </a:solidFill>
                <a:effectLst/>
                <a:latin typeface="+mn-lt"/>
                <a:ea typeface="+mn-ea"/>
                <a:cs typeface="+mn-cs"/>
              </a:rPr>
              <a:t>Asakusa</a:t>
            </a:r>
            <a:r>
              <a:rPr lang="en-US" sz="1200" kern="1200" dirty="0" smtClean="0">
                <a:solidFill>
                  <a:schemeClr val="tx1"/>
                </a:solidFill>
                <a:effectLst/>
                <a:latin typeface="+mn-lt"/>
                <a:ea typeface="+mn-ea"/>
                <a:cs typeface="+mn-cs"/>
              </a:rPr>
              <a:t> district of Tokyo, attended by some half a million people.</a:t>
            </a:r>
          </a:p>
        </p:txBody>
      </p:sp>
      <p:sp>
        <p:nvSpPr>
          <p:cNvPr id="4" name="Slide Number Placeholder 3"/>
          <p:cNvSpPr>
            <a:spLocks noGrp="1"/>
          </p:cNvSpPr>
          <p:nvPr>
            <p:ph type="sldNum" sz="quarter" idx="10"/>
          </p:nvPr>
        </p:nvSpPr>
        <p:spPr/>
        <p:txBody>
          <a:bodyPr/>
          <a:lstStyle/>
          <a:p>
            <a:fld id="{260169D1-883A-4245-A905-3EAFC159C123}" type="slidenum">
              <a:rPr lang="en-US" smtClean="0"/>
              <a:t>9</a:t>
            </a:fld>
            <a:endParaRPr lang="en-US"/>
          </a:p>
        </p:txBody>
      </p:sp>
    </p:spTree>
    <p:extLst>
      <p:ext uri="{BB962C8B-B14F-4D97-AF65-F5344CB8AC3E}">
        <p14:creationId xmlns:p14="http://schemas.microsoft.com/office/powerpoint/2010/main" val="296801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a:t>
            </a:r>
            <a:r>
              <a:rPr lang="en-US" sz="1200" i="1" kern="1200" dirty="0" err="1" smtClean="0">
                <a:solidFill>
                  <a:schemeClr val="tx1"/>
                </a:solidFill>
                <a:effectLst/>
                <a:latin typeface="+mn-lt"/>
                <a:ea typeface="+mn-ea"/>
                <a:cs typeface="+mn-cs"/>
              </a:rPr>
              <a:t>mikoshi</a:t>
            </a:r>
            <a:r>
              <a:rPr lang="en-US" sz="1200" kern="1200" dirty="0" smtClean="0">
                <a:solidFill>
                  <a:schemeClr val="tx1"/>
                </a:solidFill>
                <a:effectLst/>
                <a:latin typeface="+mn-lt"/>
                <a:ea typeface="+mn-ea"/>
                <a:cs typeface="+mn-cs"/>
              </a:rPr>
              <a:t> is at a summer festival Yokohama, Japan. The </a:t>
            </a:r>
            <a:r>
              <a:rPr lang="en-US" sz="1200" i="1" kern="1200" dirty="0" err="1" smtClean="0">
                <a:solidFill>
                  <a:schemeClr val="tx1"/>
                </a:solidFill>
                <a:effectLst/>
                <a:latin typeface="+mn-lt"/>
                <a:ea typeface="+mn-ea"/>
                <a:cs typeface="+mn-cs"/>
              </a:rPr>
              <a:t>mikoshi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rest on poles that rest on the shoulders of carriers, who often do not walk in step with one another, making for unpredictable and sometimes even dangerous situations. The attempt to walk in step is aided by the sound of drums and cymbals.</a:t>
            </a:r>
          </a:p>
        </p:txBody>
      </p:sp>
      <p:sp>
        <p:nvSpPr>
          <p:cNvPr id="4" name="Slide Number Placeholder 3"/>
          <p:cNvSpPr>
            <a:spLocks noGrp="1"/>
          </p:cNvSpPr>
          <p:nvPr>
            <p:ph type="sldNum" sz="quarter" idx="10"/>
          </p:nvPr>
        </p:nvSpPr>
        <p:spPr/>
        <p:txBody>
          <a:bodyPr/>
          <a:lstStyle/>
          <a:p>
            <a:fld id="{260169D1-883A-4245-A905-3EAFC159C123}" type="slidenum">
              <a:rPr lang="en-US" smtClean="0"/>
              <a:t>10</a:t>
            </a:fld>
            <a:endParaRPr lang="en-US"/>
          </a:p>
        </p:txBody>
      </p:sp>
    </p:spTree>
    <p:extLst>
      <p:ext uri="{BB962C8B-B14F-4D97-AF65-F5344CB8AC3E}">
        <p14:creationId xmlns:p14="http://schemas.microsoft.com/office/powerpoint/2010/main" val="152377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10: Shinto</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TX003947</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Mikoshi</a:t>
            </a:r>
            <a:endParaRPr lang="en-US" dirty="0"/>
          </a:p>
        </p:txBody>
      </p:sp>
      <p:sp>
        <p:nvSpPr>
          <p:cNvPr id="3" name="Content Placeholder 2"/>
          <p:cNvSpPr>
            <a:spLocks noGrp="1"/>
          </p:cNvSpPr>
          <p:nvPr>
            <p:ph idx="1"/>
          </p:nvPr>
        </p:nvSpPr>
        <p:spPr>
          <a:xfrm>
            <a:off x="990600" y="1752600"/>
            <a:ext cx="4419600" cy="4373563"/>
          </a:xfrm>
        </p:spPr>
        <p:txBody>
          <a:bodyPr/>
          <a:lstStyle/>
          <a:p>
            <a:pPr lvl="0"/>
            <a:r>
              <a:rPr lang="en-US" dirty="0"/>
              <a:t>A </a:t>
            </a:r>
            <a:r>
              <a:rPr lang="en-US" i="1" dirty="0" err="1"/>
              <a:t>mikoshi</a:t>
            </a:r>
            <a:r>
              <a:rPr lang="en-US" dirty="0"/>
              <a:t> is a portable shrine believed to carry deities.</a:t>
            </a:r>
          </a:p>
          <a:p>
            <a:pPr lvl="0"/>
            <a:r>
              <a:rPr lang="en-US" i="1" dirty="0" err="1"/>
              <a:t>Mikoshi</a:t>
            </a:r>
            <a:r>
              <a:rPr lang="en-US" i="1" dirty="0"/>
              <a:t> </a:t>
            </a:r>
            <a:r>
              <a:rPr lang="en-US" dirty="0"/>
              <a:t>are paraded through streets during Shinto festivals.</a:t>
            </a:r>
          </a:p>
          <a:p>
            <a:pPr lvl="0"/>
            <a:r>
              <a:rPr lang="en-US" i="1" dirty="0" err="1"/>
              <a:t>Mikoshi</a:t>
            </a:r>
            <a:r>
              <a:rPr lang="en-US" i="1" dirty="0"/>
              <a:t> </a:t>
            </a:r>
            <a:r>
              <a:rPr lang="en-US" dirty="0"/>
              <a:t>are made in a variety of styles and shapes, most commonly rectangles, hexagons, and octagons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671" y="3048000"/>
            <a:ext cx="3390729" cy="226161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6248400" y="533400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Sam </a:t>
            </a:r>
            <a:r>
              <a:rPr lang="en-US" sz="600" dirty="0" err="1"/>
              <a:t>DCruz</a:t>
            </a:r>
            <a:r>
              <a:rPr lang="en-US" sz="600" dirty="0"/>
              <a:t> / www.shutterstock.com</a:t>
            </a:r>
          </a:p>
        </p:txBody>
      </p:sp>
    </p:spTree>
    <p:extLst>
      <p:ext uri="{BB962C8B-B14F-4D97-AF65-F5344CB8AC3E}">
        <p14:creationId xmlns:p14="http://schemas.microsoft.com/office/powerpoint/2010/main" val="129057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143000"/>
            <a:ext cx="6400800" cy="533400"/>
          </a:xfrm>
        </p:spPr>
        <p:txBody>
          <a:bodyPr/>
          <a:lstStyle/>
          <a:p>
            <a:r>
              <a:rPr lang="en-US" i="1" dirty="0" err="1"/>
              <a:t>Shimenawa</a:t>
            </a:r>
            <a:endParaRPr lang="en-US" dirty="0"/>
          </a:p>
        </p:txBody>
      </p:sp>
      <p:sp>
        <p:nvSpPr>
          <p:cNvPr id="3" name="Content Placeholder 2"/>
          <p:cNvSpPr>
            <a:spLocks noGrp="1"/>
          </p:cNvSpPr>
          <p:nvPr>
            <p:ph idx="1"/>
          </p:nvPr>
        </p:nvSpPr>
        <p:spPr>
          <a:xfrm>
            <a:off x="3810000" y="1752600"/>
            <a:ext cx="4419600" cy="4373563"/>
          </a:xfrm>
        </p:spPr>
        <p:txBody>
          <a:bodyPr/>
          <a:lstStyle/>
          <a:p>
            <a:pPr lvl="0"/>
            <a:r>
              <a:rPr lang="en-US" i="1" dirty="0" err="1"/>
              <a:t>Shimenawa</a:t>
            </a:r>
            <a:r>
              <a:rPr lang="en-US" i="1" dirty="0"/>
              <a:t>, </a:t>
            </a:r>
            <a:r>
              <a:rPr lang="en-US" dirty="0"/>
              <a:t>“enclosing rope,” marks off sacred space in Shinto shrines.</a:t>
            </a:r>
          </a:p>
          <a:p>
            <a:pPr lvl="0"/>
            <a:r>
              <a:rPr lang="en-US" i="1" dirty="0" err="1"/>
              <a:t>Shimenawa</a:t>
            </a:r>
            <a:r>
              <a:rPr lang="en-US" dirty="0"/>
              <a:t> are made of rice stalk and thought to have purifying powers.</a:t>
            </a:r>
          </a:p>
          <a:p>
            <a:pPr lvl="0"/>
            <a:r>
              <a:rPr lang="en-US" dirty="0"/>
              <a:t>The space beyond the rope is believed to be inhabited by </a:t>
            </a:r>
            <a:r>
              <a:rPr lang="en-US" i="1" dirty="0"/>
              <a:t>kami</a:t>
            </a:r>
            <a:r>
              <a:rPr lang="en-US" i="1"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24784"/>
            <a:ext cx="3048000" cy="20330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152400" y="539496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StevanZZ</a:t>
            </a:r>
            <a:r>
              <a:rPr lang="en-US" sz="600" dirty="0" smtClean="0"/>
              <a:t> </a:t>
            </a:r>
            <a:r>
              <a:rPr lang="en-US" sz="600" dirty="0"/>
              <a:t>/ www.shutterstock.com</a:t>
            </a:r>
          </a:p>
        </p:txBody>
      </p:sp>
    </p:spTree>
    <p:extLst>
      <p:ext uri="{BB962C8B-B14F-4D97-AF65-F5344CB8AC3E}">
        <p14:creationId xmlns:p14="http://schemas.microsoft.com/office/powerpoint/2010/main" val="333551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0"/>
            <a:ext cx="5867400" cy="533400"/>
          </a:xfrm>
        </p:spPr>
        <p:txBody>
          <a:bodyPr/>
          <a:lstStyle/>
          <a:p>
            <a:r>
              <a:rPr lang="en-US" i="1" dirty="0"/>
              <a:t>Kami</a:t>
            </a:r>
            <a:r>
              <a:rPr lang="en-US" dirty="0"/>
              <a:t>: Mount Fuji and the Moon</a:t>
            </a:r>
          </a:p>
        </p:txBody>
      </p:sp>
      <p:sp>
        <p:nvSpPr>
          <p:cNvPr id="3" name="Content Placeholder 2"/>
          <p:cNvSpPr>
            <a:spLocks noGrp="1"/>
          </p:cNvSpPr>
          <p:nvPr>
            <p:ph idx="1"/>
          </p:nvPr>
        </p:nvSpPr>
        <p:spPr>
          <a:xfrm>
            <a:off x="4038600" y="1752600"/>
            <a:ext cx="4800600" cy="4373563"/>
          </a:xfrm>
        </p:spPr>
        <p:txBody>
          <a:bodyPr/>
          <a:lstStyle/>
          <a:p>
            <a:pPr lvl="0"/>
            <a:r>
              <a:rPr lang="en-US" dirty="0"/>
              <a:t>The </a:t>
            </a:r>
            <a:r>
              <a:rPr lang="en-US" i="1" dirty="0"/>
              <a:t>kami </a:t>
            </a:r>
            <a:r>
              <a:rPr lang="en-US" dirty="0"/>
              <a:t>are</a:t>
            </a:r>
            <a:r>
              <a:rPr lang="en-US" i="1" dirty="0"/>
              <a:t> </a:t>
            </a:r>
            <a:r>
              <a:rPr lang="en-US" dirty="0"/>
              <a:t>all the entities regarded by the Japanese people as being sacred.</a:t>
            </a:r>
          </a:p>
          <a:p>
            <a:pPr lvl="0"/>
            <a:r>
              <a:rPr lang="en-US" i="1" dirty="0"/>
              <a:t>Kami </a:t>
            </a:r>
            <a:r>
              <a:rPr lang="en-US" dirty="0"/>
              <a:t>are especially evident in nature.</a:t>
            </a:r>
          </a:p>
          <a:p>
            <a:pPr lvl="0"/>
            <a:r>
              <a:rPr lang="en-US" dirty="0"/>
              <a:t>Two of the most visible and most revered </a:t>
            </a:r>
            <a:r>
              <a:rPr lang="en-US" i="1" dirty="0"/>
              <a:t>kami </a:t>
            </a:r>
            <a:r>
              <a:rPr lang="en-US" dirty="0"/>
              <a:t>are Mount Fuji and the moon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071" y="2743200"/>
            <a:ext cx="3390729" cy="2261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228600" y="507492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Craig </a:t>
            </a:r>
            <a:r>
              <a:rPr lang="en-US" sz="600" dirty="0"/>
              <a:t>Hanson / www.shutterstock.com</a:t>
            </a:r>
          </a:p>
        </p:txBody>
      </p:sp>
    </p:spTree>
    <p:extLst>
      <p:ext uri="{BB962C8B-B14F-4D97-AF65-F5344CB8AC3E}">
        <p14:creationId xmlns:p14="http://schemas.microsoft.com/office/powerpoint/2010/main" val="3023735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143000"/>
            <a:ext cx="4876800" cy="533400"/>
          </a:xfrm>
        </p:spPr>
        <p:txBody>
          <a:bodyPr/>
          <a:lstStyle/>
          <a:p>
            <a:r>
              <a:rPr lang="en-US" i="1" dirty="0"/>
              <a:t>Kami</a:t>
            </a:r>
            <a:r>
              <a:rPr lang="en-US" dirty="0"/>
              <a:t>: </a:t>
            </a:r>
            <a:r>
              <a:rPr lang="en-US" dirty="0" err="1"/>
              <a:t>Nachi</a:t>
            </a:r>
            <a:r>
              <a:rPr lang="en-US" dirty="0"/>
              <a:t> Falls</a:t>
            </a:r>
          </a:p>
        </p:txBody>
      </p:sp>
      <p:sp>
        <p:nvSpPr>
          <p:cNvPr id="3" name="Content Placeholder 2"/>
          <p:cNvSpPr>
            <a:spLocks noGrp="1"/>
          </p:cNvSpPr>
          <p:nvPr>
            <p:ph idx="1"/>
          </p:nvPr>
        </p:nvSpPr>
        <p:spPr>
          <a:xfrm>
            <a:off x="3048000" y="1951037"/>
            <a:ext cx="5791200" cy="4373563"/>
          </a:xfrm>
        </p:spPr>
        <p:txBody>
          <a:bodyPr/>
          <a:lstStyle/>
          <a:p>
            <a:pPr lvl="0"/>
            <a:r>
              <a:rPr lang="en-US" dirty="0" err="1"/>
              <a:t>Nachi</a:t>
            </a:r>
            <a:r>
              <a:rPr lang="en-US" dirty="0"/>
              <a:t> Falls, Japan’s most famous waterfall, is another example of </a:t>
            </a:r>
            <a:r>
              <a:rPr lang="en-US" i="1" dirty="0"/>
              <a:t>kami</a:t>
            </a:r>
            <a:r>
              <a:rPr lang="en-US" dirty="0"/>
              <a:t>.</a:t>
            </a:r>
          </a:p>
          <a:p>
            <a:pPr lvl="0"/>
            <a:r>
              <a:rPr lang="en-US" dirty="0" err="1"/>
              <a:t>Nachi</a:t>
            </a:r>
            <a:r>
              <a:rPr lang="en-US" dirty="0"/>
              <a:t> Falls is a popular destination for pilgrims.</a:t>
            </a:r>
          </a:p>
          <a:p>
            <a:pPr lvl="0"/>
            <a:r>
              <a:rPr lang="en-US" dirty="0"/>
              <a:t>The waterfall is 436 feet high</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94356"/>
            <a:ext cx="2236318"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533400" y="53340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StevanZZ</a:t>
            </a:r>
            <a:r>
              <a:rPr lang="en-US" sz="600" dirty="0" smtClean="0"/>
              <a:t> </a:t>
            </a:r>
            <a:r>
              <a:rPr lang="en-US" sz="600" dirty="0"/>
              <a:t>/ www.shutterstock.com</a:t>
            </a:r>
          </a:p>
        </p:txBody>
      </p:sp>
    </p:spTree>
    <p:extLst>
      <p:ext uri="{BB962C8B-B14F-4D97-AF65-F5344CB8AC3E}">
        <p14:creationId xmlns:p14="http://schemas.microsoft.com/office/powerpoint/2010/main" val="11883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Kami</a:t>
            </a:r>
            <a:r>
              <a:rPr lang="en-US" dirty="0"/>
              <a:t>: </a:t>
            </a:r>
            <a:r>
              <a:rPr lang="en-US" i="1" dirty="0"/>
              <a:t>Bodhisattva </a:t>
            </a:r>
            <a:r>
              <a:rPr lang="en-US" dirty="0" err="1"/>
              <a:t>Kannon</a:t>
            </a:r>
            <a:endParaRPr lang="en-US" dirty="0"/>
          </a:p>
        </p:txBody>
      </p:sp>
      <p:sp>
        <p:nvSpPr>
          <p:cNvPr id="3" name="Content Placeholder 2"/>
          <p:cNvSpPr>
            <a:spLocks noGrp="1"/>
          </p:cNvSpPr>
          <p:nvPr>
            <p:ph idx="1"/>
          </p:nvPr>
        </p:nvSpPr>
        <p:spPr>
          <a:xfrm>
            <a:off x="1371600" y="1951037"/>
            <a:ext cx="4343400" cy="4373563"/>
          </a:xfrm>
        </p:spPr>
        <p:txBody>
          <a:bodyPr/>
          <a:lstStyle/>
          <a:p>
            <a:pPr lvl="0"/>
            <a:r>
              <a:rPr lang="en-US" dirty="0" err="1"/>
              <a:t>Buddhas</a:t>
            </a:r>
            <a:r>
              <a:rPr lang="en-US" dirty="0"/>
              <a:t> and </a:t>
            </a:r>
            <a:r>
              <a:rPr lang="en-US" i="1" dirty="0"/>
              <a:t>bodhisattvas </a:t>
            </a:r>
            <a:r>
              <a:rPr lang="en-US" dirty="0"/>
              <a:t>also are considered to be </a:t>
            </a:r>
            <a:r>
              <a:rPr lang="en-US" i="1" dirty="0"/>
              <a:t>kami.</a:t>
            </a:r>
            <a:endParaRPr lang="en-US" dirty="0"/>
          </a:p>
          <a:p>
            <a:pPr lvl="0"/>
            <a:r>
              <a:rPr lang="en-US" dirty="0" err="1"/>
              <a:t>Kannon</a:t>
            </a:r>
            <a:r>
              <a:rPr lang="en-US" dirty="0"/>
              <a:t> is the </a:t>
            </a:r>
            <a:r>
              <a:rPr lang="en-US" i="1" dirty="0"/>
              <a:t>bodhisattva </a:t>
            </a:r>
            <a:r>
              <a:rPr lang="en-US" dirty="0"/>
              <a:t>of compassion.</a:t>
            </a:r>
          </a:p>
          <a:p>
            <a:pPr lvl="0"/>
            <a:r>
              <a:rPr lang="en-US" dirty="0"/>
              <a:t>In China, she is also worshipped by Taoists as a goddess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828800"/>
            <a:ext cx="2533650" cy="3810000"/>
          </a:xfrm>
          <a:prstGeom prst="rect">
            <a:avLst/>
          </a:prstGeom>
        </p:spPr>
      </p:pic>
      <p:sp>
        <p:nvSpPr>
          <p:cNvPr id="5" name="TextBox 4"/>
          <p:cNvSpPr txBox="1"/>
          <p:nvPr/>
        </p:nvSpPr>
        <p:spPr bwMode="auto">
          <a:xfrm>
            <a:off x="6172200" y="563880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N</a:t>
            </a:r>
            <a:r>
              <a:rPr lang="en-US" sz="600" dirty="0"/>
              <a:t>. F. Photography / www.shutterstock.com</a:t>
            </a:r>
          </a:p>
        </p:txBody>
      </p:sp>
    </p:spTree>
    <p:extLst>
      <p:ext uri="{BB962C8B-B14F-4D97-AF65-F5344CB8AC3E}">
        <p14:creationId xmlns:p14="http://schemas.microsoft.com/office/powerpoint/2010/main" val="11422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lstStyle/>
          <a:p>
            <a:r>
              <a:rPr lang="en-US" dirty="0"/>
              <a:t>Floating </a:t>
            </a:r>
            <a:r>
              <a:rPr lang="en-US" i="1" dirty="0"/>
              <a:t>Torii</a:t>
            </a:r>
          </a:p>
        </p:txBody>
      </p:sp>
      <p:sp>
        <p:nvSpPr>
          <p:cNvPr id="3" name="Content Placeholder 2"/>
          <p:cNvSpPr>
            <a:spLocks noGrp="1"/>
          </p:cNvSpPr>
          <p:nvPr>
            <p:ph idx="1"/>
          </p:nvPr>
        </p:nvSpPr>
        <p:spPr>
          <a:xfrm>
            <a:off x="685800" y="1752600"/>
            <a:ext cx="8458200" cy="4373563"/>
          </a:xfrm>
        </p:spPr>
        <p:txBody>
          <a:bodyPr/>
          <a:lstStyle/>
          <a:p>
            <a:pPr lvl="0"/>
            <a:r>
              <a:rPr lang="en-US" dirty="0"/>
              <a:t>The </a:t>
            </a:r>
            <a:r>
              <a:rPr lang="en-US" i="1" dirty="0" err="1"/>
              <a:t>torii</a:t>
            </a:r>
            <a:r>
              <a:rPr lang="en-US" i="1" dirty="0"/>
              <a:t> </a:t>
            </a:r>
            <a:r>
              <a:rPr lang="en-US" dirty="0"/>
              <a:t>is Shinto’s most recognized symbol.</a:t>
            </a:r>
          </a:p>
          <a:p>
            <a:pPr lvl="0"/>
            <a:r>
              <a:rPr lang="en-US" dirty="0"/>
              <a:t>The waters surrounding the </a:t>
            </a:r>
            <a:r>
              <a:rPr lang="en-US" i="1" dirty="0" err="1"/>
              <a:t>torii</a:t>
            </a:r>
            <a:r>
              <a:rPr lang="en-US" dirty="0"/>
              <a:t> are believed to be </a:t>
            </a:r>
            <a:r>
              <a:rPr lang="en-US" i="1" dirty="0"/>
              <a:t>kami.</a:t>
            </a:r>
            <a:endParaRPr lang="en-US" dirty="0"/>
          </a:p>
          <a:p>
            <a:pPr lvl="0"/>
            <a:r>
              <a:rPr lang="en-US" dirty="0"/>
              <a:t>When the tide is high, the </a:t>
            </a:r>
            <a:r>
              <a:rPr lang="en-US" i="1" dirty="0" err="1"/>
              <a:t>torii</a:t>
            </a:r>
            <a:r>
              <a:rPr lang="en-US" i="1" dirty="0"/>
              <a:t> </a:t>
            </a:r>
            <a:r>
              <a:rPr lang="en-US" dirty="0"/>
              <a:t>appears to be floating</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356552"/>
            <a:ext cx="4067503" cy="27211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2514600" y="6139934"/>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Attila </a:t>
            </a:r>
            <a:r>
              <a:rPr lang="en-US" sz="600" dirty="0"/>
              <a:t>JANDI / www.shutterstock.com</a:t>
            </a:r>
          </a:p>
        </p:txBody>
      </p:sp>
    </p:spTree>
    <p:extLst>
      <p:ext uri="{BB962C8B-B14F-4D97-AF65-F5344CB8AC3E}">
        <p14:creationId xmlns:p14="http://schemas.microsoft.com/office/powerpoint/2010/main" val="388917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Samurai</a:t>
            </a:r>
          </a:p>
        </p:txBody>
      </p:sp>
      <p:sp>
        <p:nvSpPr>
          <p:cNvPr id="3" name="Content Placeholder 2"/>
          <p:cNvSpPr>
            <a:spLocks noGrp="1"/>
          </p:cNvSpPr>
          <p:nvPr>
            <p:ph idx="1"/>
          </p:nvPr>
        </p:nvSpPr>
        <p:spPr>
          <a:xfrm>
            <a:off x="1371600" y="1752600"/>
            <a:ext cx="4267200" cy="4373563"/>
          </a:xfrm>
        </p:spPr>
        <p:txBody>
          <a:bodyPr/>
          <a:lstStyle/>
          <a:p>
            <a:pPr lvl="0"/>
            <a:r>
              <a:rPr lang="en-US" dirty="0"/>
              <a:t>The samurai code of conduct is traced back to the convergence of Shinto, Buddhism, and Confucianism.</a:t>
            </a:r>
          </a:p>
          <a:p>
            <a:pPr lvl="0"/>
            <a:r>
              <a:rPr lang="en-US" dirty="0"/>
              <a:t>The code calls for complete loyalty to one’s feudal lord, purity, and fearlessness in the face of death</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616404"/>
            <a:ext cx="3048000" cy="2206752"/>
          </a:xfrm>
          <a:prstGeom prst="rect">
            <a:avLst/>
          </a:prstGeom>
        </p:spPr>
      </p:pic>
      <p:sp>
        <p:nvSpPr>
          <p:cNvPr id="5" name="TextBox 4"/>
          <p:cNvSpPr txBox="1"/>
          <p:nvPr/>
        </p:nvSpPr>
        <p:spPr bwMode="auto">
          <a:xfrm>
            <a:off x="6248400" y="381000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Davi</a:t>
            </a:r>
            <a:r>
              <a:rPr lang="en-US" sz="600" dirty="0" smtClean="0"/>
              <a:t> </a:t>
            </a:r>
            <a:r>
              <a:rPr lang="en-US" sz="600" dirty="0"/>
              <a:t>Sales Batista / www.shutterstock.com</a:t>
            </a:r>
          </a:p>
        </p:txBody>
      </p:sp>
    </p:spTree>
    <p:extLst>
      <p:ext uri="{BB962C8B-B14F-4D97-AF65-F5344CB8AC3E}">
        <p14:creationId xmlns:p14="http://schemas.microsoft.com/office/powerpoint/2010/main" val="345900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143000"/>
            <a:ext cx="5791200" cy="533400"/>
          </a:xfrm>
        </p:spPr>
        <p:txBody>
          <a:bodyPr/>
          <a:lstStyle/>
          <a:p>
            <a:r>
              <a:rPr lang="en-US" dirty="0"/>
              <a:t>Shinto Shrine</a:t>
            </a:r>
          </a:p>
        </p:txBody>
      </p:sp>
      <p:sp>
        <p:nvSpPr>
          <p:cNvPr id="3" name="Content Placeholder 2"/>
          <p:cNvSpPr>
            <a:spLocks noGrp="1"/>
          </p:cNvSpPr>
          <p:nvPr>
            <p:ph idx="1"/>
          </p:nvPr>
        </p:nvSpPr>
        <p:spPr>
          <a:xfrm>
            <a:off x="762000" y="1752601"/>
            <a:ext cx="7467600" cy="2514600"/>
          </a:xfrm>
        </p:spPr>
        <p:txBody>
          <a:bodyPr/>
          <a:lstStyle/>
          <a:p>
            <a:pPr lvl="0"/>
            <a:r>
              <a:rPr lang="en-US" dirty="0"/>
              <a:t>Places of worship, believed to be dwellings of the </a:t>
            </a:r>
            <a:r>
              <a:rPr lang="en-US" i="1" dirty="0"/>
              <a:t>kami.</a:t>
            </a:r>
            <a:endParaRPr lang="en-US" dirty="0"/>
          </a:p>
          <a:p>
            <a:pPr lvl="0"/>
            <a:r>
              <a:rPr lang="en-US" dirty="0"/>
              <a:t>Worshippers pay respect to the </a:t>
            </a:r>
            <a:r>
              <a:rPr lang="en-US" i="1" dirty="0"/>
              <a:t>kami</a:t>
            </a:r>
            <a:r>
              <a:rPr lang="en-US" dirty="0"/>
              <a:t> and sometimes pray for good fortune.</a:t>
            </a:r>
          </a:p>
          <a:p>
            <a:pPr lvl="0"/>
            <a:r>
              <a:rPr lang="en-US" dirty="0"/>
              <a:t>Shrines in small villages or towns are dedicated to the local </a:t>
            </a:r>
            <a:r>
              <a:rPr lang="en-US" i="1" dirty="0"/>
              <a:t>kami</a:t>
            </a:r>
            <a:r>
              <a:rPr lang="en-US" i="1"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2026" y="4191000"/>
            <a:ext cx="3240174" cy="2209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2819400" y="6444734"/>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Kobby</a:t>
            </a:r>
            <a:r>
              <a:rPr lang="en-US" sz="600" dirty="0" smtClean="0"/>
              <a:t> </a:t>
            </a:r>
            <a:r>
              <a:rPr lang="en-US" sz="600" dirty="0"/>
              <a:t>Dagan / www.shutterstock.com</a:t>
            </a:r>
          </a:p>
        </p:txBody>
      </p:sp>
    </p:spTree>
    <p:extLst>
      <p:ext uri="{BB962C8B-B14F-4D97-AF65-F5344CB8AC3E}">
        <p14:creationId xmlns:p14="http://schemas.microsoft.com/office/powerpoint/2010/main" val="392835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Purification Rites</a:t>
            </a:r>
          </a:p>
        </p:txBody>
      </p:sp>
      <p:sp>
        <p:nvSpPr>
          <p:cNvPr id="3" name="Content Placeholder 2"/>
          <p:cNvSpPr>
            <a:spLocks noGrp="1"/>
          </p:cNvSpPr>
          <p:nvPr>
            <p:ph idx="1"/>
          </p:nvPr>
        </p:nvSpPr>
        <p:spPr>
          <a:xfrm>
            <a:off x="1371600" y="1752600"/>
            <a:ext cx="4114800" cy="4373563"/>
          </a:xfrm>
        </p:spPr>
        <p:txBody>
          <a:bodyPr/>
          <a:lstStyle/>
          <a:p>
            <a:pPr lvl="0"/>
            <a:r>
              <a:rPr lang="en-US" dirty="0"/>
              <a:t>The </a:t>
            </a:r>
            <a:r>
              <a:rPr lang="en-US" i="1" dirty="0" err="1"/>
              <a:t>tsukubai</a:t>
            </a:r>
            <a:r>
              <a:rPr lang="en-US" i="1" dirty="0"/>
              <a:t> </a:t>
            </a:r>
            <a:r>
              <a:rPr lang="en-US" dirty="0"/>
              <a:t>is a basin provided at Shinto sites.</a:t>
            </a:r>
          </a:p>
          <a:p>
            <a:pPr lvl="0"/>
            <a:r>
              <a:rPr lang="en-US" dirty="0"/>
              <a:t>Visitors use the </a:t>
            </a:r>
            <a:r>
              <a:rPr lang="en-US" i="1" dirty="0" err="1"/>
              <a:t>tsukubai</a:t>
            </a:r>
            <a:r>
              <a:rPr lang="en-US" i="1" dirty="0"/>
              <a:t> </a:t>
            </a:r>
            <a:r>
              <a:rPr lang="en-US" dirty="0"/>
              <a:t>to purify themselves through ritual washing.</a:t>
            </a:r>
          </a:p>
          <a:p>
            <a:pPr lvl="0"/>
            <a:r>
              <a:rPr lang="en-US" dirty="0"/>
              <a:t>A purification ritual performed by a Shinto priest, called </a:t>
            </a:r>
            <a:r>
              <a:rPr lang="en-US" i="1" dirty="0" err="1"/>
              <a:t>harae</a:t>
            </a:r>
            <a:r>
              <a:rPr lang="en-US" i="1" dirty="0"/>
              <a:t>,</a:t>
            </a:r>
            <a:r>
              <a:rPr lang="en-US" dirty="0"/>
              <a:t> is intended to please and placate the </a:t>
            </a:r>
            <a:r>
              <a:rPr lang="en-US" i="1" dirty="0"/>
              <a:t>kami</a:t>
            </a:r>
            <a:r>
              <a:rPr lang="en-US" i="1"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735" y="1752600"/>
            <a:ext cx="3048000" cy="2033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096000" y="388620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Sergii</a:t>
            </a:r>
            <a:r>
              <a:rPr lang="en-US" sz="600" dirty="0" smtClean="0"/>
              <a:t> </a:t>
            </a:r>
            <a:r>
              <a:rPr lang="en-US" sz="600" dirty="0" err="1"/>
              <a:t>Rudiuk</a:t>
            </a:r>
            <a:r>
              <a:rPr lang="en-US" sz="600" dirty="0"/>
              <a:t> / www.shutterstock.com</a:t>
            </a:r>
          </a:p>
        </p:txBody>
      </p:sp>
    </p:spTree>
    <p:extLst>
      <p:ext uri="{BB962C8B-B14F-4D97-AF65-F5344CB8AC3E}">
        <p14:creationId xmlns:p14="http://schemas.microsoft.com/office/powerpoint/2010/main" val="22988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143000"/>
            <a:ext cx="6858000" cy="685800"/>
          </a:xfrm>
        </p:spPr>
        <p:txBody>
          <a:bodyPr/>
          <a:lstStyle/>
          <a:p>
            <a:r>
              <a:rPr lang="en-US" dirty="0"/>
              <a:t>Festival Lanterns</a:t>
            </a:r>
          </a:p>
        </p:txBody>
      </p:sp>
      <p:sp>
        <p:nvSpPr>
          <p:cNvPr id="3" name="Content Placeholder 2"/>
          <p:cNvSpPr>
            <a:spLocks noGrp="1"/>
          </p:cNvSpPr>
          <p:nvPr>
            <p:ph idx="1"/>
          </p:nvPr>
        </p:nvSpPr>
        <p:spPr>
          <a:xfrm>
            <a:off x="3886200" y="1752600"/>
            <a:ext cx="4876800" cy="4373563"/>
          </a:xfrm>
        </p:spPr>
        <p:txBody>
          <a:bodyPr/>
          <a:lstStyle/>
          <a:p>
            <a:pPr lvl="0"/>
            <a:r>
              <a:rPr lang="en-US" dirty="0"/>
              <a:t>These large lanterns are hung during the </a:t>
            </a:r>
            <a:r>
              <a:rPr lang="en-US" dirty="0" err="1"/>
              <a:t>Gion</a:t>
            </a:r>
            <a:r>
              <a:rPr lang="en-US" dirty="0"/>
              <a:t> </a:t>
            </a:r>
            <a:r>
              <a:rPr lang="en-US" dirty="0" err="1"/>
              <a:t>Matsuri</a:t>
            </a:r>
            <a:r>
              <a:rPr lang="en-US" dirty="0"/>
              <a:t>, one of Japan’s largest festivals.</a:t>
            </a:r>
          </a:p>
          <a:p>
            <a:pPr lvl="0"/>
            <a:r>
              <a:rPr lang="en-US" dirty="0"/>
              <a:t>It originated as a ceremony to appease the gods during an epidemic.</a:t>
            </a:r>
          </a:p>
          <a:p>
            <a:pPr lvl="0"/>
            <a:r>
              <a:rPr lang="en-US" dirty="0"/>
              <a:t>Festivals like this provide both spiritual and social benefits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2971800"/>
            <a:ext cx="3048000" cy="20330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bwMode="auto">
          <a:xfrm>
            <a:off x="304800" y="5149334"/>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 </a:t>
            </a:r>
            <a:r>
              <a:rPr lang="en-US" sz="600" dirty="0" err="1"/>
              <a:t>littlesam</a:t>
            </a:r>
            <a:r>
              <a:rPr lang="en-US" sz="600" dirty="0"/>
              <a:t> / www.shutterstock.com</a:t>
            </a:r>
          </a:p>
        </p:txBody>
      </p:sp>
    </p:spTree>
    <p:extLst>
      <p:ext uri="{BB962C8B-B14F-4D97-AF65-F5344CB8AC3E}">
        <p14:creationId xmlns:p14="http://schemas.microsoft.com/office/powerpoint/2010/main" val="2073926837"/>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116</TotalTime>
  <Words>1017</Words>
  <Application>Microsoft Macintosh PowerPoint</Application>
  <PresentationFormat>On-screen Show (4:3)</PresentationFormat>
  <Paragraphs>73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Chapter 10: Shinto</vt:lpstr>
      <vt:lpstr>Kami: Mount Fuji and the Moon</vt:lpstr>
      <vt:lpstr>Kami: Nachi Falls</vt:lpstr>
      <vt:lpstr>Kami: Bodhisattva Kannon</vt:lpstr>
      <vt:lpstr>Floating Torii</vt:lpstr>
      <vt:lpstr>Samurai</vt:lpstr>
      <vt:lpstr>Shinto Shrine</vt:lpstr>
      <vt:lpstr>Purification Rites</vt:lpstr>
      <vt:lpstr>Festival Lanterns</vt:lpstr>
      <vt:lpstr>Mikoshi</vt:lpstr>
      <vt:lpstr>Shimenawa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24</cp:revision>
  <dcterms:created xsi:type="dcterms:W3CDTF">2011-01-10T17:35:40Z</dcterms:created>
  <dcterms:modified xsi:type="dcterms:W3CDTF">2015-01-13T01:47:44Z</dcterms:modified>
</cp:coreProperties>
</file>