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364" r:id="rId3"/>
    <p:sldId id="358" r:id="rId4"/>
    <p:sldId id="377" r:id="rId5"/>
    <p:sldId id="361" r:id="rId6"/>
    <p:sldId id="380"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rian Singer-Towns" initials="bst" lastIdx="15" clrIdx="0"/>
  <p:cmAuthor id="1" name="lberg" initials="l" lastIdx="4" clrIdx="1"/>
  <p:cmAuthor id="2" name="bholzworth" initials="b" lastIdx="3" clrIdx="2"/>
  <p:cmAuthor id="3" name="Jeanette Fast Redmond" initials="JFR" lastIdx="5" clrIdx="3"/>
  <p:cmAuthor id="4" name="Joanna Dailey" initials="jd" lastIdx="1" clrIdx="4"/>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904" autoAdjust="0"/>
    <p:restoredTop sz="82460" autoAdjust="0"/>
  </p:normalViewPr>
  <p:slideViewPr>
    <p:cSldViewPr>
      <p:cViewPr>
        <p:scale>
          <a:sx n="90" d="100"/>
          <a:sy n="90" d="100"/>
        </p:scale>
        <p:origin x="-1842" y="-15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558396-7F3C-418A-A7F3-9E8EE033637A}" type="datetimeFigureOut">
              <a:rPr lang="en-US" smtClean="0"/>
              <a:pPr/>
              <a:t>2/24/2012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FD797C-81A0-4169-8DE1-DF1E0532C5DA}" type="slidenum">
              <a:rPr lang="en-US" smtClean="0"/>
              <a:pPr/>
              <a:t>‹#›</a:t>
            </a:fld>
            <a:endParaRPr lang="en-US"/>
          </a:p>
        </p:txBody>
      </p:sp>
    </p:spTree>
    <p:extLst>
      <p:ext uri="{BB962C8B-B14F-4D97-AF65-F5344CB8AC3E}">
        <p14:creationId xmlns:p14="http://schemas.microsoft.com/office/powerpoint/2010/main" val="875506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effectLst/>
                <a:latin typeface="+mn-lt"/>
                <a:ea typeface="+mn-ea"/>
                <a:cs typeface="+mn-cs"/>
              </a:rPr>
              <a:t>Notes:</a:t>
            </a:r>
            <a:r>
              <a:rPr lang="en-US" sz="1200" kern="1200" dirty="0" smtClean="0">
                <a:solidFill>
                  <a:schemeClr val="tx1"/>
                </a:solidFill>
                <a:effectLst/>
                <a:latin typeface="+mn-lt"/>
                <a:ea typeface="+mn-ea"/>
                <a:cs typeface="+mn-cs"/>
              </a:rPr>
              <a:t>  Invite the students to notice that the structure of Acts mirrors the geographic spread of Christianity: beginning in Jerusalem, moving outward to the regions immediately surrounding it, and then spreading throughout the ancient Mediterranean world and finally to Rome.</a:t>
            </a:r>
          </a:p>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i="1" dirty="0" smtClean="0">
                <a:latin typeface="Arial" pitchFamily="34" charset="0"/>
                <a:cs typeface="Arial" pitchFamily="34" charset="0"/>
              </a:rPr>
              <a:t>Notes:  </a:t>
            </a:r>
            <a:r>
              <a:rPr lang="en-US" dirty="0" smtClean="0">
                <a:latin typeface="Arial" pitchFamily="34" charset="0"/>
                <a:cs typeface="Arial" pitchFamily="34" charset="0"/>
              </a:rPr>
              <a:t>You may wish to remind the students of their unit 3 study of the development of the Gospels. Ensure that the students understand that Acts recounts the missionary campaign or oral tradition stage, but that it was written more than 20 years after that stage ended.</a:t>
            </a:r>
          </a:p>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bg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Text Placeholder 8"/>
          <p:cNvSpPr>
            <a:spLocks noGrp="1"/>
          </p:cNvSpPr>
          <p:nvPr>
            <p:ph type="body" sz="quarter" idx="10" hasCustomPrompt="1"/>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dirty="0" smtClean="0"/>
              <a:t>Document # TX00</a:t>
            </a:r>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5"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7"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Bullets">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Tex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buNone/>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Tex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1" y="199"/>
            <a:ext cx="9145586" cy="6859190"/>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buNone/>
              <a:defRPr sz="2400">
                <a:solidFill>
                  <a:schemeClr val="bg1"/>
                </a:solidFill>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dirty="0" smtClean="0"/>
              <a:t>Click to edit Master text styles</a:t>
            </a:r>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Bullets-2line">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hasCustomPrompt="1"/>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dirty="0" smtClean="0"/>
              <a:t>Click to edit Master title style</a:t>
            </a:r>
            <a:br>
              <a:rPr lang="en-US" dirty="0" smtClean="0"/>
            </a:br>
            <a:r>
              <a:rPr lang="en-US" dirty="0" smtClean="0"/>
              <a:t>2 line title</a:t>
            </a:r>
            <a:endParaRPr lang="en-US" dirty="0"/>
          </a:p>
        </p:txBody>
      </p:sp>
      <p:sp>
        <p:nvSpPr>
          <p:cNvPr id="3" name="Content Placeholder 2"/>
          <p:cNvSpPr>
            <a:spLocks noGrp="1"/>
          </p:cNvSpPr>
          <p:nvPr>
            <p:ph idx="1"/>
          </p:nvPr>
        </p:nvSpPr>
        <p:spPr>
          <a:xfrm>
            <a:off x="1371600" y="2209800"/>
            <a:ext cx="6477000" cy="39163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6400800" cy="39163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9" name="Text Placeholder 8"/>
          <p:cNvSpPr>
            <a:spLocks noGrp="1"/>
          </p:cNvSpPr>
          <p:nvPr>
            <p:ph type="body" sz="quarter" idx="12" hasCustomPrompt="1"/>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dirty="0" smtClean="0"/>
              <a:t>Click to edit 2nd line emphasis title</a:t>
            </a:r>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8"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838200"/>
            <a:ext cx="7772400" cy="5794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B1BD0-533A-4E07-BF9C-432137E14983}" type="datetimeFigureOut">
              <a:rPr lang="en-US" smtClean="0"/>
              <a:pPr/>
              <a:t>2/24/2012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54F940-28E1-4EAC-8D73-5D6BC0F5BD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5" r:id="rId3"/>
    <p:sldLayoutId id="2147483676" r:id="rId4"/>
    <p:sldLayoutId id="2147483673" r:id="rId5"/>
    <p:sldLayoutId id="2147483672" r:id="rId6"/>
    <p:sldLayoutId id="2147483651" r:id="rId7"/>
    <p:sldLayoutId id="2147483674" r:id="rId8"/>
    <p:sldLayoutId id="2147483652" r:id="rId9"/>
    <p:sldLayoutId id="2147483655" r:id="rId10"/>
  </p:sldLayoutIdLst>
  <p:transition>
    <p:fade/>
  </p:transition>
  <p:txStyles>
    <p:title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981200"/>
            <a:ext cx="8686800" cy="1470025"/>
          </a:xfrm>
        </p:spPr>
        <p:txBody>
          <a:bodyPr>
            <a:normAutofit/>
          </a:bodyPr>
          <a:lstStyle/>
          <a:p>
            <a:r>
              <a:rPr lang="en-US" dirty="0"/>
              <a:t>Introducing the Acts of </a:t>
            </a:r>
            <a:r>
              <a:rPr lang="en-US" dirty="0" smtClean="0"/>
              <a:t/>
            </a:r>
            <a:br>
              <a:rPr lang="en-US" dirty="0" smtClean="0"/>
            </a:br>
            <a:r>
              <a:rPr lang="en-US" dirty="0" smtClean="0"/>
              <a:t>the </a:t>
            </a:r>
            <a:r>
              <a:rPr lang="en-US" dirty="0"/>
              <a:t>Apostles</a:t>
            </a:r>
          </a:p>
        </p:txBody>
      </p:sp>
      <p:sp>
        <p:nvSpPr>
          <p:cNvPr id="3" name="Subtitle 2"/>
          <p:cNvSpPr>
            <a:spLocks noGrp="1"/>
          </p:cNvSpPr>
          <p:nvPr>
            <p:ph type="subTitle" idx="1"/>
          </p:nvPr>
        </p:nvSpPr>
        <p:spPr/>
        <p:txBody>
          <a:bodyPr/>
          <a:lstStyle/>
          <a:p>
            <a:r>
              <a:rPr lang="en-US" i="1" dirty="0"/>
              <a:t>The </a:t>
            </a:r>
            <a:r>
              <a:rPr lang="en-US" i="1"/>
              <a:t>New </a:t>
            </a:r>
            <a:r>
              <a:rPr lang="en-US" i="1" smtClean="0"/>
              <a:t>Testament</a:t>
            </a:r>
            <a:endParaRPr lang="en-US" dirty="0"/>
          </a:p>
        </p:txBody>
      </p:sp>
      <p:sp>
        <p:nvSpPr>
          <p:cNvPr id="4" name="Text Placeholder 8"/>
          <p:cNvSpPr>
            <a:spLocks noGrp="1"/>
          </p:cNvSpPr>
          <p:nvPr>
            <p:ph type="body" sz="quarter" idx="10"/>
          </p:nvPr>
        </p:nvSpPr>
        <p:spPr>
          <a:xfrm>
            <a:off x="7620000" y="6019800"/>
            <a:ext cx="1295400" cy="152400"/>
          </a:xfrm>
        </p:spPr>
        <p:txBody>
          <a:bodyPr>
            <a:noAutofit/>
          </a:bodyPr>
          <a:lstStyle>
            <a:lvl1pPr>
              <a:buNone/>
              <a:defRPr sz="800">
                <a:solidFill>
                  <a:schemeClr val="bg1">
                    <a:lumMod val="50000"/>
                  </a:schemeClr>
                </a:solidFill>
              </a:defRPr>
            </a:lvl1pPr>
          </a:lstStyle>
          <a:p>
            <a:pPr lvl="0"/>
            <a:r>
              <a:rPr lang="en-US" dirty="0" smtClean="0"/>
              <a:t>Document #: TX002285</a:t>
            </a: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bwMode="auto">
          <a:xfrm>
            <a:off x="581736" y="4436239"/>
            <a:ext cx="8343900" cy="923330"/>
          </a:xfrm>
          <a:prstGeom prst="rect">
            <a:avLst/>
          </a:prstGeom>
          <a:noFill/>
          <a:ln w="9525">
            <a:noFill/>
            <a:miter lim="800000"/>
            <a:headEnd/>
            <a:tailEnd/>
          </a:ln>
        </p:spPr>
        <p:txBody>
          <a:bodyPr wrap="square" rtlCol="0">
            <a:spAutoFit/>
          </a:bodyPr>
          <a:lstStyle/>
          <a:p>
            <a:pPr marL="285750" lvl="0" indent="-285750">
              <a:buFont typeface="Arial" pitchFamily="34" charset="0"/>
              <a:buChar char="•"/>
            </a:pPr>
            <a:r>
              <a:rPr lang="en-US" dirty="0">
                <a:latin typeface="Arial" pitchFamily="34" charset="0"/>
                <a:cs typeface="Arial" pitchFamily="34" charset="0"/>
              </a:rPr>
              <a:t>It is the only book that functions as “part 2” of a Gospel. Written by the same author as the Gospel of Luke, it picks up the story of Jesus’ saving mission where Luke leaves off.</a:t>
            </a:r>
          </a:p>
        </p:txBody>
      </p:sp>
      <p:sp>
        <p:nvSpPr>
          <p:cNvPr id="8" name="TextBox 7"/>
          <p:cNvSpPr txBox="1"/>
          <p:nvPr/>
        </p:nvSpPr>
        <p:spPr bwMode="auto">
          <a:xfrm>
            <a:off x="623248" y="5401270"/>
            <a:ext cx="8191500" cy="923330"/>
          </a:xfrm>
          <a:prstGeom prst="rect">
            <a:avLst/>
          </a:prstGeom>
          <a:noFill/>
          <a:ln w="9525">
            <a:noFill/>
            <a:miter lim="800000"/>
            <a:headEnd/>
            <a:tailEnd/>
          </a:ln>
        </p:spPr>
        <p:txBody>
          <a:bodyPr wrap="square" rtlCol="0">
            <a:spAutoFit/>
          </a:bodyPr>
          <a:lstStyle/>
          <a:p>
            <a:pPr marL="285750" lvl="0" indent="-285750">
              <a:buFont typeface="Arial" pitchFamily="34" charset="0"/>
              <a:buChar char="•"/>
            </a:pPr>
            <a:r>
              <a:rPr lang="en-US" dirty="0">
                <a:latin typeface="Arial" pitchFamily="34" charset="0"/>
                <a:cs typeface="Arial" pitchFamily="34" charset="0"/>
              </a:rPr>
              <a:t>More than the other New Testament books, Acts reads like a history of the early Church. As we study it, we will seek to understand these historical elements, as well as their deeper spiritual meaning.</a:t>
            </a:r>
          </a:p>
        </p:txBody>
      </p:sp>
      <p:sp>
        <p:nvSpPr>
          <p:cNvPr id="16" name="Content Placeholder 6"/>
          <p:cNvSpPr txBox="1">
            <a:spLocks/>
          </p:cNvSpPr>
          <p:nvPr/>
        </p:nvSpPr>
        <p:spPr>
          <a:xfrm>
            <a:off x="4572000" y="2061047"/>
            <a:ext cx="3810000" cy="1909432"/>
          </a:xfrm>
          <a:prstGeom prst="rect">
            <a:avLst/>
          </a:prstGeom>
        </p:spPr>
        <p:txBody>
          <a:bodyPr>
            <a:noAutofit/>
          </a:bodyPr>
          <a:lstStyle/>
          <a:p>
            <a:pPr algn="ctr"/>
            <a:r>
              <a:rPr lang="en-US" sz="2400" b="1" dirty="0">
                <a:latin typeface="Arial" pitchFamily="34" charset="0"/>
                <a:cs typeface="Arial" pitchFamily="34" charset="0"/>
              </a:rPr>
              <a:t>The Acts of the Apostles is a unique book of the New </a:t>
            </a:r>
            <a:r>
              <a:rPr lang="en-US" sz="2400" b="1" dirty="0" smtClean="0">
                <a:latin typeface="Arial" pitchFamily="34" charset="0"/>
                <a:cs typeface="Arial" pitchFamily="34" charset="0"/>
              </a:rPr>
              <a:t>Testament.</a:t>
            </a:r>
            <a:endParaRPr lang="en-US" sz="2400" b="1" dirty="0">
              <a:latin typeface="Arial" pitchFamily="34" charset="0"/>
              <a:cs typeface="Arial" pitchFamily="34" charset="0"/>
            </a:endParaRPr>
          </a:p>
        </p:txBody>
      </p:sp>
      <p:sp>
        <p:nvSpPr>
          <p:cNvPr id="9" name="TextBox 8"/>
          <p:cNvSpPr txBox="1"/>
          <p:nvPr/>
        </p:nvSpPr>
        <p:spPr bwMode="auto">
          <a:xfrm>
            <a:off x="581736" y="3722638"/>
            <a:ext cx="8077200" cy="646331"/>
          </a:xfrm>
          <a:prstGeom prst="rect">
            <a:avLst/>
          </a:prstGeom>
          <a:noFill/>
          <a:ln w="9525">
            <a:noFill/>
            <a:miter lim="800000"/>
            <a:headEnd/>
            <a:tailEnd/>
          </a:ln>
        </p:spPr>
        <p:txBody>
          <a:bodyPr wrap="square" rtlCol="0">
            <a:spAutoFit/>
          </a:bodyPr>
          <a:lstStyle/>
          <a:p>
            <a:pPr marL="285750" lvl="0" indent="-285750">
              <a:buFont typeface="Arial" pitchFamily="34" charset="0"/>
              <a:buChar char="•"/>
            </a:pPr>
            <a:r>
              <a:rPr lang="en-US" dirty="0">
                <a:latin typeface="Arial" pitchFamily="34" charset="0"/>
                <a:cs typeface="Arial" pitchFamily="34" charset="0"/>
              </a:rPr>
              <a:t>It is not a Gospel or </a:t>
            </a:r>
            <a:r>
              <a:rPr lang="en-US" dirty="0" smtClean="0">
                <a:latin typeface="Arial" pitchFamily="34" charset="0"/>
                <a:cs typeface="Arial" pitchFamily="34" charset="0"/>
              </a:rPr>
              <a:t>an Epistle—it </a:t>
            </a:r>
            <a:r>
              <a:rPr lang="en-US" dirty="0">
                <a:latin typeface="Arial" pitchFamily="34" charset="0"/>
                <a:cs typeface="Arial" pitchFamily="34" charset="0"/>
              </a:rPr>
              <a:t>is its own unique genre, with no other book like it.</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826847"/>
            <a:ext cx="3675549" cy="2449753"/>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4" name="TextBox 3"/>
          <p:cNvSpPr txBox="1"/>
          <p:nvPr/>
        </p:nvSpPr>
        <p:spPr bwMode="auto">
          <a:xfrm>
            <a:off x="1066800" y="3365956"/>
            <a:ext cx="3733800" cy="215444"/>
          </a:xfrm>
          <a:prstGeom prst="rect">
            <a:avLst/>
          </a:prstGeom>
          <a:noFill/>
          <a:ln w="9525">
            <a:noFill/>
            <a:miter lim="800000"/>
            <a:headEnd/>
            <a:tailEnd/>
          </a:ln>
        </p:spPr>
        <p:txBody>
          <a:bodyPr wrap="square" rtlCol="0">
            <a:spAutoFit/>
          </a:bodyPr>
          <a:lstStyle/>
          <a:p>
            <a:r>
              <a:rPr lang="en-US" sz="800" dirty="0" smtClean="0">
                <a:latin typeface="Arial" pitchFamily="34" charset="0"/>
                <a:cs typeface="Arial" pitchFamily="34" charset="0"/>
              </a:rPr>
              <a:t>Image from Public  Domain - </a:t>
            </a:r>
            <a:r>
              <a:rPr lang="en-US" sz="800" b="1" dirty="0">
                <a:latin typeface="Arial" pitchFamily="34" charset="0"/>
                <a:cs typeface="Arial" pitchFamily="34" charset="0"/>
              </a:rPr>
              <a:t>Luca </a:t>
            </a:r>
            <a:r>
              <a:rPr lang="en-US" sz="800" b="1" dirty="0" err="1">
                <a:latin typeface="Arial" pitchFamily="34" charset="0"/>
                <a:cs typeface="Arial" pitchFamily="34" charset="0"/>
              </a:rPr>
              <a:t>Galuzzi</a:t>
            </a:r>
            <a:r>
              <a:rPr lang="en-US" sz="800" b="1" dirty="0">
                <a:latin typeface="Arial" pitchFamily="34" charset="0"/>
                <a:cs typeface="Arial" pitchFamily="34" charset="0"/>
              </a:rPr>
              <a:t> - www.galuzzi.it</a:t>
            </a:r>
            <a:endParaRPr lang="en-US" sz="800" dirty="0">
              <a:latin typeface="Arial" pitchFamily="34" charset="0"/>
              <a:cs typeface="Arial" pitchFamily="34" charset="0"/>
            </a:endParaRPr>
          </a:p>
        </p:txBody>
      </p:sp>
    </p:spTree>
    <p:extLst>
      <p:ext uri="{BB962C8B-B14F-4D97-AF65-F5344CB8AC3E}">
        <p14:creationId xmlns:p14="http://schemas.microsoft.com/office/powerpoint/2010/main" val="2294795070"/>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ontent Placeholder 6"/>
          <p:cNvSpPr txBox="1">
            <a:spLocks/>
          </p:cNvSpPr>
          <p:nvPr/>
        </p:nvSpPr>
        <p:spPr>
          <a:xfrm>
            <a:off x="686888" y="914400"/>
            <a:ext cx="7467600" cy="685800"/>
          </a:xfrm>
          <a:prstGeom prst="rect">
            <a:avLst/>
          </a:prstGeom>
        </p:spPr>
        <p:txBody>
          <a:bodyPr>
            <a:noAutofit/>
          </a:bodyPr>
          <a:lstStyle/>
          <a:p>
            <a:pPr algn="ctr"/>
            <a:r>
              <a:rPr lang="en-US" sz="2400" b="1" dirty="0">
                <a:latin typeface="Arial" pitchFamily="34" charset="0"/>
                <a:cs typeface="Arial" pitchFamily="34" charset="0"/>
              </a:rPr>
              <a:t>Structure of the Acts of the Apostles</a:t>
            </a:r>
          </a:p>
        </p:txBody>
      </p:sp>
      <p:sp>
        <p:nvSpPr>
          <p:cNvPr id="21" name="Content Placeholder 6"/>
          <p:cNvSpPr txBox="1">
            <a:spLocks/>
          </p:cNvSpPr>
          <p:nvPr/>
        </p:nvSpPr>
        <p:spPr>
          <a:xfrm>
            <a:off x="609600" y="1938670"/>
            <a:ext cx="8153400" cy="762000"/>
          </a:xfrm>
          <a:prstGeom prst="rect">
            <a:avLst/>
          </a:prstGeom>
        </p:spPr>
        <p:txBody>
          <a:bodyPr>
            <a:noAutofit/>
          </a:bodyPr>
          <a:lstStyle/>
          <a:p>
            <a:r>
              <a:rPr lang="en-US" dirty="0" smtClean="0">
                <a:latin typeface="Arial" pitchFamily="34" charset="0"/>
                <a:cs typeface="Arial" pitchFamily="34" charset="0"/>
              </a:rPr>
              <a:t>1:1—2:13</a:t>
            </a:r>
            <a:r>
              <a:rPr lang="en-US" dirty="0">
                <a:latin typeface="Arial" pitchFamily="34" charset="0"/>
                <a:cs typeface="Arial" pitchFamily="34" charset="0"/>
              </a:rPr>
              <a:t>	the Ascension of Jesus and the sending of the Spirit at </a:t>
            </a:r>
            <a:r>
              <a:rPr lang="en-US" dirty="0" smtClean="0">
                <a:latin typeface="Arial" pitchFamily="34" charset="0"/>
                <a:cs typeface="Arial" pitchFamily="34" charset="0"/>
              </a:rPr>
              <a:t>		Pentecost</a:t>
            </a:r>
            <a:br>
              <a:rPr lang="en-US" dirty="0" smtClean="0">
                <a:latin typeface="Arial" pitchFamily="34" charset="0"/>
                <a:cs typeface="Arial" pitchFamily="34" charset="0"/>
              </a:rPr>
            </a:br>
            <a:endParaRPr lang="en-US" dirty="0">
              <a:latin typeface="Arial" pitchFamily="34" charset="0"/>
              <a:cs typeface="Arial" pitchFamily="34" charset="0"/>
            </a:endParaRPr>
          </a:p>
          <a:p>
            <a:r>
              <a:rPr lang="en-US" dirty="0" smtClean="0">
                <a:latin typeface="Arial" pitchFamily="34" charset="0"/>
                <a:cs typeface="Arial" pitchFamily="34" charset="0"/>
              </a:rPr>
              <a:t>2:14—8:3</a:t>
            </a:r>
            <a:r>
              <a:rPr lang="en-US" dirty="0">
                <a:latin typeface="Arial" pitchFamily="34" charset="0"/>
                <a:cs typeface="Arial" pitchFamily="34" charset="0"/>
              </a:rPr>
              <a:t>	the mission in </a:t>
            </a:r>
            <a:r>
              <a:rPr lang="en-US" dirty="0" smtClean="0">
                <a:latin typeface="Arial" pitchFamily="34" charset="0"/>
                <a:cs typeface="Arial" pitchFamily="34" charset="0"/>
              </a:rPr>
              <a:t>Jerusalem</a:t>
            </a:r>
            <a:br>
              <a:rPr lang="en-US" dirty="0" smtClean="0">
                <a:latin typeface="Arial" pitchFamily="34" charset="0"/>
                <a:cs typeface="Arial" pitchFamily="34" charset="0"/>
              </a:rPr>
            </a:br>
            <a:endParaRPr lang="en-US" dirty="0">
              <a:latin typeface="Arial" pitchFamily="34" charset="0"/>
              <a:cs typeface="Arial" pitchFamily="34" charset="0"/>
            </a:endParaRPr>
          </a:p>
          <a:p>
            <a:r>
              <a:rPr lang="en-US" dirty="0" smtClean="0">
                <a:latin typeface="Arial" pitchFamily="34" charset="0"/>
                <a:cs typeface="Arial" pitchFamily="34" charset="0"/>
              </a:rPr>
              <a:t>8:4—9:43</a:t>
            </a:r>
            <a:r>
              <a:rPr lang="en-US" dirty="0">
                <a:latin typeface="Arial" pitchFamily="34" charset="0"/>
                <a:cs typeface="Arial" pitchFamily="34" charset="0"/>
              </a:rPr>
              <a:t>	the mission in Judea and </a:t>
            </a:r>
            <a:r>
              <a:rPr lang="en-US" dirty="0" smtClean="0">
                <a:latin typeface="Arial" pitchFamily="34" charset="0"/>
                <a:cs typeface="Arial" pitchFamily="34" charset="0"/>
              </a:rPr>
              <a:t>Samaria</a:t>
            </a:r>
            <a:br>
              <a:rPr lang="en-US" dirty="0" smtClean="0">
                <a:latin typeface="Arial" pitchFamily="34" charset="0"/>
                <a:cs typeface="Arial" pitchFamily="34" charset="0"/>
              </a:rPr>
            </a:br>
            <a:endParaRPr lang="en-US" dirty="0">
              <a:latin typeface="Arial" pitchFamily="34" charset="0"/>
              <a:cs typeface="Arial" pitchFamily="34" charset="0"/>
            </a:endParaRPr>
          </a:p>
          <a:p>
            <a:r>
              <a:rPr lang="en-US" dirty="0" smtClean="0">
                <a:latin typeface="Arial" pitchFamily="34" charset="0"/>
                <a:cs typeface="Arial" pitchFamily="34" charset="0"/>
              </a:rPr>
              <a:t>10:1—15:35</a:t>
            </a:r>
            <a:r>
              <a:rPr lang="en-US" dirty="0">
                <a:latin typeface="Arial" pitchFamily="34" charset="0"/>
                <a:cs typeface="Arial" pitchFamily="34" charset="0"/>
              </a:rPr>
              <a:t>	the beginning of the mission to the Gentiles (non-Jews</a:t>
            </a:r>
            <a:r>
              <a:rPr lang="en-US" dirty="0" smtClean="0">
                <a:latin typeface="Arial" pitchFamily="34" charset="0"/>
                <a:cs typeface="Arial" pitchFamily="34" charset="0"/>
              </a:rPr>
              <a:t>)</a:t>
            </a:r>
            <a:br>
              <a:rPr lang="en-US" dirty="0" smtClean="0">
                <a:latin typeface="Arial" pitchFamily="34" charset="0"/>
                <a:cs typeface="Arial" pitchFamily="34" charset="0"/>
              </a:rPr>
            </a:br>
            <a:endParaRPr lang="en-US" dirty="0">
              <a:latin typeface="Arial" pitchFamily="34" charset="0"/>
              <a:cs typeface="Arial" pitchFamily="34" charset="0"/>
            </a:endParaRPr>
          </a:p>
          <a:p>
            <a:r>
              <a:rPr lang="en-US" dirty="0" smtClean="0">
                <a:latin typeface="Arial" pitchFamily="34" charset="0"/>
                <a:cs typeface="Arial" pitchFamily="34" charset="0"/>
              </a:rPr>
              <a:t>15:36—28:31</a:t>
            </a:r>
            <a:r>
              <a:rPr lang="en-US" dirty="0">
                <a:latin typeface="Arial" pitchFamily="34" charset="0"/>
                <a:cs typeface="Arial" pitchFamily="34" charset="0"/>
              </a:rPr>
              <a:t>	the mission of Paul “to the ends of the earth,” represented </a:t>
            </a:r>
            <a:r>
              <a:rPr lang="en-US" dirty="0" smtClean="0">
                <a:latin typeface="Arial" pitchFamily="34" charset="0"/>
                <a:cs typeface="Arial" pitchFamily="34" charset="0"/>
              </a:rPr>
              <a:t>		by </a:t>
            </a:r>
            <a:r>
              <a:rPr lang="en-US" dirty="0">
                <a:latin typeface="Arial" pitchFamily="34" charset="0"/>
                <a:cs typeface="Arial" pitchFamily="34" charset="0"/>
              </a:rPr>
              <a:t>the city of Rome</a:t>
            </a:r>
          </a:p>
        </p:txBody>
      </p:sp>
    </p:spTree>
    <p:extLst>
      <p:ext uri="{BB962C8B-B14F-4D97-AF65-F5344CB8AC3E}">
        <p14:creationId xmlns:p14="http://schemas.microsoft.com/office/powerpoint/2010/main" val="4146590218"/>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ontent Placeholder 6"/>
          <p:cNvSpPr txBox="1">
            <a:spLocks/>
          </p:cNvSpPr>
          <p:nvPr/>
        </p:nvSpPr>
        <p:spPr>
          <a:xfrm>
            <a:off x="-38100" y="914400"/>
            <a:ext cx="9220199" cy="533400"/>
          </a:xfrm>
          <a:prstGeom prst="rect">
            <a:avLst/>
          </a:prstGeom>
        </p:spPr>
        <p:txBody>
          <a:bodyPr>
            <a:noAutofit/>
          </a:bodyPr>
          <a:lstStyle/>
          <a:p>
            <a:pPr algn="ctr"/>
            <a:r>
              <a:rPr lang="en-US" sz="2400" b="1" dirty="0">
                <a:latin typeface="Arial" pitchFamily="34" charset="0"/>
                <a:cs typeface="Arial" pitchFamily="34" charset="0"/>
              </a:rPr>
              <a:t>The Chronology of Acts</a:t>
            </a:r>
          </a:p>
        </p:txBody>
      </p:sp>
      <p:sp>
        <p:nvSpPr>
          <p:cNvPr id="3" name="TextBox 2"/>
          <p:cNvSpPr txBox="1"/>
          <p:nvPr/>
        </p:nvSpPr>
        <p:spPr bwMode="auto">
          <a:xfrm>
            <a:off x="637953" y="1676400"/>
            <a:ext cx="8229599" cy="1477328"/>
          </a:xfrm>
          <a:prstGeom prst="rect">
            <a:avLst/>
          </a:prstGeom>
          <a:noFill/>
          <a:ln w="9525">
            <a:noFill/>
            <a:miter lim="800000"/>
            <a:headEnd/>
            <a:tailEnd/>
          </a:ln>
        </p:spPr>
        <p:txBody>
          <a:bodyPr wrap="square" rtlCol="0">
            <a:spAutoFit/>
          </a:bodyPr>
          <a:lstStyle/>
          <a:p>
            <a:r>
              <a:rPr lang="en-US" b="1" dirty="0">
                <a:latin typeface="Arial" pitchFamily="34" charset="0"/>
                <a:cs typeface="Arial" pitchFamily="34" charset="0"/>
              </a:rPr>
              <a:t>Q.</a:t>
            </a:r>
            <a:r>
              <a:rPr lang="en-US" dirty="0">
                <a:latin typeface="Arial" pitchFamily="34" charset="0"/>
                <a:cs typeface="Arial" pitchFamily="34" charset="0"/>
              </a:rPr>
              <a:t>	</a:t>
            </a:r>
            <a:r>
              <a:rPr lang="en-US" i="1" dirty="0">
                <a:latin typeface="Arial" pitchFamily="34" charset="0"/>
                <a:cs typeface="Arial" pitchFamily="34" charset="0"/>
              </a:rPr>
              <a:t>When was Acts written</a:t>
            </a:r>
            <a:r>
              <a:rPr lang="en-US" i="1" dirty="0" smtClean="0">
                <a:latin typeface="Arial" pitchFamily="34" charset="0"/>
                <a:cs typeface="Arial" pitchFamily="34" charset="0"/>
              </a:rPr>
              <a:t>?</a:t>
            </a:r>
            <a:br>
              <a:rPr lang="en-US" i="1" dirty="0" smtClean="0">
                <a:latin typeface="Arial" pitchFamily="34" charset="0"/>
                <a:cs typeface="Arial" pitchFamily="34" charset="0"/>
              </a:rPr>
            </a:br>
            <a:endParaRPr lang="en-US" i="1" dirty="0">
              <a:latin typeface="Arial" pitchFamily="34" charset="0"/>
              <a:cs typeface="Arial" pitchFamily="34" charset="0"/>
            </a:endParaRPr>
          </a:p>
          <a:p>
            <a:r>
              <a:rPr lang="en-US" dirty="0" smtClean="0">
                <a:latin typeface="Arial" pitchFamily="34" charset="0"/>
                <a:cs typeface="Arial" pitchFamily="34" charset="0"/>
              </a:rPr>
              <a:t/>
            </a:r>
            <a:br>
              <a:rPr lang="en-US" dirty="0" smtClean="0">
                <a:latin typeface="Arial" pitchFamily="34" charset="0"/>
                <a:cs typeface="Arial" pitchFamily="34" charset="0"/>
              </a:rPr>
            </a:br>
            <a:endParaRPr lang="en-US" dirty="0">
              <a:latin typeface="Arial" pitchFamily="34" charset="0"/>
              <a:cs typeface="Arial" pitchFamily="34" charset="0"/>
            </a:endParaRPr>
          </a:p>
          <a:p>
            <a:endParaRPr lang="en-US" dirty="0">
              <a:latin typeface="Arial" pitchFamily="34" charset="0"/>
              <a:cs typeface="Arial" pitchFamily="34" charset="0"/>
            </a:endParaRPr>
          </a:p>
        </p:txBody>
      </p:sp>
      <p:sp>
        <p:nvSpPr>
          <p:cNvPr id="5" name="TextBox 4"/>
          <p:cNvSpPr txBox="1"/>
          <p:nvPr/>
        </p:nvSpPr>
        <p:spPr bwMode="auto">
          <a:xfrm>
            <a:off x="637953" y="3780472"/>
            <a:ext cx="8229599" cy="923330"/>
          </a:xfrm>
          <a:prstGeom prst="rect">
            <a:avLst/>
          </a:prstGeom>
          <a:noFill/>
          <a:ln w="9525">
            <a:noFill/>
            <a:miter lim="800000"/>
            <a:headEnd/>
            <a:tailEnd/>
          </a:ln>
        </p:spPr>
        <p:txBody>
          <a:bodyPr wrap="square" rtlCol="0">
            <a:spAutoFit/>
          </a:bodyPr>
          <a:lstStyle/>
          <a:p>
            <a:r>
              <a:rPr lang="en-US" b="1" dirty="0" smtClean="0">
                <a:latin typeface="Arial" pitchFamily="34" charset="0"/>
                <a:cs typeface="Arial" pitchFamily="34" charset="0"/>
              </a:rPr>
              <a:t>Q</a:t>
            </a:r>
            <a:r>
              <a:rPr lang="en-US" b="1" dirty="0">
                <a:latin typeface="Arial" pitchFamily="34" charset="0"/>
                <a:cs typeface="Arial" pitchFamily="34" charset="0"/>
              </a:rPr>
              <a:t>.</a:t>
            </a:r>
            <a:r>
              <a:rPr lang="en-US" dirty="0">
                <a:latin typeface="Arial" pitchFamily="34" charset="0"/>
                <a:cs typeface="Arial" pitchFamily="34" charset="0"/>
              </a:rPr>
              <a:t>	</a:t>
            </a:r>
            <a:r>
              <a:rPr lang="en-US" i="1" dirty="0">
                <a:latin typeface="Arial" pitchFamily="34" charset="0"/>
                <a:cs typeface="Arial" pitchFamily="34" charset="0"/>
              </a:rPr>
              <a:t>When did the events that Acts describes take place</a:t>
            </a:r>
            <a:r>
              <a:rPr lang="en-US" i="1" dirty="0" smtClean="0">
                <a:latin typeface="Arial" pitchFamily="34" charset="0"/>
                <a:cs typeface="Arial" pitchFamily="34" charset="0"/>
              </a:rPr>
              <a:t>?</a:t>
            </a:r>
            <a:br>
              <a:rPr lang="en-US" i="1" dirty="0" smtClean="0">
                <a:latin typeface="Arial" pitchFamily="34" charset="0"/>
                <a:cs typeface="Arial" pitchFamily="34" charset="0"/>
              </a:rPr>
            </a:br>
            <a:endParaRPr lang="en-US" i="1" dirty="0">
              <a:latin typeface="Arial" pitchFamily="34" charset="0"/>
              <a:cs typeface="Arial" pitchFamily="34" charset="0"/>
            </a:endParaRPr>
          </a:p>
          <a:p>
            <a:endParaRPr lang="en-US" dirty="0">
              <a:latin typeface="Arial" pitchFamily="34" charset="0"/>
              <a:cs typeface="Arial" pitchFamily="34" charset="0"/>
            </a:endParaRPr>
          </a:p>
        </p:txBody>
      </p:sp>
      <p:sp>
        <p:nvSpPr>
          <p:cNvPr id="6" name="TextBox 5"/>
          <p:cNvSpPr txBox="1"/>
          <p:nvPr/>
        </p:nvSpPr>
        <p:spPr bwMode="auto">
          <a:xfrm>
            <a:off x="637953" y="2208074"/>
            <a:ext cx="8229599" cy="1754326"/>
          </a:xfrm>
          <a:prstGeom prst="rect">
            <a:avLst/>
          </a:prstGeom>
          <a:noFill/>
          <a:ln w="9525">
            <a:noFill/>
            <a:miter lim="800000"/>
            <a:headEnd/>
            <a:tailEnd/>
          </a:ln>
        </p:spPr>
        <p:txBody>
          <a:bodyPr wrap="square" rtlCol="0">
            <a:spAutoFit/>
          </a:bodyPr>
          <a:lstStyle/>
          <a:p>
            <a:r>
              <a:rPr lang="en-US" b="1" dirty="0" smtClean="0">
                <a:latin typeface="Arial" pitchFamily="34" charset="0"/>
                <a:cs typeface="Arial" pitchFamily="34" charset="0"/>
              </a:rPr>
              <a:t>A</a:t>
            </a:r>
            <a:r>
              <a:rPr lang="en-US" dirty="0">
                <a:latin typeface="Arial" pitchFamily="34" charset="0"/>
                <a:cs typeface="Arial" pitchFamily="34" charset="0"/>
              </a:rPr>
              <a:t>.	Approximately AD 85, that is,</a:t>
            </a:r>
          </a:p>
          <a:p>
            <a:r>
              <a:rPr lang="en-US" dirty="0">
                <a:latin typeface="Arial" pitchFamily="34" charset="0"/>
                <a:cs typeface="Arial" pitchFamily="34" charset="0"/>
              </a:rPr>
              <a:t>	</a:t>
            </a:r>
            <a:r>
              <a:rPr lang="en-US" dirty="0" smtClean="0">
                <a:latin typeface="Arial" pitchFamily="34" charset="0"/>
                <a:cs typeface="Arial" pitchFamily="34" charset="0"/>
              </a:rPr>
              <a:t>•     after </a:t>
            </a:r>
            <a:r>
              <a:rPr lang="en-US" dirty="0">
                <a:latin typeface="Arial" pitchFamily="34" charset="0"/>
                <a:cs typeface="Arial" pitchFamily="34" charset="0"/>
              </a:rPr>
              <a:t>the Epistles	</a:t>
            </a:r>
          </a:p>
          <a:p>
            <a:r>
              <a:rPr lang="en-US" dirty="0">
                <a:latin typeface="Arial" pitchFamily="34" charset="0"/>
                <a:cs typeface="Arial" pitchFamily="34" charset="0"/>
              </a:rPr>
              <a:t>	</a:t>
            </a:r>
            <a:r>
              <a:rPr lang="en-US" dirty="0" smtClean="0">
                <a:latin typeface="Arial" pitchFamily="34" charset="0"/>
                <a:cs typeface="Arial" pitchFamily="34" charset="0"/>
              </a:rPr>
              <a:t>•     after </a:t>
            </a:r>
            <a:r>
              <a:rPr lang="en-US" dirty="0">
                <a:latin typeface="Arial" pitchFamily="34" charset="0"/>
                <a:cs typeface="Arial" pitchFamily="34" charset="0"/>
              </a:rPr>
              <a:t>Mark’s, Matthew’s, and Luke’s Gospels</a:t>
            </a:r>
          </a:p>
          <a:p>
            <a:r>
              <a:rPr lang="en-US" dirty="0">
                <a:latin typeface="Arial" pitchFamily="34" charset="0"/>
                <a:cs typeface="Arial" pitchFamily="34" charset="0"/>
              </a:rPr>
              <a:t>	</a:t>
            </a:r>
            <a:r>
              <a:rPr lang="en-US" dirty="0" smtClean="0">
                <a:latin typeface="Arial" pitchFamily="34" charset="0"/>
                <a:cs typeface="Arial" pitchFamily="34" charset="0"/>
              </a:rPr>
              <a:t>•     before </a:t>
            </a:r>
            <a:r>
              <a:rPr lang="en-US" dirty="0">
                <a:latin typeface="Arial" pitchFamily="34" charset="0"/>
                <a:cs typeface="Arial" pitchFamily="34" charset="0"/>
              </a:rPr>
              <a:t>John’s </a:t>
            </a:r>
            <a:r>
              <a:rPr lang="en-US" dirty="0" smtClean="0">
                <a:latin typeface="Arial" pitchFamily="34" charset="0"/>
                <a:cs typeface="Arial" pitchFamily="34" charset="0"/>
              </a:rPr>
              <a:t>Gospel</a:t>
            </a:r>
            <a:br>
              <a:rPr lang="en-US" dirty="0" smtClean="0">
                <a:latin typeface="Arial" pitchFamily="34" charset="0"/>
                <a:cs typeface="Arial" pitchFamily="34" charset="0"/>
              </a:rPr>
            </a:br>
            <a:endParaRPr lang="en-US" dirty="0">
              <a:latin typeface="Arial" pitchFamily="34" charset="0"/>
              <a:cs typeface="Arial" pitchFamily="34" charset="0"/>
            </a:endParaRPr>
          </a:p>
          <a:p>
            <a:endParaRPr lang="en-US" dirty="0">
              <a:latin typeface="Arial" pitchFamily="34" charset="0"/>
              <a:cs typeface="Arial" pitchFamily="34" charset="0"/>
            </a:endParaRPr>
          </a:p>
        </p:txBody>
      </p:sp>
      <p:sp>
        <p:nvSpPr>
          <p:cNvPr id="7" name="TextBox 6"/>
          <p:cNvSpPr txBox="1"/>
          <p:nvPr/>
        </p:nvSpPr>
        <p:spPr bwMode="auto">
          <a:xfrm>
            <a:off x="637952" y="4343400"/>
            <a:ext cx="8229599" cy="923330"/>
          </a:xfrm>
          <a:prstGeom prst="rect">
            <a:avLst/>
          </a:prstGeom>
          <a:noFill/>
          <a:ln w="9525">
            <a:noFill/>
            <a:miter lim="800000"/>
            <a:headEnd/>
            <a:tailEnd/>
          </a:ln>
        </p:spPr>
        <p:txBody>
          <a:bodyPr wrap="square" rtlCol="0">
            <a:spAutoFit/>
          </a:bodyPr>
          <a:lstStyle/>
          <a:p>
            <a:r>
              <a:rPr lang="en-US" b="1" dirty="0" smtClean="0">
                <a:latin typeface="Arial" pitchFamily="34" charset="0"/>
                <a:cs typeface="Arial" pitchFamily="34" charset="0"/>
              </a:rPr>
              <a:t>A</a:t>
            </a:r>
            <a:r>
              <a:rPr lang="en-US" b="1" dirty="0">
                <a:latin typeface="Arial" pitchFamily="34" charset="0"/>
                <a:cs typeface="Arial" pitchFamily="34" charset="0"/>
              </a:rPr>
              <a:t>.</a:t>
            </a:r>
            <a:r>
              <a:rPr lang="en-US" dirty="0">
                <a:latin typeface="Arial" pitchFamily="34" charset="0"/>
                <a:cs typeface="Arial" pitchFamily="34" charset="0"/>
              </a:rPr>
              <a:t>	Approximately AD 30 to 65, that is, during the early Church’s </a:t>
            </a:r>
            <a:r>
              <a:rPr lang="en-US" dirty="0" smtClean="0">
                <a:latin typeface="Arial" pitchFamily="34" charset="0"/>
                <a:cs typeface="Arial" pitchFamily="34" charset="0"/>
              </a:rPr>
              <a:t>	missionary </a:t>
            </a:r>
            <a:r>
              <a:rPr lang="en-US" dirty="0">
                <a:latin typeface="Arial" pitchFamily="34" charset="0"/>
                <a:cs typeface="Arial" pitchFamily="34" charset="0"/>
              </a:rPr>
              <a:t>campaign. During the missionary campaign, the Epistles </a:t>
            </a:r>
            <a:r>
              <a:rPr lang="en-US" dirty="0" smtClean="0">
                <a:latin typeface="Arial" pitchFamily="34" charset="0"/>
                <a:cs typeface="Arial" pitchFamily="34" charset="0"/>
              </a:rPr>
              <a:t>	began </a:t>
            </a:r>
            <a:r>
              <a:rPr lang="en-US" dirty="0">
                <a:latin typeface="Arial" pitchFamily="34" charset="0"/>
                <a:cs typeface="Arial" pitchFamily="34" charset="0"/>
              </a:rPr>
              <a:t>to be written, but neither the Gospels nor Acts was yet written</a:t>
            </a:r>
            <a:r>
              <a:rPr lang="en-US" dirty="0" smtClean="0">
                <a:latin typeface="Arial" pitchFamily="34" charset="0"/>
                <a:cs typeface="Arial" pitchFamily="34" charset="0"/>
              </a:rPr>
              <a:t>.</a:t>
            </a:r>
            <a:endParaRPr lang="en-US" dirty="0">
              <a:latin typeface="Arial" pitchFamily="34" charset="0"/>
              <a:cs typeface="Arial" pitchFamily="34" charset="0"/>
            </a:endParaRPr>
          </a:p>
        </p:txBody>
      </p:sp>
    </p:spTree>
    <p:extLst>
      <p:ext uri="{BB962C8B-B14F-4D97-AF65-F5344CB8AC3E}">
        <p14:creationId xmlns:p14="http://schemas.microsoft.com/office/powerpoint/2010/main" val="276709579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75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75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75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bwMode="auto">
          <a:xfrm>
            <a:off x="152400" y="1600200"/>
            <a:ext cx="4114800" cy="1200329"/>
          </a:xfrm>
          <a:prstGeom prst="rect">
            <a:avLst/>
          </a:prstGeom>
          <a:noFill/>
          <a:ln w="9525">
            <a:noFill/>
            <a:miter lim="800000"/>
            <a:headEnd/>
            <a:tailEnd/>
          </a:ln>
        </p:spPr>
        <p:txBody>
          <a:bodyPr wrap="square" rtlCol="0">
            <a:spAutoFit/>
          </a:bodyPr>
          <a:lstStyle/>
          <a:p>
            <a:pPr>
              <a:tabLst>
                <a:tab pos="736600" algn="l"/>
              </a:tabLst>
            </a:pPr>
            <a:r>
              <a:rPr lang="en-US" b="1" dirty="0">
                <a:latin typeface="Arial" pitchFamily="34" charset="0"/>
                <a:cs typeface="Arial" pitchFamily="34" charset="0"/>
              </a:rPr>
              <a:t>Peter:</a:t>
            </a:r>
            <a:r>
              <a:rPr lang="en-US" b="1" i="1" dirty="0">
                <a:latin typeface="Arial" pitchFamily="34" charset="0"/>
                <a:cs typeface="Arial" pitchFamily="34" charset="0"/>
              </a:rPr>
              <a:t> </a:t>
            </a:r>
            <a:r>
              <a:rPr lang="en-US" dirty="0">
                <a:latin typeface="Arial" pitchFamily="34" charset="0"/>
                <a:cs typeface="Arial" pitchFamily="34" charset="0"/>
              </a:rPr>
              <a:t>quickly emerges as a key </a:t>
            </a:r>
            <a:r>
              <a:rPr lang="en-US" dirty="0" smtClean="0">
                <a:latin typeface="Arial" pitchFamily="34" charset="0"/>
                <a:cs typeface="Arial" pitchFamily="34" charset="0"/>
              </a:rPr>
              <a:t>	leader </a:t>
            </a:r>
            <a:r>
              <a:rPr lang="en-US" dirty="0">
                <a:latin typeface="Arial" pitchFamily="34" charset="0"/>
                <a:cs typeface="Arial" pitchFamily="34" charset="0"/>
              </a:rPr>
              <a:t>in the early Church, </a:t>
            </a:r>
            <a:r>
              <a:rPr lang="en-US" dirty="0" smtClean="0">
                <a:latin typeface="Arial" pitchFamily="34" charset="0"/>
                <a:cs typeface="Arial" pitchFamily="34" charset="0"/>
              </a:rPr>
              <a:t>	despite </a:t>
            </a:r>
            <a:r>
              <a:rPr lang="en-US" dirty="0">
                <a:latin typeface="Arial" pitchFamily="34" charset="0"/>
                <a:cs typeface="Arial" pitchFamily="34" charset="0"/>
              </a:rPr>
              <a:t>his earlier denials of </a:t>
            </a:r>
            <a:r>
              <a:rPr lang="en-US" dirty="0" smtClean="0">
                <a:latin typeface="Arial" pitchFamily="34" charset="0"/>
                <a:cs typeface="Arial" pitchFamily="34" charset="0"/>
              </a:rPr>
              <a:t>	Jesus</a:t>
            </a:r>
            <a:endParaRPr lang="en-US" dirty="0">
              <a:solidFill>
                <a:schemeClr val="bg1">
                  <a:lumMod val="65000"/>
                </a:schemeClr>
              </a:solidFill>
              <a:latin typeface="Arial" pitchFamily="34" charset="0"/>
              <a:cs typeface="Arial" pitchFamily="34" charset="0"/>
            </a:endParaRPr>
          </a:p>
        </p:txBody>
      </p:sp>
      <p:sp>
        <p:nvSpPr>
          <p:cNvPr id="10" name="Content Placeholder 6"/>
          <p:cNvSpPr txBox="1">
            <a:spLocks/>
          </p:cNvSpPr>
          <p:nvPr/>
        </p:nvSpPr>
        <p:spPr>
          <a:xfrm>
            <a:off x="533400" y="810412"/>
            <a:ext cx="4419600" cy="685800"/>
          </a:xfrm>
          <a:prstGeom prst="rect">
            <a:avLst/>
          </a:prstGeom>
        </p:spPr>
        <p:txBody>
          <a:bodyPr>
            <a:noAutofit/>
          </a:bodyPr>
          <a:lstStyle/>
          <a:p>
            <a:r>
              <a:rPr lang="en-US" sz="2400" b="1" dirty="0">
                <a:latin typeface="Arial" pitchFamily="34" charset="0"/>
                <a:cs typeface="Arial" pitchFamily="34" charset="0"/>
              </a:rPr>
              <a:t>Key People in Acts</a:t>
            </a:r>
          </a:p>
        </p:txBody>
      </p:sp>
      <p:sp>
        <p:nvSpPr>
          <p:cNvPr id="26" name="TextBox 25"/>
          <p:cNvSpPr txBox="1"/>
          <p:nvPr/>
        </p:nvSpPr>
        <p:spPr bwMode="auto">
          <a:xfrm>
            <a:off x="167505" y="2883581"/>
            <a:ext cx="4404495" cy="646331"/>
          </a:xfrm>
          <a:prstGeom prst="rect">
            <a:avLst/>
          </a:prstGeom>
          <a:noFill/>
          <a:ln w="9525">
            <a:noFill/>
            <a:miter lim="800000"/>
            <a:headEnd/>
            <a:tailEnd/>
          </a:ln>
        </p:spPr>
        <p:txBody>
          <a:bodyPr wrap="square" rtlCol="0">
            <a:spAutoFit/>
          </a:bodyPr>
          <a:lstStyle/>
          <a:p>
            <a:pPr>
              <a:tabLst>
                <a:tab pos="736600" algn="l"/>
              </a:tabLst>
            </a:pPr>
            <a:r>
              <a:rPr lang="en-US" b="1" dirty="0">
                <a:latin typeface="Arial" pitchFamily="34" charset="0"/>
                <a:cs typeface="Arial" pitchFamily="34" charset="0"/>
              </a:rPr>
              <a:t>Philip:</a:t>
            </a:r>
            <a:r>
              <a:rPr lang="en-US" b="1" i="1" dirty="0">
                <a:latin typeface="Arial" pitchFamily="34" charset="0"/>
                <a:cs typeface="Arial" pitchFamily="34" charset="0"/>
              </a:rPr>
              <a:t> </a:t>
            </a:r>
            <a:r>
              <a:rPr lang="en-US" dirty="0">
                <a:latin typeface="Arial" pitchFamily="34" charset="0"/>
                <a:cs typeface="Arial" pitchFamily="34" charset="0"/>
              </a:rPr>
              <a:t>the first Apostle to preach the </a:t>
            </a:r>
            <a:r>
              <a:rPr lang="en-US" dirty="0" smtClean="0">
                <a:latin typeface="Arial" pitchFamily="34" charset="0"/>
                <a:cs typeface="Arial" pitchFamily="34" charset="0"/>
              </a:rPr>
              <a:t>	Gospel </a:t>
            </a:r>
            <a:r>
              <a:rPr lang="en-US" dirty="0">
                <a:latin typeface="Arial" pitchFamily="34" charset="0"/>
                <a:cs typeface="Arial" pitchFamily="34" charset="0"/>
              </a:rPr>
              <a:t>message in Samaria</a:t>
            </a:r>
            <a:endParaRPr lang="en-US" dirty="0">
              <a:solidFill>
                <a:schemeClr val="bg1">
                  <a:lumMod val="65000"/>
                </a:schemeClr>
              </a:solidFill>
              <a:latin typeface="Arial" pitchFamily="34" charset="0"/>
              <a:cs typeface="Arial" pitchFamily="34" charset="0"/>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14800" y="2307609"/>
            <a:ext cx="3691636" cy="3962400"/>
          </a:xfrm>
          <a:prstGeom prst="rect">
            <a:avLst/>
          </a:prstGeom>
          <a:solidFill>
            <a:srgbClr val="FFFFFF">
              <a:shade val="85000"/>
            </a:srgbClr>
          </a:solidFill>
          <a:ln w="88900" cap="sq">
            <a:noFill/>
            <a:miter lim="800000"/>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pic>
        <p:nvPicPr>
          <p:cNvPr id="4" name="Picture 3"/>
          <p:cNvPicPr>
            <a:picLocks noChangeAspect="1"/>
          </p:cNvPicPr>
          <p:nvPr/>
        </p:nvPicPr>
        <p:blipFill rotWithShape="1">
          <a:blip r:embed="rId4" cstate="print">
            <a:extLst>
              <a:ext uri="{28A0092B-C50C-407E-A947-70E740481C1C}">
                <a14:useLocalDpi xmlns:a14="http://schemas.microsoft.com/office/drawing/2010/main" val="0"/>
              </a:ext>
            </a:extLst>
          </a:blip>
          <a:srcRect t="18892" b="5066"/>
          <a:stretch/>
        </p:blipFill>
        <p:spPr>
          <a:xfrm>
            <a:off x="6739128" y="1066800"/>
            <a:ext cx="2023872" cy="2781301"/>
          </a:xfrm>
          <a:prstGeom prst="rect">
            <a:avLst/>
          </a:prstGeom>
          <a:solidFill>
            <a:srgbClr val="FFFFFF">
              <a:shade val="85000"/>
            </a:srgbClr>
          </a:solidFill>
          <a:ln w="190500" cap="rnd">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sp>
        <p:nvSpPr>
          <p:cNvPr id="2" name="TextBox 1"/>
          <p:cNvSpPr txBox="1"/>
          <p:nvPr/>
        </p:nvSpPr>
        <p:spPr bwMode="auto">
          <a:xfrm>
            <a:off x="6096000" y="1066800"/>
            <a:ext cx="1447800" cy="307777"/>
          </a:xfrm>
          <a:prstGeom prst="rect">
            <a:avLst/>
          </a:prstGeom>
          <a:noFill/>
          <a:ln w="9525">
            <a:noFill/>
            <a:miter lim="800000"/>
            <a:headEnd/>
            <a:tailEnd/>
          </a:ln>
        </p:spPr>
        <p:txBody>
          <a:bodyPr wrap="square" rtlCol="0">
            <a:spAutoFit/>
          </a:bodyPr>
          <a:lstStyle/>
          <a:p>
            <a:r>
              <a:rPr lang="en-US" sz="1400" b="1" dirty="0">
                <a:latin typeface="Arial" pitchFamily="34" charset="0"/>
                <a:cs typeface="Arial" pitchFamily="34" charset="0"/>
              </a:rPr>
              <a:t>Peter</a:t>
            </a:r>
            <a:endParaRPr lang="en-US" sz="800" b="1" dirty="0">
              <a:solidFill>
                <a:schemeClr val="bg1">
                  <a:lumMod val="65000"/>
                </a:schemeClr>
              </a:solidFill>
            </a:endParaRPr>
          </a:p>
        </p:txBody>
      </p:sp>
      <p:sp>
        <p:nvSpPr>
          <p:cNvPr id="8" name="TextBox 7"/>
          <p:cNvSpPr txBox="1"/>
          <p:nvPr/>
        </p:nvSpPr>
        <p:spPr bwMode="auto">
          <a:xfrm>
            <a:off x="3429000" y="5029200"/>
            <a:ext cx="1447800" cy="307777"/>
          </a:xfrm>
          <a:prstGeom prst="rect">
            <a:avLst/>
          </a:prstGeom>
          <a:noFill/>
          <a:ln w="9525">
            <a:noFill/>
            <a:miter lim="800000"/>
            <a:headEnd/>
            <a:tailEnd/>
          </a:ln>
        </p:spPr>
        <p:txBody>
          <a:bodyPr wrap="square" rtlCol="0">
            <a:spAutoFit/>
          </a:bodyPr>
          <a:lstStyle/>
          <a:p>
            <a:r>
              <a:rPr lang="en-US" sz="1400" b="1" dirty="0" smtClean="0">
                <a:latin typeface="Arial" pitchFamily="34" charset="0"/>
                <a:cs typeface="Arial" pitchFamily="34" charset="0"/>
              </a:rPr>
              <a:t>Phillip</a:t>
            </a:r>
            <a:endParaRPr lang="en-US" sz="800" b="1" dirty="0">
              <a:solidFill>
                <a:schemeClr val="bg1">
                  <a:lumMod val="65000"/>
                </a:schemeClr>
              </a:solidFill>
            </a:endParaRPr>
          </a:p>
        </p:txBody>
      </p:sp>
    </p:spTree>
    <p:extLst>
      <p:ext uri="{BB962C8B-B14F-4D97-AF65-F5344CB8AC3E}">
        <p14:creationId xmlns:p14="http://schemas.microsoft.com/office/powerpoint/2010/main" val="1041661731"/>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bwMode="auto">
          <a:xfrm>
            <a:off x="152400" y="1600200"/>
            <a:ext cx="5029200" cy="1477328"/>
          </a:xfrm>
          <a:prstGeom prst="rect">
            <a:avLst/>
          </a:prstGeom>
          <a:noFill/>
          <a:ln w="9525">
            <a:noFill/>
            <a:miter lim="800000"/>
            <a:headEnd/>
            <a:tailEnd/>
          </a:ln>
        </p:spPr>
        <p:txBody>
          <a:bodyPr wrap="square" rtlCol="0">
            <a:spAutoFit/>
          </a:bodyPr>
          <a:lstStyle/>
          <a:p>
            <a:pPr>
              <a:tabLst>
                <a:tab pos="627063" algn="l"/>
              </a:tabLst>
            </a:pPr>
            <a:r>
              <a:rPr lang="en-US" b="1" dirty="0">
                <a:latin typeface="Arial" pitchFamily="34" charset="0"/>
                <a:cs typeface="Arial" pitchFamily="34" charset="0"/>
              </a:rPr>
              <a:t>Paul:</a:t>
            </a:r>
            <a:r>
              <a:rPr lang="en-US" b="1" i="1" dirty="0">
                <a:latin typeface="Arial" pitchFamily="34" charset="0"/>
                <a:cs typeface="Arial" pitchFamily="34" charset="0"/>
              </a:rPr>
              <a:t> </a:t>
            </a:r>
            <a:r>
              <a:rPr lang="en-US" dirty="0">
                <a:latin typeface="Arial" pitchFamily="34" charset="0"/>
                <a:cs typeface="Arial" pitchFamily="34" charset="0"/>
              </a:rPr>
              <a:t>Embraces belief in Jesus after </a:t>
            </a:r>
            <a:r>
              <a:rPr lang="en-US" dirty="0" smtClean="0">
                <a:latin typeface="Arial" pitchFamily="34" charset="0"/>
                <a:cs typeface="Arial" pitchFamily="34" charset="0"/>
              </a:rPr>
              <a:t>an 	encounter </a:t>
            </a:r>
            <a:r>
              <a:rPr lang="en-US" dirty="0">
                <a:latin typeface="Arial" pitchFamily="34" charset="0"/>
                <a:cs typeface="Arial" pitchFamily="34" charset="0"/>
              </a:rPr>
              <a:t>with the Risen </a:t>
            </a:r>
            <a:r>
              <a:rPr lang="en-US" dirty="0" smtClean="0">
                <a:latin typeface="Arial" pitchFamily="34" charset="0"/>
                <a:cs typeface="Arial" pitchFamily="34" charset="0"/>
              </a:rPr>
              <a:t>Lord </a:t>
            </a:r>
            <a:r>
              <a:rPr lang="en-US" dirty="0">
                <a:latin typeface="Arial" pitchFamily="34" charset="0"/>
                <a:cs typeface="Arial" pitchFamily="34" charset="0"/>
              </a:rPr>
              <a:t>on the </a:t>
            </a:r>
            <a:r>
              <a:rPr lang="en-US" dirty="0" smtClean="0">
                <a:latin typeface="Arial" pitchFamily="34" charset="0"/>
                <a:cs typeface="Arial" pitchFamily="34" charset="0"/>
              </a:rPr>
              <a:t>	road </a:t>
            </a:r>
            <a:r>
              <a:rPr lang="en-US" dirty="0">
                <a:latin typeface="Arial" pitchFamily="34" charset="0"/>
                <a:cs typeface="Arial" pitchFamily="34" charset="0"/>
              </a:rPr>
              <a:t>to Damascus; </a:t>
            </a:r>
            <a:r>
              <a:rPr lang="en-US" dirty="0" smtClean="0">
                <a:latin typeface="Arial" pitchFamily="34" charset="0"/>
                <a:cs typeface="Arial" pitchFamily="34" charset="0"/>
              </a:rPr>
              <a:t>his </a:t>
            </a:r>
            <a:r>
              <a:rPr lang="en-US" dirty="0">
                <a:latin typeface="Arial" pitchFamily="34" charset="0"/>
                <a:cs typeface="Arial" pitchFamily="34" charset="0"/>
              </a:rPr>
              <a:t>three missionary </a:t>
            </a:r>
            <a:r>
              <a:rPr lang="en-US" dirty="0" smtClean="0">
                <a:latin typeface="Arial" pitchFamily="34" charset="0"/>
                <a:cs typeface="Arial" pitchFamily="34" charset="0"/>
              </a:rPr>
              <a:t>	journeys bring </a:t>
            </a:r>
            <a:r>
              <a:rPr lang="en-US" dirty="0">
                <a:latin typeface="Arial" pitchFamily="34" charset="0"/>
                <a:cs typeface="Arial" pitchFamily="34" charset="0"/>
              </a:rPr>
              <a:t>the Gospel message </a:t>
            </a:r>
            <a:r>
              <a:rPr lang="en-US" dirty="0" smtClean="0">
                <a:latin typeface="Arial" pitchFamily="34" charset="0"/>
                <a:cs typeface="Arial" pitchFamily="34" charset="0"/>
              </a:rPr>
              <a:t>	throughout </a:t>
            </a:r>
            <a:r>
              <a:rPr lang="en-US" dirty="0">
                <a:latin typeface="Arial" pitchFamily="34" charset="0"/>
                <a:cs typeface="Arial" pitchFamily="34" charset="0"/>
              </a:rPr>
              <a:t>the Mediterranean world.</a:t>
            </a:r>
            <a:endParaRPr lang="en-US" dirty="0">
              <a:solidFill>
                <a:schemeClr val="bg1">
                  <a:lumMod val="65000"/>
                </a:schemeClr>
              </a:solidFill>
              <a:latin typeface="Arial" pitchFamily="34" charset="0"/>
              <a:cs typeface="Arial" pitchFamily="34" charset="0"/>
            </a:endParaRPr>
          </a:p>
        </p:txBody>
      </p:sp>
      <p:sp>
        <p:nvSpPr>
          <p:cNvPr id="10" name="Content Placeholder 6"/>
          <p:cNvSpPr txBox="1">
            <a:spLocks/>
          </p:cNvSpPr>
          <p:nvPr/>
        </p:nvSpPr>
        <p:spPr>
          <a:xfrm>
            <a:off x="533400" y="810412"/>
            <a:ext cx="5334000" cy="685800"/>
          </a:xfrm>
          <a:prstGeom prst="rect">
            <a:avLst/>
          </a:prstGeom>
        </p:spPr>
        <p:txBody>
          <a:bodyPr>
            <a:noAutofit/>
          </a:bodyPr>
          <a:lstStyle/>
          <a:p>
            <a:r>
              <a:rPr lang="en-US" sz="2400" b="1" dirty="0">
                <a:latin typeface="Arial" pitchFamily="34" charset="0"/>
                <a:cs typeface="Arial" pitchFamily="34" charset="0"/>
              </a:rPr>
              <a:t>Key People in Acts </a:t>
            </a:r>
            <a:r>
              <a:rPr lang="en-US" sz="2400" b="1" dirty="0" smtClean="0">
                <a:latin typeface="Arial" pitchFamily="34" charset="0"/>
                <a:cs typeface="Arial" pitchFamily="34" charset="0"/>
              </a:rPr>
              <a:t>(continued</a:t>
            </a:r>
            <a:r>
              <a:rPr lang="en-US" sz="2400" b="1" dirty="0">
                <a:latin typeface="Arial" pitchFamily="34" charset="0"/>
                <a:cs typeface="Arial" pitchFamily="34" charset="0"/>
              </a:rPr>
              <a:t>)</a:t>
            </a:r>
          </a:p>
        </p:txBody>
      </p:sp>
      <p:sp>
        <p:nvSpPr>
          <p:cNvPr id="26" name="TextBox 25"/>
          <p:cNvSpPr txBox="1"/>
          <p:nvPr/>
        </p:nvSpPr>
        <p:spPr bwMode="auto">
          <a:xfrm>
            <a:off x="167505" y="3276600"/>
            <a:ext cx="4404495" cy="646331"/>
          </a:xfrm>
          <a:prstGeom prst="rect">
            <a:avLst/>
          </a:prstGeom>
          <a:noFill/>
          <a:ln w="9525">
            <a:noFill/>
            <a:miter lim="800000"/>
            <a:headEnd/>
            <a:tailEnd/>
          </a:ln>
        </p:spPr>
        <p:txBody>
          <a:bodyPr wrap="square" rtlCol="0">
            <a:spAutoFit/>
          </a:bodyPr>
          <a:lstStyle/>
          <a:p>
            <a:pPr>
              <a:tabLst>
                <a:tab pos="736600" algn="l"/>
              </a:tabLst>
            </a:pPr>
            <a:r>
              <a:rPr lang="en-US" b="1" dirty="0">
                <a:latin typeface="Arial" pitchFamily="34" charset="0"/>
                <a:cs typeface="Arial" pitchFamily="34" charset="0"/>
              </a:rPr>
              <a:t>Barnabas:</a:t>
            </a:r>
            <a:r>
              <a:rPr lang="en-US" b="1" i="1" dirty="0">
                <a:latin typeface="Arial" pitchFamily="34" charset="0"/>
                <a:cs typeface="Arial" pitchFamily="34" charset="0"/>
              </a:rPr>
              <a:t> </a:t>
            </a:r>
            <a:r>
              <a:rPr lang="en-US" dirty="0">
                <a:latin typeface="Arial" pitchFamily="34" charset="0"/>
                <a:cs typeface="Arial" pitchFamily="34" charset="0"/>
              </a:rPr>
              <a:t>Paul’s travel companion</a:t>
            </a:r>
          </a:p>
          <a:p>
            <a:pPr>
              <a:tabLst>
                <a:tab pos="1201738" algn="l"/>
              </a:tabLst>
            </a:pPr>
            <a:r>
              <a:rPr lang="en-US" dirty="0" smtClean="0">
                <a:latin typeface="Arial" pitchFamily="34" charset="0"/>
                <a:cs typeface="Arial" pitchFamily="34" charset="0"/>
              </a:rPr>
              <a:t>	</a:t>
            </a:r>
            <a:endParaRPr lang="en-US" dirty="0">
              <a:latin typeface="Arial" pitchFamily="34" charset="0"/>
              <a:cs typeface="Arial" pitchFamily="34" charset="0"/>
            </a:endParaRPr>
          </a:p>
        </p:txBody>
      </p:sp>
      <p:sp>
        <p:nvSpPr>
          <p:cNvPr id="7" name="TextBox 6"/>
          <p:cNvSpPr txBox="1"/>
          <p:nvPr/>
        </p:nvSpPr>
        <p:spPr bwMode="auto">
          <a:xfrm>
            <a:off x="228600" y="3962400"/>
            <a:ext cx="4404495" cy="1200329"/>
          </a:xfrm>
          <a:prstGeom prst="rect">
            <a:avLst/>
          </a:prstGeom>
          <a:noFill/>
          <a:ln w="9525">
            <a:noFill/>
            <a:miter lim="800000"/>
            <a:headEnd/>
            <a:tailEnd/>
          </a:ln>
        </p:spPr>
        <p:txBody>
          <a:bodyPr wrap="square" rtlCol="0">
            <a:spAutoFit/>
          </a:bodyPr>
          <a:lstStyle/>
          <a:p>
            <a:pPr>
              <a:tabLst>
                <a:tab pos="736600" algn="l"/>
              </a:tabLst>
            </a:pPr>
            <a:r>
              <a:rPr lang="en-US" b="1" dirty="0">
                <a:latin typeface="Arial" pitchFamily="34" charset="0"/>
                <a:cs typeface="Arial" pitchFamily="34" charset="0"/>
              </a:rPr>
              <a:t>Lydia:</a:t>
            </a:r>
            <a:r>
              <a:rPr lang="en-US" b="1" i="1" dirty="0">
                <a:latin typeface="Arial" pitchFamily="34" charset="0"/>
                <a:cs typeface="Arial" pitchFamily="34" charset="0"/>
              </a:rPr>
              <a:t> </a:t>
            </a:r>
            <a:r>
              <a:rPr lang="en-US" dirty="0">
                <a:latin typeface="Arial" pitchFamily="34" charset="0"/>
                <a:cs typeface="Arial" pitchFamily="34" charset="0"/>
              </a:rPr>
              <a:t>Paul’s first European 	convert to Christianity, in the 	city of Philippi in Macedonia 	(present-day Greece)</a:t>
            </a:r>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58000" y="2421156"/>
            <a:ext cx="1905000" cy="2730500"/>
          </a:xfrm>
          <a:prstGeom prst="rect">
            <a:avLst/>
          </a:prstGeom>
          <a:solidFill>
            <a:srgbClr val="FFFFFF">
              <a:shade val="85000"/>
            </a:srgbClr>
          </a:solidFill>
          <a:ln w="190500" cap="rnd">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sp>
        <p:nvSpPr>
          <p:cNvPr id="11" name="TextBox 10"/>
          <p:cNvSpPr txBox="1"/>
          <p:nvPr/>
        </p:nvSpPr>
        <p:spPr bwMode="auto">
          <a:xfrm>
            <a:off x="6485860" y="5801264"/>
            <a:ext cx="1447800" cy="307777"/>
          </a:xfrm>
          <a:prstGeom prst="rect">
            <a:avLst/>
          </a:prstGeom>
          <a:noFill/>
          <a:ln w="9525">
            <a:noFill/>
            <a:miter lim="800000"/>
            <a:headEnd/>
            <a:tailEnd/>
          </a:ln>
        </p:spPr>
        <p:txBody>
          <a:bodyPr wrap="square" rtlCol="0">
            <a:spAutoFit/>
          </a:bodyPr>
          <a:lstStyle/>
          <a:p>
            <a:r>
              <a:rPr lang="en-US" sz="1400" b="1" dirty="0" smtClean="0">
                <a:latin typeface="Arial" pitchFamily="34" charset="0"/>
                <a:cs typeface="Arial" pitchFamily="34" charset="0"/>
              </a:rPr>
              <a:t>Lydia</a:t>
            </a:r>
            <a:endParaRPr lang="en-US" sz="800" b="1" dirty="0">
              <a:solidFill>
                <a:schemeClr val="bg1">
                  <a:lumMod val="65000"/>
                </a:schemeClr>
              </a:solidFill>
            </a:endParaRPr>
          </a:p>
        </p:txBody>
      </p:sp>
      <p:sp>
        <p:nvSpPr>
          <p:cNvPr id="13" name="TextBox 12"/>
          <p:cNvSpPr txBox="1"/>
          <p:nvPr/>
        </p:nvSpPr>
        <p:spPr bwMode="auto">
          <a:xfrm>
            <a:off x="7772400" y="5171791"/>
            <a:ext cx="1447800" cy="307777"/>
          </a:xfrm>
          <a:prstGeom prst="rect">
            <a:avLst/>
          </a:prstGeom>
          <a:noFill/>
          <a:ln w="9525">
            <a:noFill/>
            <a:miter lim="800000"/>
            <a:headEnd/>
            <a:tailEnd/>
          </a:ln>
        </p:spPr>
        <p:txBody>
          <a:bodyPr wrap="square" rtlCol="0">
            <a:spAutoFit/>
          </a:bodyPr>
          <a:lstStyle/>
          <a:p>
            <a:r>
              <a:rPr lang="en-US" sz="1400" b="1" dirty="0" smtClean="0">
                <a:latin typeface="Arial" pitchFamily="34" charset="0"/>
                <a:cs typeface="Arial" pitchFamily="34" charset="0"/>
              </a:rPr>
              <a:t>Barnabas</a:t>
            </a:r>
            <a:endParaRPr lang="en-US" sz="800" b="1" dirty="0">
              <a:solidFill>
                <a:schemeClr val="bg1">
                  <a:lumMod val="65000"/>
                </a:schemeClr>
              </a:solidFill>
            </a:endParaRPr>
          </a:p>
        </p:txBody>
      </p:sp>
      <p:sp>
        <p:nvSpPr>
          <p:cNvPr id="14" name="TextBox 13"/>
          <p:cNvSpPr txBox="1"/>
          <p:nvPr/>
        </p:nvSpPr>
        <p:spPr bwMode="auto">
          <a:xfrm>
            <a:off x="7010400" y="1144106"/>
            <a:ext cx="1447800" cy="307777"/>
          </a:xfrm>
          <a:prstGeom prst="rect">
            <a:avLst/>
          </a:prstGeom>
          <a:noFill/>
          <a:ln w="9525">
            <a:noFill/>
            <a:miter lim="800000"/>
            <a:headEnd/>
            <a:tailEnd/>
          </a:ln>
        </p:spPr>
        <p:txBody>
          <a:bodyPr wrap="square" rtlCol="0">
            <a:spAutoFit/>
          </a:bodyPr>
          <a:lstStyle/>
          <a:p>
            <a:r>
              <a:rPr lang="en-US" sz="1400" b="1" dirty="0" smtClean="0">
                <a:latin typeface="Arial" pitchFamily="34" charset="0"/>
                <a:cs typeface="Arial" pitchFamily="34" charset="0"/>
              </a:rPr>
              <a:t>Paul</a:t>
            </a:r>
            <a:endParaRPr lang="en-US" sz="800" b="1" dirty="0">
              <a:solidFill>
                <a:schemeClr val="bg1">
                  <a:lumMod val="65000"/>
                </a:schemeClr>
              </a:solidFill>
            </a:endParaRPr>
          </a:p>
        </p:txBody>
      </p:sp>
      <p:pic>
        <p:nvPicPr>
          <p:cNvPr id="1026" name="Picture 2" descr="\\SUN\Shared Data\Projects\100215-New TestamentTG\Working folder\design\C - Power Points to Proofing\Unit 6\images\shutterstock_68129671_paul.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410200" y="1114425"/>
            <a:ext cx="1544638" cy="3048000"/>
          </a:xfrm>
          <a:prstGeom prst="rect">
            <a:avLst/>
          </a:prstGeom>
          <a:no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a:extLst>
            <a:ext uri="{909E8E84-426E-40DD-AFC4-6F175D3DCCD1}">
              <a14:hiddenFill xmlns:a14="http://schemas.microsoft.com/office/drawing/2010/main">
                <a:solidFill>
                  <a:srgbClr val="FFFFFF"/>
                </a:solidFill>
              </a14:hiddenFill>
            </a:ext>
          </a:extLst>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435948" y="3962399"/>
            <a:ext cx="2012476" cy="2553905"/>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15" name="TextBox 14"/>
          <p:cNvSpPr txBox="1"/>
          <p:nvPr/>
        </p:nvSpPr>
        <p:spPr bwMode="auto">
          <a:xfrm>
            <a:off x="7010400" y="1417413"/>
            <a:ext cx="2133600" cy="215444"/>
          </a:xfrm>
          <a:prstGeom prst="rect">
            <a:avLst/>
          </a:prstGeom>
          <a:noFill/>
          <a:ln w="9525">
            <a:noFill/>
            <a:miter lim="800000"/>
            <a:headEnd/>
            <a:tailEnd/>
          </a:ln>
        </p:spPr>
        <p:txBody>
          <a:bodyPr wrap="square" rtlCol="0">
            <a:spAutoFit/>
          </a:bodyPr>
          <a:lstStyle/>
          <a:p>
            <a:r>
              <a:rPr lang="en-US" sz="800" dirty="0" smtClean="0">
                <a:latin typeface="Arial" pitchFamily="34" charset="0"/>
                <a:cs typeface="Arial" pitchFamily="34" charset="0"/>
              </a:rPr>
              <a:t>© </a:t>
            </a:r>
            <a:r>
              <a:rPr lang="en-US" sz="800" dirty="0" err="1">
                <a:latin typeface="Arial" pitchFamily="34" charset="0"/>
                <a:cs typeface="Arial" pitchFamily="34" charset="0"/>
              </a:rPr>
              <a:t>Zvonimir</a:t>
            </a:r>
            <a:r>
              <a:rPr lang="en-US" sz="800" dirty="0">
                <a:latin typeface="Arial" pitchFamily="34" charset="0"/>
                <a:cs typeface="Arial" pitchFamily="34" charset="0"/>
              </a:rPr>
              <a:t> </a:t>
            </a:r>
            <a:r>
              <a:rPr lang="en-US" sz="800" dirty="0" smtClean="0">
                <a:latin typeface="Arial" pitchFamily="34" charset="0"/>
                <a:cs typeface="Arial" pitchFamily="34" charset="0"/>
              </a:rPr>
              <a:t>Atletic/shutterstock.com</a:t>
            </a:r>
            <a:endParaRPr lang="en-US" sz="800" dirty="0">
              <a:latin typeface="Arial" pitchFamily="34" charset="0"/>
              <a:cs typeface="Arial" pitchFamily="34" charset="0"/>
            </a:endParaRPr>
          </a:p>
        </p:txBody>
      </p:sp>
    </p:spTree>
    <p:extLst>
      <p:ext uri="{BB962C8B-B14F-4D97-AF65-F5344CB8AC3E}">
        <p14:creationId xmlns:p14="http://schemas.microsoft.com/office/powerpoint/2010/main" val="3140409982"/>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IC Presentation template-New">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LIC Presentation template-New</Template>
  <TotalTime>1147</TotalTime>
  <Words>310</Words>
  <Application>Microsoft Office PowerPoint</Application>
  <PresentationFormat>On-screen Show (4:3)</PresentationFormat>
  <Paragraphs>45</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LIC Presentation template-New</vt:lpstr>
      <vt:lpstr>Introducing the Acts of  the Apostles</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bmartinka</dc:creator>
  <cp:lastModifiedBy>pintern</cp:lastModifiedBy>
  <cp:revision>221</cp:revision>
  <dcterms:created xsi:type="dcterms:W3CDTF">2011-06-08T19:56:13Z</dcterms:created>
  <dcterms:modified xsi:type="dcterms:W3CDTF">2012-02-24T18:18:18Z</dcterms:modified>
</cp:coreProperties>
</file>