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3" r:id="rId1"/>
  </p:sldMasterIdLst>
  <p:notesMasterIdLst>
    <p:notesMasterId r:id="rId18"/>
  </p:notesMasterIdLst>
  <p:sldIdLst>
    <p:sldId id="310" r:id="rId2"/>
    <p:sldId id="345" r:id="rId3"/>
    <p:sldId id="346" r:id="rId4"/>
    <p:sldId id="347" r:id="rId5"/>
    <p:sldId id="348" r:id="rId6"/>
    <p:sldId id="349" r:id="rId7"/>
    <p:sldId id="350" r:id="rId8"/>
    <p:sldId id="351" r:id="rId9"/>
    <p:sldId id="352" r:id="rId10"/>
    <p:sldId id="353" r:id="rId11"/>
    <p:sldId id="354" r:id="rId12"/>
    <p:sldId id="355" r:id="rId13"/>
    <p:sldId id="356" r:id="rId14"/>
    <p:sldId id="357" r:id="rId15"/>
    <p:sldId id="358" r:id="rId16"/>
    <p:sldId id="359" r:id="rId17"/>
  </p:sldIdLst>
  <p:sldSz cx="9144000" cy="6858000" type="screen4x3"/>
  <p:notesSz cx="6858000" cy="9144000"/>
  <p:custDataLst>
    <p:tags r:id="rId19"/>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 Karr" initials="JK" lastIdx="4" clrIdx="0"/>
  <p:cmAuthor id="1" name="Susanna Seibert" initials="SS" lastIdx="5" clrIdx="1"/>
  <p:cmAuthor id="2" name="Brooke Saron" initials="BS" lastIdx="1" clrIdx="2">
    <p:extLst/>
  </p:cmAuthor>
  <p:cmAuthor id="3" name="Brian Singer-Towns" initials="BS"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30027"/>
    <a:srgbClr val="0A5598"/>
    <a:srgbClr val="00CCFF"/>
    <a:srgbClr val="008000"/>
    <a:srgbClr val="FF0000"/>
    <a:srgbClr val="CC0000"/>
    <a:srgbClr val="3539C9"/>
    <a:srgbClr val="0000FF"/>
    <a:srgbClr val="D60005"/>
    <a:srgbClr val="314B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09" autoAdjust="0"/>
    <p:restoredTop sz="82714" autoAdjust="0"/>
  </p:normalViewPr>
  <p:slideViewPr>
    <p:cSldViewPr snapToGrid="0" snapToObjects="1">
      <p:cViewPr varScale="1">
        <p:scale>
          <a:sx n="98" d="100"/>
          <a:sy n="98" d="100"/>
        </p:scale>
        <p:origin x="312" y="78"/>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16DC5929-8357-4C99-A218-FA02D61B50BC}" type="datetimeFigureOut">
              <a:rPr lang="en-US"/>
              <a:pPr>
                <a:defRPr/>
              </a:pPr>
              <a:t>5/20/2015</a:t>
            </a:fld>
            <a:endParaRPr lang="en-US" dirty="0"/>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3835CB9-1183-4972-9987-AD6871187B5F}" type="slidenum">
              <a:rPr lang="en-US"/>
              <a:pPr>
                <a:defRPr/>
              </a:pPr>
              <a:t>‹#›</a:t>
            </a:fld>
            <a:endParaRPr lang="en-US" dirty="0"/>
          </a:p>
        </p:txBody>
      </p:sp>
    </p:spTree>
    <p:extLst>
      <p:ext uri="{BB962C8B-B14F-4D97-AF65-F5344CB8AC3E}">
        <p14:creationId xmlns:p14="http://schemas.microsoft.com/office/powerpoint/2010/main" val="3242749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5904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60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991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21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4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3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606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797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88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24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34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8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738428F-13A6-461E-ACE3-3651423F24A5}" type="datetimeFigureOut">
              <a:rPr lang="en-US" smtClean="0">
                <a:solidFill>
                  <a:prstClr val="black">
                    <a:tint val="75000"/>
                  </a:prstClr>
                </a:solidFill>
                <a:latin typeface="Calibri"/>
              </a:rPr>
              <a:pPr eaLnBrk="1" fontAlgn="auto" hangingPunct="1">
                <a:spcBef>
                  <a:spcPts val="0"/>
                </a:spcBef>
                <a:spcAft>
                  <a:spcPts val="0"/>
                </a:spcAft>
              </a:pPr>
              <a:t>5/20/2015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52185CE-A228-4E7E-803F-2499737AE528}"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2126024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75" y="0"/>
            <a:ext cx="9429750" cy="6858000"/>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336" y="4732998"/>
            <a:ext cx="1652629" cy="1977737"/>
          </a:xfrm>
          <a:prstGeom prst="rect">
            <a:avLst/>
          </a:prstGeom>
        </p:spPr>
      </p:pic>
    </p:spTree>
    <p:extLst>
      <p:ext uri="{BB962C8B-B14F-4D97-AF65-F5344CB8AC3E}">
        <p14:creationId xmlns:p14="http://schemas.microsoft.com/office/powerpoint/2010/main" val="3733087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r>
              <a:rPr lang="en-US" sz="4700" b="1" dirty="0" smtClean="0">
                <a:solidFill>
                  <a:srgbClr val="C30027"/>
                </a:solidFill>
                <a:latin typeface="Arial" panose="020B0604020202020204" pitchFamily="34" charset="0"/>
                <a:cs typeface="Arial" panose="020B0604020202020204" pitchFamily="34" charset="0"/>
              </a:rPr>
              <a:t>“Red Sea Parts for Israelites”</a:t>
            </a:r>
            <a:br>
              <a:rPr lang="en-US" sz="4700" b="1" dirty="0" smtClean="0">
                <a:solidFill>
                  <a:srgbClr val="C30027"/>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(Exodus, Chapter 14)</a:t>
            </a:r>
            <a:br>
              <a:rPr lang="en-US" sz="2000" b="1" dirty="0" smtClean="0">
                <a:solidFill>
                  <a:schemeClr val="tx1">
                    <a:lumMod val="50000"/>
                    <a:lumOff val="50000"/>
                  </a:schemeClr>
                </a:solidFill>
                <a:latin typeface="Arial" panose="020B0604020202020204" pitchFamily="34" charset="0"/>
                <a:cs typeface="Arial" panose="020B0604020202020204" pitchFamily="34" charset="0"/>
              </a:rPr>
            </a:br>
            <a:endParaRPr lang="en-US" sz="2000" b="1" i="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5243266" y="2244153"/>
            <a:ext cx="3318370" cy="2774460"/>
          </a:xfrm>
        </p:spPr>
        <p:txBody>
          <a:bodyPr>
            <a:noAutofit/>
          </a:bodyPr>
          <a:lstStyle/>
          <a:p>
            <a:pPr marL="0" indent="0">
              <a:buNone/>
            </a:pPr>
            <a:r>
              <a:rPr lang="en-US" sz="2800" dirty="0" smtClean="0">
                <a:latin typeface="Arial" panose="020B0604020202020204" pitchFamily="34" charset="0"/>
                <a:cs typeface="Arial" panose="020B0604020202020204" pitchFamily="34" charset="0"/>
              </a:rPr>
              <a:t>God destroyed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the Egyptians and saved the Israelites through the waters of the Red Sea. </a:t>
            </a:r>
            <a:endParaRPr lang="en-US" sz="2800" dirty="0">
              <a:latin typeface="Arial" panose="020B0604020202020204" pitchFamily="34" charset="0"/>
              <a:cs typeface="Arial" panose="020B0604020202020204" pitchFamily="34" charset="0"/>
            </a:endParaRPr>
          </a:p>
        </p:txBody>
      </p:sp>
      <p:sp>
        <p:nvSpPr>
          <p:cNvPr id="7" name="Rectangle 6"/>
          <p:cNvSpPr/>
          <p:nvPr/>
        </p:nvSpPr>
        <p:spPr>
          <a:xfrm>
            <a:off x="523269" y="5147282"/>
            <a:ext cx="1564679" cy="200055"/>
          </a:xfrm>
          <a:prstGeom prst="rect">
            <a:avLst/>
          </a:prstGeom>
        </p:spPr>
        <p:txBody>
          <a:bodyPr wrap="square">
            <a:spAutoFit/>
          </a:bodyPr>
          <a:lstStyle/>
          <a:p>
            <a:r>
              <a:rPr lang="en-US" sz="700" dirty="0" smtClean="0">
                <a:solidFill>
                  <a:srgbClr val="A6A6A6"/>
                </a:solidFill>
                <a:latin typeface="Arial" panose="020B0604020202020204" pitchFamily="34" charset="0"/>
                <a:cs typeface="Arial" panose="020B0604020202020204" pitchFamily="34" charset="0"/>
              </a:rPr>
              <a:t>© MikeH/www.shutterstock.com</a:t>
            </a:r>
            <a:endParaRPr lang="en-US" sz="700" dirty="0">
              <a:solidFill>
                <a:srgbClr val="A6A6A6"/>
              </a:solidFill>
              <a:latin typeface="Arial" panose="020B0604020202020204" pitchFamily="34" charset="0"/>
              <a:cs typeface="Arial" panose="020B0604020202020204" pitchFamily="34" charset="0"/>
            </a:endParaRPr>
          </a:p>
        </p:txBody>
      </p:sp>
      <p:pic>
        <p:nvPicPr>
          <p:cNvPr id="8" name="Picture 7" descr="S10-shutterstock_7559701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705" y="1972280"/>
            <a:ext cx="4303809" cy="3227858"/>
          </a:xfrm>
          <a:prstGeom prst="rect">
            <a:avLst/>
          </a:prstGeom>
        </p:spPr>
      </p:pic>
    </p:spTree>
    <p:extLst>
      <p:ext uri="{BB962C8B-B14F-4D97-AF65-F5344CB8AC3E}">
        <p14:creationId xmlns:p14="http://schemas.microsoft.com/office/powerpoint/2010/main" val="565632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r>
              <a:rPr lang="en-US" sz="4700" b="1" dirty="0" smtClean="0">
                <a:solidFill>
                  <a:srgbClr val="C30027"/>
                </a:solidFill>
                <a:latin typeface="Arial" panose="020B0604020202020204" pitchFamily="34" charset="0"/>
                <a:cs typeface="Arial" panose="020B0604020202020204" pitchFamily="34" charset="0"/>
              </a:rPr>
              <a:t>“Red Sea Parts for Israelites”</a:t>
            </a:r>
            <a:br>
              <a:rPr lang="en-US" sz="4700" b="1" dirty="0" smtClean="0">
                <a:solidFill>
                  <a:srgbClr val="C30027"/>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(Exodus, Chapter 14)</a:t>
            </a:r>
            <a:br>
              <a:rPr lang="en-US" sz="2000" b="1" dirty="0" smtClean="0">
                <a:solidFill>
                  <a:schemeClr val="tx1">
                    <a:lumMod val="50000"/>
                    <a:lumOff val="50000"/>
                  </a:schemeClr>
                </a:solidFill>
                <a:latin typeface="Arial" panose="020B0604020202020204" pitchFamily="34" charset="0"/>
                <a:cs typeface="Arial" panose="020B0604020202020204" pitchFamily="34" charset="0"/>
              </a:rPr>
            </a:br>
            <a:endParaRPr lang="en-US" sz="2000" b="1" i="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529936" y="1962200"/>
            <a:ext cx="3993079" cy="3203441"/>
          </a:xfrm>
          <a:prstGeom prst="rect">
            <a:avLst/>
          </a:prstGeom>
          <a:noFill/>
        </p:spPr>
        <p:txBody>
          <a:bodyPr wrap="square" rtlCol="0">
            <a:spAutoFit/>
          </a:bodyPr>
          <a:lstStyle/>
          <a:p>
            <a:pPr marL="342900" indent="-342900">
              <a:spcAft>
                <a:spcPts val="500"/>
              </a:spcAft>
              <a:buFont typeface="Arial" panose="020B0604020202020204" pitchFamily="34" charset="0"/>
              <a:buChar char="•"/>
            </a:pPr>
            <a:r>
              <a:rPr lang="en-US" sz="2200" dirty="0" smtClean="0">
                <a:latin typeface="Arial" panose="020B0604020202020204" pitchFamily="34" charset="0"/>
                <a:cs typeface="Arial" panose="020B0604020202020204" pitchFamily="34" charset="0"/>
              </a:rPr>
              <a:t>The Israelites were pursued by the Egyptians, and the Israelites were afraid that the Egyptians would catch them and bring them back or kill them.</a:t>
            </a:r>
            <a:endParaRPr lang="en-US" sz="2200" dirty="0">
              <a:latin typeface="Arial" panose="020B0604020202020204" pitchFamily="34" charset="0"/>
              <a:cs typeface="Arial" panose="020B0604020202020204" pitchFamily="34" charset="0"/>
            </a:endParaRPr>
          </a:p>
          <a:p>
            <a:pPr marL="342900" indent="-342900">
              <a:spcAft>
                <a:spcPts val="500"/>
              </a:spcAft>
              <a:buFont typeface="Arial" panose="020B0604020202020204" pitchFamily="34" charset="0"/>
              <a:buChar char="•"/>
            </a:pPr>
            <a:r>
              <a:rPr lang="en-US" sz="2200" dirty="0" smtClean="0">
                <a:latin typeface="Arial" panose="020B0604020202020204" pitchFamily="34" charset="0"/>
                <a:cs typeface="Arial" panose="020B0604020202020204" pitchFamily="34" charset="0"/>
              </a:rPr>
              <a:t>Moses reassured the Israelites of God’s great power to save them.</a:t>
            </a:r>
            <a:endParaRPr lang="en-US" sz="2200" dirty="0">
              <a:latin typeface="Arial" panose="020B0604020202020204" pitchFamily="34" charset="0"/>
              <a:cs typeface="Arial" panose="020B0604020202020204" pitchFamily="34" charset="0"/>
            </a:endParaRPr>
          </a:p>
        </p:txBody>
      </p:sp>
      <p:sp>
        <p:nvSpPr>
          <p:cNvPr id="7" name="Rectangle 6"/>
          <p:cNvSpPr/>
          <p:nvPr/>
        </p:nvSpPr>
        <p:spPr>
          <a:xfrm>
            <a:off x="3953813" y="4835699"/>
            <a:ext cx="4572000" cy="200055"/>
          </a:xfrm>
          <a:prstGeom prst="rect">
            <a:avLst/>
          </a:prstGeom>
        </p:spPr>
        <p:txBody>
          <a:bodyPr>
            <a:spAutoFit/>
          </a:bodyPr>
          <a:lstStyle/>
          <a:p>
            <a:pPr algn="r"/>
            <a:r>
              <a:rPr lang="en-US" sz="700" dirty="0" smtClean="0">
                <a:solidFill>
                  <a:srgbClr val="A6A6A6"/>
                </a:solidFill>
                <a:latin typeface="Arial" panose="020B0604020202020204" pitchFamily="34" charset="0"/>
                <a:cs typeface="Arial" panose="020B0604020202020204" pitchFamily="34" charset="0"/>
              </a:rPr>
              <a:t>© BibleArtLibrary/www.istockphoto.com</a:t>
            </a:r>
            <a:endParaRPr lang="en-US" sz="700" dirty="0">
              <a:solidFill>
                <a:srgbClr val="A6A6A6"/>
              </a:solidFill>
              <a:latin typeface="Arial" panose="020B0604020202020204" pitchFamily="34" charset="0"/>
              <a:cs typeface="Arial" panose="020B0604020202020204" pitchFamily="34" charset="0"/>
            </a:endParaRPr>
          </a:p>
        </p:txBody>
      </p:sp>
      <p:pic>
        <p:nvPicPr>
          <p:cNvPr id="2" name="Picture 1" descr="S11-iStock_000027038806_Mediu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3091" y="2250959"/>
            <a:ext cx="3607011" cy="2628899"/>
          </a:xfrm>
          <a:prstGeom prst="rect">
            <a:avLst/>
          </a:prstGeom>
        </p:spPr>
      </p:pic>
    </p:spTree>
    <p:extLst>
      <p:ext uri="{BB962C8B-B14F-4D97-AF65-F5344CB8AC3E}">
        <p14:creationId xmlns:p14="http://schemas.microsoft.com/office/powerpoint/2010/main" val="2219029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r>
              <a:rPr lang="en-US" sz="4700" b="1" dirty="0" smtClean="0">
                <a:solidFill>
                  <a:srgbClr val="C30027"/>
                </a:solidFill>
                <a:latin typeface="Arial" panose="020B0604020202020204" pitchFamily="34" charset="0"/>
                <a:cs typeface="Arial" panose="020B0604020202020204" pitchFamily="34" charset="0"/>
              </a:rPr>
              <a:t>“Red Sea Parts for Israelites”</a:t>
            </a:r>
            <a:br>
              <a:rPr lang="en-US" sz="4700" b="1" dirty="0" smtClean="0">
                <a:solidFill>
                  <a:srgbClr val="C30027"/>
                </a:solidFill>
                <a:latin typeface="Arial" panose="020B0604020202020204" pitchFamily="34" charset="0"/>
                <a:cs typeface="Arial" panose="020B0604020202020204" pitchFamily="34" charset="0"/>
              </a:rPr>
            </a:br>
            <a:r>
              <a:rPr lang="en-US" sz="2000" b="1" dirty="0" smtClean="0">
                <a:solidFill>
                  <a:schemeClr val="bg1">
                    <a:lumMod val="65000"/>
                  </a:schemeClr>
                </a:solidFill>
                <a:latin typeface="Arial" panose="020B0604020202020204" pitchFamily="34" charset="0"/>
                <a:cs typeface="Arial" panose="020B0604020202020204" pitchFamily="34" charset="0"/>
              </a:rPr>
              <a:t>(Exodus, Chapter 14)</a:t>
            </a:r>
            <a:br>
              <a:rPr lang="en-US" sz="2000" b="1" dirty="0" smtClean="0">
                <a:solidFill>
                  <a:schemeClr val="bg1">
                    <a:lumMod val="65000"/>
                  </a:schemeClr>
                </a:solidFill>
                <a:latin typeface="Arial" panose="020B0604020202020204" pitchFamily="34" charset="0"/>
                <a:cs typeface="Arial" panose="020B0604020202020204" pitchFamily="34" charset="0"/>
              </a:rPr>
            </a:br>
            <a:endParaRPr lang="en-US" sz="2000" b="1" i="1" dirty="0">
              <a:solidFill>
                <a:schemeClr val="bg1">
                  <a:lumMod val="65000"/>
                </a:schemeClr>
              </a:solidFill>
              <a:latin typeface="Arial" panose="020B0604020202020204" pitchFamily="34" charset="0"/>
              <a:cs typeface="Arial" panose="020B0604020202020204" pitchFamily="34" charset="0"/>
            </a:endParaRPr>
          </a:p>
        </p:txBody>
      </p:sp>
      <p:sp>
        <p:nvSpPr>
          <p:cNvPr id="5" name="Content Placeholder 5"/>
          <p:cNvSpPr>
            <a:spLocks noGrp="1"/>
          </p:cNvSpPr>
          <p:nvPr>
            <p:ph idx="1"/>
          </p:nvPr>
        </p:nvSpPr>
        <p:spPr>
          <a:xfrm>
            <a:off x="457200" y="2052526"/>
            <a:ext cx="3918857" cy="4525963"/>
          </a:xfrm>
        </p:spPr>
        <p:txBody>
          <a:bodyPr>
            <a:normAutofit/>
          </a:bodyPr>
          <a:lstStyle/>
          <a:p>
            <a:r>
              <a:rPr lang="en-US" sz="2200" dirty="0" smtClean="0">
                <a:latin typeface="Arial" panose="020B0604020202020204" pitchFamily="34" charset="0"/>
                <a:cs typeface="Arial" panose="020B0604020202020204" pitchFamily="34" charset="0"/>
              </a:rPr>
              <a:t>God used Moses to part the Red Sea so that the Israelites could pass through. Once they had passed through the sea, God brought the water crashing down upon the Egyptian soldiers. </a:t>
            </a:r>
            <a:endParaRPr lang="en-US" sz="2200" dirty="0">
              <a:latin typeface="Arial" panose="020B0604020202020204" pitchFamily="34" charset="0"/>
              <a:cs typeface="Arial" panose="020B0604020202020204" pitchFamily="34" charset="0"/>
            </a:endParaRPr>
          </a:p>
        </p:txBody>
      </p:sp>
      <p:sp>
        <p:nvSpPr>
          <p:cNvPr id="7" name="Rectangle 6"/>
          <p:cNvSpPr/>
          <p:nvPr/>
        </p:nvSpPr>
        <p:spPr>
          <a:xfrm>
            <a:off x="4034535" y="4870255"/>
            <a:ext cx="4572000" cy="200055"/>
          </a:xfrm>
          <a:prstGeom prst="rect">
            <a:avLst/>
          </a:prstGeom>
        </p:spPr>
        <p:txBody>
          <a:bodyPr>
            <a:spAutoFit/>
          </a:bodyPr>
          <a:lstStyle/>
          <a:p>
            <a:pPr algn="r"/>
            <a:r>
              <a:rPr lang="en-US" sz="700" b="1" dirty="0" smtClean="0">
                <a:solidFill>
                  <a:schemeClr val="bg1">
                    <a:lumMod val="65000"/>
                  </a:schemeClr>
                </a:solidFill>
                <a:latin typeface="Arial" panose="020B0604020202020204" pitchFamily="34" charset="0"/>
                <a:cs typeface="Arial" panose="020B0604020202020204" pitchFamily="34" charset="0"/>
              </a:rPr>
              <a:t>© </a:t>
            </a:r>
            <a:r>
              <a:rPr lang="en-US" sz="700" dirty="0" smtClean="0">
                <a:solidFill>
                  <a:schemeClr val="bg1">
                    <a:lumMod val="65000"/>
                  </a:schemeClr>
                </a:solidFill>
                <a:latin typeface="Arial" panose="020B0604020202020204" pitchFamily="34" charset="0"/>
                <a:cs typeface="Arial" panose="020B0604020202020204" pitchFamily="34" charset="0"/>
              </a:rPr>
              <a:t>BibleArtLibrary/www.istockphoto.com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12-iStock_000025828774_Mediu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2174" y="2052526"/>
            <a:ext cx="3890934" cy="2840382"/>
          </a:xfrm>
          <a:prstGeom prst="rect">
            <a:avLst/>
          </a:prstGeom>
        </p:spPr>
      </p:pic>
    </p:spTree>
    <p:extLst>
      <p:ext uri="{BB962C8B-B14F-4D97-AF65-F5344CB8AC3E}">
        <p14:creationId xmlns:p14="http://schemas.microsoft.com/office/powerpoint/2010/main" val="2223902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noFill/>
        </p:spPr>
        <p:txBody>
          <a:bodyPr>
            <a:normAutofit/>
          </a:bodyPr>
          <a:lstStyle/>
          <a:p>
            <a:pPr>
              <a:lnSpc>
                <a:spcPct val="110000"/>
              </a:lnSpc>
            </a:pPr>
            <a:r>
              <a:rPr lang="en-US" sz="4200" b="1" dirty="0" smtClean="0">
                <a:solidFill>
                  <a:srgbClr val="0A5598"/>
                </a:solidFill>
                <a:latin typeface="Arial" panose="020B0604020202020204" pitchFamily="34" charset="0"/>
                <a:cs typeface="Arial" panose="020B0604020202020204" pitchFamily="34" charset="0"/>
              </a:rPr>
              <a:t>“God Lays Down the Laws”</a:t>
            </a:r>
            <a:br>
              <a:rPr lang="en-US" sz="4200" b="1" dirty="0" smtClean="0">
                <a:solidFill>
                  <a:srgbClr val="0A5598"/>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anose="020B0604020202020204" pitchFamily="34" charset="0"/>
                <a:cs typeface="Arial" panose="020B0604020202020204" pitchFamily="34" charset="0"/>
              </a:rPr>
              <a:t>(Exodus, Chapters 19</a:t>
            </a:r>
            <a:r>
              <a:rPr lang="en-US" sz="1800" b="1" dirty="0" smtClean="0">
                <a:solidFill>
                  <a:schemeClr val="tx1">
                    <a:lumMod val="50000"/>
                    <a:lumOff val="50000"/>
                  </a:schemeClr>
                </a:solidFill>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20)</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0" name="Rectangle 9"/>
          <p:cNvSpPr/>
          <p:nvPr/>
        </p:nvSpPr>
        <p:spPr>
          <a:xfrm>
            <a:off x="6413859" y="7519496"/>
            <a:ext cx="284174" cy="461665"/>
          </a:xfrm>
          <a:prstGeom prst="rect">
            <a:avLst/>
          </a:prstGeom>
        </p:spPr>
        <p:txBody>
          <a:bodyPr wrap="square">
            <a:spAutoFit/>
          </a:bodyPr>
          <a:lstStyle/>
          <a:p>
            <a:r>
              <a:rPr lang="en-US" dirty="0" smtClean="0"/>
              <a:t> </a:t>
            </a:r>
            <a:endParaRPr lang="en-US" dirty="0"/>
          </a:p>
        </p:txBody>
      </p:sp>
      <p:sp>
        <p:nvSpPr>
          <p:cNvPr id="11" name="TextBox 10"/>
          <p:cNvSpPr txBox="1"/>
          <p:nvPr/>
        </p:nvSpPr>
        <p:spPr>
          <a:xfrm>
            <a:off x="571500" y="1689173"/>
            <a:ext cx="8001000" cy="830997"/>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Moses received the Commandments of God on behalf of the people, and the people agreed to observe them. </a:t>
            </a:r>
            <a:endParaRPr lang="en-US" dirty="0">
              <a:latin typeface="Arial" panose="020B0604020202020204" pitchFamily="34" charset="0"/>
              <a:cs typeface="Arial" panose="020B0604020202020204" pitchFamily="34" charset="0"/>
            </a:endParaRPr>
          </a:p>
        </p:txBody>
      </p:sp>
      <p:sp>
        <p:nvSpPr>
          <p:cNvPr id="13" name="Rectangle 12"/>
          <p:cNvSpPr/>
          <p:nvPr/>
        </p:nvSpPr>
        <p:spPr>
          <a:xfrm>
            <a:off x="2234712" y="5376212"/>
            <a:ext cx="4572000" cy="200055"/>
          </a:xfrm>
          <a:prstGeom prst="rect">
            <a:avLst/>
          </a:prstGeom>
        </p:spPr>
        <p:txBody>
          <a:bodyPr>
            <a:spAutoFit/>
          </a:bodyPr>
          <a:lstStyle/>
          <a:p>
            <a:pPr algn="ctr"/>
            <a:r>
              <a:rPr lang="en-US" sz="700" dirty="0" smtClean="0">
                <a:solidFill>
                  <a:schemeClr val="bg1">
                    <a:lumMod val="65000"/>
                  </a:schemeClr>
                </a:solidFill>
                <a:latin typeface="Arial" panose="020B0604020202020204" pitchFamily="34" charset="0"/>
                <a:cs typeface="Arial" panose="020B0604020202020204" pitchFamily="34" charset="0"/>
              </a:rPr>
              <a:t>© BibleArtLibrary/www.istockphoto.com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14" name="Picture 13" descr="S13-iStock_000025829303_Mediu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4907" y="2716637"/>
            <a:ext cx="3651609" cy="2682107"/>
          </a:xfrm>
          <a:prstGeom prst="rect">
            <a:avLst/>
          </a:prstGeom>
        </p:spPr>
      </p:pic>
    </p:spTree>
    <p:extLst>
      <p:ext uri="{BB962C8B-B14F-4D97-AF65-F5344CB8AC3E}">
        <p14:creationId xmlns:p14="http://schemas.microsoft.com/office/powerpoint/2010/main" val="2116236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pPr>
              <a:lnSpc>
                <a:spcPct val="110000"/>
              </a:lnSpc>
            </a:pPr>
            <a:r>
              <a:rPr lang="en-US" sz="4200" b="1" dirty="0" smtClean="0">
                <a:solidFill>
                  <a:srgbClr val="0A5598"/>
                </a:solidFill>
                <a:latin typeface="Arial" panose="020B0604020202020204" pitchFamily="34" charset="0"/>
                <a:cs typeface="Arial" panose="020B0604020202020204" pitchFamily="34" charset="0"/>
              </a:rPr>
              <a:t>“God Lays Down the Laws”</a:t>
            </a:r>
            <a:br>
              <a:rPr lang="en-US" sz="4200" b="1" dirty="0" smtClean="0">
                <a:solidFill>
                  <a:srgbClr val="0A5598"/>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anose="020B0604020202020204" pitchFamily="34" charset="0"/>
                <a:cs typeface="Arial" panose="020B0604020202020204" pitchFamily="34" charset="0"/>
              </a:rPr>
              <a:t>(Exodus, Chapters 19</a:t>
            </a:r>
            <a:r>
              <a:rPr lang="en-US" sz="1800" b="1" dirty="0" smtClean="0">
                <a:solidFill>
                  <a:schemeClr val="tx1">
                    <a:lumMod val="50000"/>
                    <a:lumOff val="50000"/>
                  </a:schemeClr>
                </a:solidFill>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20)</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457200" y="1811882"/>
            <a:ext cx="4610099" cy="3606115"/>
          </a:xfrm>
          <a:prstGeom prst="rect">
            <a:avLst/>
          </a:prstGeom>
          <a:noFill/>
        </p:spPr>
        <p:txBody>
          <a:bodyPr wrap="square" rtlCol="0">
            <a:spAutoFit/>
          </a:bodyPr>
          <a:lstStyle/>
          <a:p>
            <a:pPr marL="342900" indent="-342900">
              <a:spcAft>
                <a:spcPts val="5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God appeared to the Israelites at Mount Sinai with a dramatic display of lightning, thunder, trumpet blasts, and earthquakes.</a:t>
            </a:r>
          </a:p>
          <a:p>
            <a:pPr marL="342900" indent="-342900">
              <a:spcAft>
                <a:spcPts val="5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Israelites set up camp at the base of Mount Sinai as Moses spoke to God on behalf of the people. </a:t>
            </a:r>
          </a:p>
          <a:p>
            <a:pPr marL="342900" indent="-342900">
              <a:spcAft>
                <a:spcPts val="5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God gave Moses the Commandments, and the people agreed to follow them. </a:t>
            </a:r>
            <a:endParaRPr lang="en-US" sz="2000" dirty="0">
              <a:latin typeface="Arial" panose="020B0604020202020204" pitchFamily="34" charset="0"/>
              <a:cs typeface="Arial" panose="020B0604020202020204" pitchFamily="34" charset="0"/>
            </a:endParaRPr>
          </a:p>
        </p:txBody>
      </p:sp>
      <p:sp>
        <p:nvSpPr>
          <p:cNvPr id="7" name="Rectangle 6"/>
          <p:cNvSpPr/>
          <p:nvPr/>
        </p:nvSpPr>
        <p:spPr>
          <a:xfrm>
            <a:off x="7504502" y="4666000"/>
            <a:ext cx="1282723" cy="200055"/>
          </a:xfrm>
          <a:prstGeom prst="rect">
            <a:avLst/>
          </a:prstGeom>
        </p:spPr>
        <p:txBody>
          <a:bodyPr wrap="none">
            <a:spAutoFit/>
          </a:bodyPr>
          <a:lstStyle/>
          <a:p>
            <a:pPr algn="r"/>
            <a:r>
              <a:rPr lang="en-US" sz="700" dirty="0" smtClean="0">
                <a:solidFill>
                  <a:srgbClr val="A6A6A6"/>
                </a:solidFill>
                <a:latin typeface="Arial" panose="020B0604020202020204" pitchFamily="34" charset="0"/>
                <a:cs typeface="Arial" panose="020B0604020202020204" pitchFamily="34" charset="0"/>
              </a:rPr>
              <a:t>© jsp/www.istockphoto.com</a:t>
            </a:r>
            <a:endParaRPr lang="en-US" sz="700" dirty="0">
              <a:solidFill>
                <a:srgbClr val="A6A6A6"/>
              </a:solidFill>
              <a:latin typeface="Arial" panose="020B0604020202020204" pitchFamily="34" charset="0"/>
              <a:cs typeface="Arial" panose="020B0604020202020204" pitchFamily="34" charset="0"/>
            </a:endParaRPr>
          </a:p>
        </p:txBody>
      </p:sp>
      <p:pic>
        <p:nvPicPr>
          <p:cNvPr id="8" name="Picture 7" descr="S14-iStock_000009489613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9100" y="2400072"/>
            <a:ext cx="3477700" cy="2312498"/>
          </a:xfrm>
          <a:prstGeom prst="rect">
            <a:avLst/>
          </a:prstGeom>
        </p:spPr>
      </p:pic>
    </p:spTree>
    <p:extLst>
      <p:ext uri="{BB962C8B-B14F-4D97-AF65-F5344CB8AC3E}">
        <p14:creationId xmlns:p14="http://schemas.microsoft.com/office/powerpoint/2010/main" val="3681465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noFill/>
        </p:spPr>
        <p:txBody>
          <a:bodyPr>
            <a:normAutofit/>
          </a:bodyPr>
          <a:lstStyle/>
          <a:p>
            <a:pPr>
              <a:lnSpc>
                <a:spcPct val="110000"/>
              </a:lnSpc>
            </a:pPr>
            <a:r>
              <a:rPr lang="en-US" sz="4200" b="1" dirty="0" smtClean="0">
                <a:solidFill>
                  <a:srgbClr val="008000"/>
                </a:solidFill>
                <a:latin typeface="Arial" panose="020B0604020202020204" pitchFamily="34" charset="0"/>
                <a:cs typeface="Arial" panose="020B0604020202020204" pitchFamily="34" charset="0"/>
              </a:rPr>
              <a:t>Let’s Review! </a:t>
            </a:r>
            <a:br>
              <a:rPr lang="en-US" sz="4200" b="1" dirty="0" smtClean="0">
                <a:solidFill>
                  <a:srgbClr val="008000"/>
                </a:solidFill>
                <a:latin typeface="Arial" panose="020B0604020202020204" pitchFamily="34" charset="0"/>
                <a:cs typeface="Arial" panose="020B0604020202020204" pitchFamily="34" charset="0"/>
              </a:rPr>
            </a:br>
            <a:endParaRPr lang="en-US" sz="1800" b="1" dirty="0">
              <a:solidFill>
                <a:srgbClr val="008000"/>
              </a:solidFill>
              <a:latin typeface="Arial" panose="020B0604020202020204" pitchFamily="34" charset="0"/>
              <a:cs typeface="Arial" panose="020B0604020202020204" pitchFamily="34" charset="0"/>
            </a:endParaRPr>
          </a:p>
        </p:txBody>
      </p:sp>
      <p:sp>
        <p:nvSpPr>
          <p:cNvPr id="8" name="Content Placeholder 2"/>
          <p:cNvSpPr>
            <a:spLocks noGrp="1"/>
          </p:cNvSpPr>
          <p:nvPr>
            <p:ph idx="1"/>
          </p:nvPr>
        </p:nvSpPr>
        <p:spPr>
          <a:xfrm>
            <a:off x="457200" y="1251158"/>
            <a:ext cx="8229600" cy="4202381"/>
          </a:xfrm>
        </p:spPr>
        <p:txBody>
          <a:bodyPr>
            <a:noAutofit/>
          </a:bodyPr>
          <a:lstStyle/>
          <a:p>
            <a:pPr marL="0" indent="0">
              <a:buNone/>
            </a:pPr>
            <a:r>
              <a:rPr lang="en-US" sz="1800" i="1" dirty="0" smtClean="0">
                <a:latin typeface="Arial" panose="020B0604020202020204" pitchFamily="34" charset="0"/>
                <a:cs typeface="Arial" panose="020B0604020202020204" pitchFamily="34" charset="0"/>
              </a:rPr>
              <a:t>Fill in the blanks:</a:t>
            </a:r>
          </a:p>
          <a:p>
            <a:pPr>
              <a:buFont typeface="+mj-lt"/>
              <a:buAutoNum type="arabicPeriod"/>
            </a:pPr>
            <a:r>
              <a:rPr lang="en-US" sz="1800" dirty="0" smtClean="0">
                <a:latin typeface="Arial" panose="020B0604020202020204" pitchFamily="34" charset="0"/>
                <a:cs typeface="Arial" panose="020B0604020202020204" pitchFamily="34" charset="0"/>
              </a:rPr>
              <a:t>The Israelites were suffering in Egypt, so God called _______________ to lead them out.</a:t>
            </a:r>
          </a:p>
          <a:p>
            <a:pPr>
              <a:buFont typeface="+mj-lt"/>
              <a:buAutoNum type="arabicPeriod"/>
            </a:pPr>
            <a:r>
              <a:rPr lang="en-US" sz="1800" dirty="0" smtClean="0">
                <a:latin typeface="Arial" panose="020B0604020202020204" pitchFamily="34" charset="0"/>
                <a:cs typeface="Arial" panose="020B0604020202020204" pitchFamily="34" charset="0"/>
              </a:rPr>
              <a:t>God first revealed himself to Moses through a _________________. Though afraid, Moses agreed to do what God asked.</a:t>
            </a:r>
          </a:p>
          <a:p>
            <a:pPr>
              <a:buFont typeface="+mj-lt"/>
              <a:buAutoNum type="arabicPeriod"/>
            </a:pPr>
            <a:r>
              <a:rPr lang="en-US" sz="1800" dirty="0" smtClean="0">
                <a:latin typeface="Arial" panose="020B0604020202020204" pitchFamily="34" charset="0"/>
                <a:cs typeface="Arial" panose="020B0604020202020204" pitchFamily="34" charset="0"/>
              </a:rPr>
              <a:t>The tenth and final plague was the _____________. The Israelites were saved from this by _________________. After this, the Israelites left Egypt by crossing the __________________, which Moses parted for them to cross.</a:t>
            </a:r>
          </a:p>
          <a:p>
            <a:pPr>
              <a:buFont typeface="+mj-lt"/>
              <a:buAutoNum type="arabicPeriod"/>
            </a:pPr>
            <a:r>
              <a:rPr lang="en-US" sz="1800" dirty="0" smtClean="0">
                <a:latin typeface="Arial" panose="020B0604020202020204" pitchFamily="34" charset="0"/>
                <a:cs typeface="Arial" panose="020B0604020202020204" pitchFamily="34" charset="0"/>
              </a:rPr>
              <a:t>Once the Israelites crossed, God brought the water back down upon the ________________, allowing the Israelites to safely escape.</a:t>
            </a:r>
          </a:p>
          <a:p>
            <a:pPr>
              <a:buFont typeface="+mj-lt"/>
              <a:buAutoNum type="arabicPeriod"/>
            </a:pPr>
            <a:r>
              <a:rPr lang="en-US" sz="1800" dirty="0" smtClean="0">
                <a:latin typeface="Arial" panose="020B0604020202020204" pitchFamily="34" charset="0"/>
                <a:cs typeface="Arial" panose="020B0604020202020204" pitchFamily="34" charset="0"/>
              </a:rPr>
              <a:t>Once out of Egypt, God appears to Moses on ____________________ and gave him a list of rules called ____________________________, which Moses and the Israelites agreed to follow.</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7872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pPr>
              <a:lnSpc>
                <a:spcPct val="110000"/>
              </a:lnSpc>
            </a:pPr>
            <a:r>
              <a:rPr lang="en-US" sz="4200" b="1" dirty="0" smtClean="0">
                <a:solidFill>
                  <a:srgbClr val="C30027"/>
                </a:solidFill>
                <a:latin typeface="Arial" panose="020B0604020202020204" pitchFamily="34" charset="0"/>
                <a:cs typeface="Arial" panose="020B0604020202020204" pitchFamily="34" charset="0"/>
              </a:rPr>
              <a:t>How Did You Do?</a:t>
            </a:r>
            <a:br>
              <a:rPr lang="en-US" sz="4200" b="1" dirty="0" smtClean="0">
                <a:solidFill>
                  <a:srgbClr val="C30027"/>
                </a:solidFill>
                <a:latin typeface="Arial" panose="020B0604020202020204" pitchFamily="34" charset="0"/>
                <a:cs typeface="Arial" panose="020B0604020202020204" pitchFamily="34" charset="0"/>
              </a:rPr>
            </a:br>
            <a:endParaRPr lang="en-US" sz="1800" b="1" dirty="0">
              <a:solidFill>
                <a:srgbClr val="C30027"/>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387928"/>
            <a:ext cx="8229600" cy="4202381"/>
          </a:xfrm>
        </p:spPr>
        <p:txBody>
          <a:bodyPr>
            <a:noAutofit/>
          </a:bodyPr>
          <a:lstStyle/>
          <a:p>
            <a:pPr marL="0" indent="0">
              <a:buNone/>
            </a:pPr>
            <a:r>
              <a:rPr lang="en-US" sz="1800" i="1" dirty="0" smtClean="0">
                <a:latin typeface="Arial" panose="020B0604020202020204" pitchFamily="34" charset="0"/>
                <a:cs typeface="Arial" panose="020B0604020202020204" pitchFamily="34" charset="0"/>
              </a:rPr>
              <a:t>Here are the completed sentences:</a:t>
            </a:r>
          </a:p>
          <a:p>
            <a:pPr>
              <a:buFont typeface="+mj-lt"/>
              <a:buAutoNum type="arabicPeriod"/>
            </a:pPr>
            <a:r>
              <a:rPr lang="en-US" sz="1800" dirty="0" smtClean="0">
                <a:latin typeface="Arial" panose="020B0604020202020204" pitchFamily="34" charset="0"/>
                <a:cs typeface="Arial" panose="020B0604020202020204" pitchFamily="34" charset="0"/>
              </a:rPr>
              <a:t>The Israelites were suffering in Egypt, so God called </a:t>
            </a:r>
            <a:r>
              <a:rPr lang="en-US" sz="1800" u="sng" dirty="0" smtClean="0">
                <a:latin typeface="Arial" panose="020B0604020202020204" pitchFamily="34" charset="0"/>
                <a:cs typeface="Arial" panose="020B0604020202020204" pitchFamily="34" charset="0"/>
              </a:rPr>
              <a:t>Moses</a:t>
            </a:r>
            <a:r>
              <a:rPr lang="en-US" sz="1800" dirty="0" smtClean="0">
                <a:latin typeface="Arial" panose="020B0604020202020204" pitchFamily="34" charset="0"/>
                <a:cs typeface="Arial" panose="020B0604020202020204" pitchFamily="34" charset="0"/>
              </a:rPr>
              <a:t> to lead them out.</a:t>
            </a:r>
          </a:p>
          <a:p>
            <a:pPr>
              <a:buFont typeface="+mj-lt"/>
              <a:buAutoNum type="arabicPeriod"/>
            </a:pPr>
            <a:r>
              <a:rPr lang="en-US" sz="1800" dirty="0" smtClean="0">
                <a:latin typeface="Arial" panose="020B0604020202020204" pitchFamily="34" charset="0"/>
                <a:cs typeface="Arial" panose="020B0604020202020204" pitchFamily="34" charset="0"/>
              </a:rPr>
              <a:t>God first revealed himself to Moses through a </a:t>
            </a:r>
            <a:r>
              <a:rPr lang="en-US" sz="1800" u="sng" dirty="0" smtClean="0">
                <a:latin typeface="Arial" panose="020B0604020202020204" pitchFamily="34" charset="0"/>
                <a:cs typeface="Arial" panose="020B0604020202020204" pitchFamily="34" charset="0"/>
              </a:rPr>
              <a:t>burning bush</a:t>
            </a:r>
            <a:r>
              <a:rPr lang="en-US" sz="1800" dirty="0" smtClean="0">
                <a:latin typeface="Arial" panose="020B0604020202020204" pitchFamily="34" charset="0"/>
                <a:cs typeface="Arial" panose="020B0604020202020204" pitchFamily="34" charset="0"/>
              </a:rPr>
              <a:t>. Though afraid, Moses agreed to do what God asked.</a:t>
            </a:r>
          </a:p>
          <a:p>
            <a:pPr>
              <a:buFont typeface="+mj-lt"/>
              <a:buAutoNum type="arabicPeriod"/>
            </a:pPr>
            <a:r>
              <a:rPr lang="en-US" sz="1800" dirty="0" smtClean="0">
                <a:latin typeface="Arial" panose="020B0604020202020204" pitchFamily="34" charset="0"/>
                <a:cs typeface="Arial" panose="020B0604020202020204" pitchFamily="34" charset="0"/>
              </a:rPr>
              <a:t>The tenth and final plague was the </a:t>
            </a:r>
            <a:r>
              <a:rPr lang="en-US" sz="1800" u="sng" dirty="0" smtClean="0">
                <a:latin typeface="Arial" panose="020B0604020202020204" pitchFamily="34" charset="0"/>
                <a:cs typeface="Arial" panose="020B0604020202020204" pitchFamily="34" charset="0"/>
              </a:rPr>
              <a:t>death of the firstborn sons</a:t>
            </a:r>
            <a:r>
              <a:rPr lang="en-US" sz="1800" dirty="0" smtClean="0">
                <a:latin typeface="Arial" panose="020B0604020202020204" pitchFamily="34" charset="0"/>
                <a:cs typeface="Arial" panose="020B0604020202020204" pitchFamily="34" charset="0"/>
              </a:rPr>
              <a:t>. The Israelites were saved from this by </a:t>
            </a:r>
            <a:r>
              <a:rPr lang="en-US" sz="1800" u="sng" dirty="0" smtClean="0">
                <a:latin typeface="Arial" panose="020B0604020202020204" pitchFamily="34" charset="0"/>
                <a:cs typeface="Arial" panose="020B0604020202020204" pitchFamily="34" charset="0"/>
              </a:rPr>
              <a:t>sprinkling the blood of their best lamb on their doors</a:t>
            </a:r>
            <a:r>
              <a:rPr lang="en-US" sz="1800" dirty="0" smtClean="0">
                <a:latin typeface="Arial" panose="020B0604020202020204" pitchFamily="34" charset="0"/>
                <a:cs typeface="Arial" panose="020B0604020202020204" pitchFamily="34" charset="0"/>
              </a:rPr>
              <a:t>. After this, the Israelites left Egypt by crossing the </a:t>
            </a:r>
            <a:r>
              <a:rPr lang="en-US" sz="1800" u="sng" dirty="0" smtClean="0">
                <a:latin typeface="Arial" panose="020B0604020202020204" pitchFamily="34" charset="0"/>
                <a:cs typeface="Arial" panose="020B0604020202020204" pitchFamily="34" charset="0"/>
              </a:rPr>
              <a:t>Red Sea</a:t>
            </a:r>
            <a:r>
              <a:rPr lang="en-US" sz="1800" dirty="0" smtClean="0">
                <a:latin typeface="Arial" panose="020B0604020202020204" pitchFamily="34" charset="0"/>
                <a:cs typeface="Arial" panose="020B0604020202020204" pitchFamily="34" charset="0"/>
              </a:rPr>
              <a:t>, which Moses parted for them to cross.</a:t>
            </a:r>
          </a:p>
          <a:p>
            <a:pPr>
              <a:buFont typeface="+mj-lt"/>
              <a:buAutoNum type="arabicPeriod"/>
            </a:pPr>
            <a:r>
              <a:rPr lang="en-US" sz="1800" dirty="0" smtClean="0">
                <a:latin typeface="Arial" panose="020B0604020202020204" pitchFamily="34" charset="0"/>
                <a:cs typeface="Arial" panose="020B0604020202020204" pitchFamily="34" charset="0"/>
              </a:rPr>
              <a:t>Once the Israelites crossed, God brought the water back down upon the </a:t>
            </a:r>
            <a:r>
              <a:rPr lang="en-US" sz="1800" u="sng" dirty="0" smtClean="0">
                <a:latin typeface="Arial" panose="020B0604020202020204" pitchFamily="34" charset="0"/>
                <a:cs typeface="Arial" panose="020B0604020202020204" pitchFamily="34" charset="0"/>
              </a:rPr>
              <a:t>Egyptians</a:t>
            </a:r>
            <a:r>
              <a:rPr lang="en-US" sz="1800" dirty="0" smtClean="0">
                <a:latin typeface="Arial" panose="020B0604020202020204" pitchFamily="34" charset="0"/>
                <a:cs typeface="Arial" panose="020B0604020202020204" pitchFamily="34" charset="0"/>
              </a:rPr>
              <a:t>, allowing the Israelites to safely escape.</a:t>
            </a:r>
          </a:p>
          <a:p>
            <a:pPr>
              <a:buFont typeface="+mj-lt"/>
              <a:buAutoNum type="arabicPeriod"/>
            </a:pPr>
            <a:r>
              <a:rPr lang="en-US" sz="1800" dirty="0" smtClean="0">
                <a:latin typeface="Arial" panose="020B0604020202020204" pitchFamily="34" charset="0"/>
                <a:cs typeface="Arial" panose="020B0604020202020204" pitchFamily="34" charset="0"/>
              </a:rPr>
              <a:t>Once out of Egypt, God appeared to Moses on </a:t>
            </a:r>
            <a:r>
              <a:rPr lang="en-US" sz="1800" u="sng" dirty="0" smtClean="0">
                <a:latin typeface="Arial" panose="020B0604020202020204" pitchFamily="34" charset="0"/>
                <a:cs typeface="Arial" panose="020B0604020202020204" pitchFamily="34" charset="0"/>
              </a:rPr>
              <a:t>Mount Sinai</a:t>
            </a:r>
            <a:r>
              <a:rPr lang="en-US" sz="1800" dirty="0" smtClean="0">
                <a:latin typeface="Arial" panose="020B0604020202020204" pitchFamily="34" charset="0"/>
                <a:cs typeface="Arial" panose="020B0604020202020204" pitchFamily="34" charset="0"/>
              </a:rPr>
              <a:t> and gave him a list of rules called </a:t>
            </a:r>
            <a:r>
              <a:rPr lang="en-US" sz="1800" u="sng" dirty="0" smtClean="0">
                <a:latin typeface="Arial" panose="020B0604020202020204" pitchFamily="34" charset="0"/>
                <a:cs typeface="Arial" panose="020B0604020202020204" pitchFamily="34" charset="0"/>
              </a:rPr>
              <a:t>the Ten Commandments</a:t>
            </a:r>
            <a:r>
              <a:rPr lang="en-US" sz="1800" dirty="0" smtClean="0">
                <a:latin typeface="Arial" panose="020B0604020202020204" pitchFamily="34" charset="0"/>
                <a:cs typeface="Arial" panose="020B0604020202020204" pitchFamily="34" charset="0"/>
              </a:rPr>
              <a:t>, which Moses and the Israelites agreed to follow.</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8579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063314" y="619496"/>
            <a:ext cx="7513867" cy="11975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latin typeface="Arial" panose="020B0604020202020204" pitchFamily="34" charset="0"/>
                <a:cs typeface="Arial" panose="020B0604020202020204" pitchFamily="34" charset="0"/>
              </a:rPr>
              <a:t>The</a:t>
            </a:r>
            <a:r>
              <a:rPr lang="en-US" sz="2400" dirty="0" smtClean="0">
                <a:latin typeface="Arial" panose="020B0604020202020204" pitchFamily="34" charset="0"/>
                <a:cs typeface="Arial" panose="020B0604020202020204" pitchFamily="34" charset="0"/>
              </a:rPr>
              <a:t> </a:t>
            </a:r>
            <a:r>
              <a:rPr lang="en-US" sz="6600" b="1" dirty="0" smtClean="0">
                <a:solidFill>
                  <a:srgbClr val="0A5598"/>
                </a:solidFill>
                <a:latin typeface="Arial" panose="020B0604020202020204" pitchFamily="34" charset="0"/>
                <a:cs typeface="Arial" panose="020B0604020202020204" pitchFamily="34" charset="0"/>
              </a:rPr>
              <a:t>Old</a:t>
            </a:r>
            <a:r>
              <a:rPr lang="en-US" sz="6600" b="1" dirty="0" smtClean="0">
                <a:solidFill>
                  <a:srgbClr val="314BCD"/>
                </a:solidFill>
                <a:latin typeface="Arial" panose="020B0604020202020204" pitchFamily="34" charset="0"/>
                <a:cs typeface="Arial" panose="020B0604020202020204" pitchFamily="34" charset="0"/>
              </a:rPr>
              <a:t> </a:t>
            </a:r>
            <a:r>
              <a:rPr lang="en-US" sz="6600" b="1" dirty="0" smtClean="0">
                <a:solidFill>
                  <a:srgbClr val="0A5598"/>
                </a:solidFill>
                <a:latin typeface="Arial" panose="020B0604020202020204" pitchFamily="34" charset="0"/>
                <a:cs typeface="Arial" panose="020B0604020202020204" pitchFamily="34" charset="0"/>
              </a:rPr>
              <a:t>Testament</a:t>
            </a:r>
            <a:r>
              <a:rPr lang="en-US" sz="6600" b="1" dirty="0" smtClean="0">
                <a:solidFill>
                  <a:srgbClr val="314BCD"/>
                </a:solidFill>
                <a:latin typeface="Arial" panose="020B0604020202020204" pitchFamily="34" charset="0"/>
                <a:cs typeface="Arial" panose="020B0604020202020204" pitchFamily="34" charset="0"/>
              </a:rPr>
              <a:t> </a:t>
            </a:r>
            <a:endParaRPr lang="en-US" sz="6600" b="1" dirty="0">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3425506" y="1386838"/>
            <a:ext cx="4865471" cy="132343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and the </a:t>
            </a:r>
            <a:r>
              <a:rPr lang="en-US" sz="8000" b="1" dirty="0" smtClean="0">
                <a:solidFill>
                  <a:srgbClr val="C30027"/>
                </a:solidFill>
                <a:latin typeface="Arial" panose="020B0604020202020204" pitchFamily="34" charset="0"/>
                <a:cs typeface="Arial" panose="020B0604020202020204" pitchFamily="34" charset="0"/>
              </a:rPr>
              <a:t>Trinity</a:t>
            </a:r>
            <a:endParaRPr lang="en-US" sz="8000" b="1" dirty="0">
              <a:solidFill>
                <a:srgbClr val="C30027"/>
              </a:solidFill>
            </a:endParaRPr>
          </a:p>
        </p:txBody>
      </p:sp>
      <p:sp>
        <p:nvSpPr>
          <p:cNvPr id="11" name="Rectangle 10"/>
          <p:cNvSpPr/>
          <p:nvPr/>
        </p:nvSpPr>
        <p:spPr>
          <a:xfrm>
            <a:off x="4216906" y="5340365"/>
            <a:ext cx="4572000" cy="200055"/>
          </a:xfrm>
          <a:prstGeom prst="rect">
            <a:avLst/>
          </a:prstGeom>
        </p:spPr>
        <p:txBody>
          <a:bodyPr>
            <a:spAutoFit/>
          </a:bodyPr>
          <a:lstStyle/>
          <a:p>
            <a:pPr algn="ctr"/>
            <a:r>
              <a:rPr lang="en-US" sz="700" dirty="0" smtClean="0">
                <a:solidFill>
                  <a:srgbClr val="A6A6A6"/>
                </a:solidFill>
                <a:latin typeface="Arial" panose="020B0604020202020204" pitchFamily="34" charset="0"/>
                <a:cs typeface="Arial" panose="020B0604020202020204" pitchFamily="34" charset="0"/>
              </a:rPr>
              <a:t>© CourtneyJohnson/www.shutterstock.com</a:t>
            </a:r>
            <a:endParaRPr lang="en-US" sz="700" dirty="0">
              <a:solidFill>
                <a:srgbClr val="A6A6A6"/>
              </a:solidFill>
              <a:latin typeface="Arial" panose="020B0604020202020204" pitchFamily="34" charset="0"/>
              <a:cs typeface="Arial" panose="020B0604020202020204" pitchFamily="34" charset="0"/>
            </a:endParaRPr>
          </a:p>
        </p:txBody>
      </p:sp>
      <p:sp>
        <p:nvSpPr>
          <p:cNvPr id="13" name="Rectangle 12"/>
          <p:cNvSpPr/>
          <p:nvPr/>
        </p:nvSpPr>
        <p:spPr>
          <a:xfrm>
            <a:off x="663930" y="2710277"/>
            <a:ext cx="3403978" cy="259754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178D34"/>
                </a:solidFill>
                <a:latin typeface="Arial" panose="020B0604020202020204" pitchFamily="34" charset="0"/>
                <a:cs typeface="Arial" panose="020B0604020202020204" pitchFamily="34" charset="0"/>
              </a:rPr>
              <a:t>Chapter </a:t>
            </a:r>
            <a:r>
              <a:rPr lang="en-US" sz="2000" dirty="0" smtClean="0">
                <a:solidFill>
                  <a:srgbClr val="178D34"/>
                </a:solidFill>
                <a:latin typeface="Arial" panose="020B0604020202020204" pitchFamily="34" charset="0"/>
                <a:cs typeface="Arial" panose="020B0604020202020204" pitchFamily="34" charset="0"/>
              </a:rPr>
              <a:t>B</a:t>
            </a:r>
            <a:endParaRPr lang="en-US" sz="2000" dirty="0">
              <a:solidFill>
                <a:srgbClr val="178D34"/>
              </a:solidFill>
              <a:latin typeface="Arial" panose="020B0604020202020204" pitchFamily="34" charset="0"/>
              <a:cs typeface="Arial" panose="020B0604020202020204" pitchFamily="34" charset="0"/>
            </a:endParaRPr>
          </a:p>
          <a:p>
            <a:pPr algn="ctr"/>
            <a:r>
              <a:rPr lang="en-US" sz="3600" dirty="0" smtClean="0">
                <a:solidFill>
                  <a:srgbClr val="178D34"/>
                </a:solidFill>
                <a:latin typeface="Arial" panose="020B0604020202020204" pitchFamily="34" charset="0"/>
                <a:cs typeface="Arial" panose="020B0604020202020204" pitchFamily="34" charset="0"/>
              </a:rPr>
              <a:t>The Bible:</a:t>
            </a:r>
          </a:p>
          <a:p>
            <a:pPr algn="ctr"/>
            <a:r>
              <a:rPr lang="en-US" sz="3600" dirty="0" smtClean="0">
                <a:solidFill>
                  <a:srgbClr val="178D34"/>
                </a:solidFill>
                <a:latin typeface="Arial" panose="020B0604020202020204" pitchFamily="34" charset="0"/>
                <a:cs typeface="Arial" panose="020B0604020202020204" pitchFamily="34" charset="0"/>
              </a:rPr>
              <a:t>The Exodus</a:t>
            </a:r>
            <a:endParaRPr lang="en-US" sz="3600" dirty="0">
              <a:solidFill>
                <a:srgbClr val="178D34"/>
              </a:solidFill>
              <a:latin typeface="Arial" panose="020B0604020202020204" pitchFamily="34" charset="0"/>
              <a:cs typeface="Arial" panose="020B0604020202020204" pitchFamily="34" charset="0"/>
            </a:endParaRPr>
          </a:p>
        </p:txBody>
      </p:sp>
      <p:pic>
        <p:nvPicPr>
          <p:cNvPr id="15" name="Picture 14" descr="S2-shutterstock_19301660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9465" y="2842846"/>
            <a:ext cx="2443860" cy="2464978"/>
          </a:xfrm>
          <a:prstGeom prst="rect">
            <a:avLst/>
          </a:prstGeom>
        </p:spPr>
      </p:pic>
    </p:spTree>
    <p:extLst>
      <p:ext uri="{BB962C8B-B14F-4D97-AF65-F5344CB8AC3E}">
        <p14:creationId xmlns:p14="http://schemas.microsoft.com/office/powerpoint/2010/main" val="3257406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Autofit/>
          </a:bodyPr>
          <a:lstStyle/>
          <a:p>
            <a:r>
              <a:rPr lang="en-US" sz="3800" b="1" dirty="0" smtClean="0">
                <a:latin typeface="Arial" panose="020B0604020202020204" pitchFamily="34" charset="0"/>
                <a:cs typeface="Arial" panose="020B0604020202020204" pitchFamily="34" charset="0"/>
              </a:rPr>
              <a:t>Chapter Summary</a:t>
            </a:r>
            <a:br>
              <a:rPr lang="en-US" sz="3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The Bible: The Exodus</a:t>
            </a:r>
            <a:endParaRPr lang="en-US" sz="2800" b="1" dirty="0">
              <a:latin typeface="Arial" panose="020B0604020202020204" pitchFamily="34" charset="0"/>
              <a:cs typeface="Arial" panose="020B0604020202020204" pitchFamily="34" charset="0"/>
            </a:endParaRPr>
          </a:p>
        </p:txBody>
      </p:sp>
      <p:sp>
        <p:nvSpPr>
          <p:cNvPr id="5" name="TextBox 4"/>
          <p:cNvSpPr txBox="1"/>
          <p:nvPr/>
        </p:nvSpPr>
        <p:spPr>
          <a:xfrm>
            <a:off x="-830385" y="459154"/>
            <a:ext cx="184666" cy="461665"/>
          </a:xfrm>
          <a:prstGeom prst="rect">
            <a:avLst/>
          </a:prstGeom>
          <a:noFill/>
        </p:spPr>
        <p:txBody>
          <a:bodyPr wrap="none" rtlCol="0">
            <a:spAutoFit/>
          </a:bodyPr>
          <a:lstStyle/>
          <a:p>
            <a:endParaRPr lang="en-US" dirty="0"/>
          </a:p>
        </p:txBody>
      </p:sp>
      <p:sp>
        <p:nvSpPr>
          <p:cNvPr id="6" name="TextBox 5"/>
          <p:cNvSpPr txBox="1"/>
          <p:nvPr/>
        </p:nvSpPr>
        <p:spPr>
          <a:xfrm>
            <a:off x="545911" y="1914199"/>
            <a:ext cx="4610100" cy="3139321"/>
          </a:xfrm>
          <a:prstGeom prst="rect">
            <a:avLst/>
          </a:prstGeom>
          <a:noFill/>
        </p:spPr>
        <p:txBody>
          <a:bodyPr wrap="square" rtlCol="0">
            <a:spAutoFit/>
          </a:bodyPr>
          <a:lstStyle/>
          <a:p>
            <a:r>
              <a:rPr lang="en-US" sz="2200" dirty="0" smtClean="0">
                <a:latin typeface="Arial" panose="020B0604020202020204" pitchFamily="34" charset="0"/>
                <a:cs typeface="Arial" panose="020B0604020202020204" pitchFamily="34" charset="0"/>
              </a:rPr>
              <a:t>God’s concern for his people’s suffering is without end or limit. God called Moses and Aaron to lead his people out of Egypt, he fought for his people against their oppressors, he protected the Israelites as they fled Egypt, and he gave his people his Law to guide them to truth and happiness.</a:t>
            </a:r>
            <a:endParaRPr lang="en-US" sz="2200" dirty="0">
              <a:latin typeface="Arial" panose="020B0604020202020204" pitchFamily="34" charset="0"/>
              <a:cs typeface="Arial" panose="020B0604020202020204" pitchFamily="34" charset="0"/>
            </a:endParaRPr>
          </a:p>
        </p:txBody>
      </p:sp>
      <p:sp>
        <p:nvSpPr>
          <p:cNvPr id="8" name="Rectangle 7"/>
          <p:cNvSpPr/>
          <p:nvPr/>
        </p:nvSpPr>
        <p:spPr>
          <a:xfrm>
            <a:off x="4031456" y="4667280"/>
            <a:ext cx="4572000" cy="200055"/>
          </a:xfrm>
          <a:prstGeom prst="rect">
            <a:avLst/>
          </a:prstGeom>
        </p:spPr>
        <p:txBody>
          <a:bodyPr>
            <a:spAutoFit/>
          </a:bodyPr>
          <a:lstStyle/>
          <a:p>
            <a:pPr algn="r"/>
            <a:r>
              <a:rPr lang="en-US" sz="700" dirty="0" smtClean="0">
                <a:solidFill>
                  <a:srgbClr val="A6A6A6"/>
                </a:solidFill>
                <a:latin typeface="Arial" panose="020B0604020202020204" pitchFamily="34" charset="0"/>
                <a:cs typeface="Arial" panose="020B0604020202020204" pitchFamily="34" charset="0"/>
              </a:rPr>
              <a:t>© DeanRobertson/www.istockphoto.com </a:t>
            </a:r>
            <a:endParaRPr lang="en-US" sz="700" dirty="0">
              <a:solidFill>
                <a:srgbClr val="A6A6A6"/>
              </a:solidFill>
              <a:latin typeface="Arial" panose="020B0604020202020204" pitchFamily="34" charset="0"/>
              <a:cs typeface="Arial" panose="020B0604020202020204" pitchFamily="34" charset="0"/>
            </a:endParaRPr>
          </a:p>
        </p:txBody>
      </p:sp>
      <p:pic>
        <p:nvPicPr>
          <p:cNvPr id="9" name="Picture 8" descr="S3-iStock_000003090695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4788" y="2253599"/>
            <a:ext cx="3218242" cy="2413681"/>
          </a:xfrm>
          <a:prstGeom prst="rect">
            <a:avLst/>
          </a:prstGeom>
        </p:spPr>
      </p:pic>
    </p:spTree>
    <p:extLst>
      <p:ext uri="{BB962C8B-B14F-4D97-AF65-F5344CB8AC3E}">
        <p14:creationId xmlns:p14="http://schemas.microsoft.com/office/powerpoint/2010/main" val="2920772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r>
              <a:rPr lang="en-US" sz="3600" b="1" dirty="0" smtClean="0">
                <a:solidFill>
                  <a:srgbClr val="0A5598"/>
                </a:solidFill>
                <a:latin typeface="Arial" panose="020B0604020202020204" pitchFamily="34" charset="0"/>
                <a:cs typeface="Arial" panose="020B0604020202020204" pitchFamily="34" charset="0"/>
              </a:rPr>
              <a:t>“God’s Voice Heard in Burning Bush”</a:t>
            </a:r>
            <a:br>
              <a:rPr lang="en-US" sz="3600" b="1" dirty="0" smtClean="0">
                <a:solidFill>
                  <a:srgbClr val="0A5598"/>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(Exodus 3:1</a:t>
            </a:r>
            <a:r>
              <a:rPr lang="en-US" sz="2000" b="1" dirty="0" smtClean="0">
                <a:solidFill>
                  <a:schemeClr val="tx1">
                    <a:lumMod val="50000"/>
                    <a:lumOff val="50000"/>
                  </a:schemeClr>
                </a:solidFill>
              </a:rPr>
              <a:t>—</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4:17)</a:t>
            </a:r>
            <a:br>
              <a:rPr lang="en-US" sz="2000" b="1" dirty="0" smtClean="0">
                <a:solidFill>
                  <a:schemeClr val="tx1">
                    <a:lumMod val="50000"/>
                    <a:lumOff val="50000"/>
                  </a:schemeClr>
                </a:solidFill>
                <a:latin typeface="Arial" panose="020B0604020202020204" pitchFamily="34" charset="0"/>
                <a:cs typeface="Arial" panose="020B0604020202020204" pitchFamily="34" charset="0"/>
              </a:rPr>
            </a:br>
            <a:endParaRPr lang="en-US" sz="2000" b="1" i="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0" y="2122880"/>
            <a:ext cx="3626427" cy="2819542"/>
          </a:xfrm>
        </p:spPr>
        <p:txBody>
          <a:bodyPr/>
          <a:lstStyle/>
          <a:p>
            <a:pPr marL="0" indent="0">
              <a:buNone/>
            </a:pPr>
            <a:r>
              <a:rPr lang="en-US" sz="2400" dirty="0" smtClean="0">
                <a:latin typeface="Arial" panose="020B0604020202020204" pitchFamily="34" charset="0"/>
                <a:cs typeface="Arial" panose="020B0604020202020204" pitchFamily="34" charset="0"/>
              </a:rPr>
              <a:t>God heard the cry of his people suffering in Egypt and called and equipped Moses to lead the Israelites out.</a:t>
            </a:r>
          </a:p>
          <a:p>
            <a:pPr marL="0" indent="0">
              <a:buNone/>
            </a:pPr>
            <a:endParaRPr lang="en-US" dirty="0"/>
          </a:p>
        </p:txBody>
      </p:sp>
      <p:sp>
        <p:nvSpPr>
          <p:cNvPr id="7" name="Rectangle 6"/>
          <p:cNvSpPr/>
          <p:nvPr/>
        </p:nvSpPr>
        <p:spPr>
          <a:xfrm>
            <a:off x="693472" y="5109933"/>
            <a:ext cx="4572000" cy="200055"/>
          </a:xfrm>
          <a:prstGeom prst="rect">
            <a:avLst/>
          </a:prstGeom>
        </p:spPr>
        <p:txBody>
          <a:bodyPr>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TeusRenes/www.shutterstock.com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4-shutterstock_9111671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041" y="1856489"/>
            <a:ext cx="3295728" cy="3295728"/>
          </a:xfrm>
          <a:prstGeom prst="rect">
            <a:avLst/>
          </a:prstGeom>
        </p:spPr>
      </p:pic>
    </p:spTree>
    <p:extLst>
      <p:ext uri="{BB962C8B-B14F-4D97-AF65-F5344CB8AC3E}">
        <p14:creationId xmlns:p14="http://schemas.microsoft.com/office/powerpoint/2010/main" val="2188196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r>
              <a:rPr lang="en-US" sz="3600" b="1" dirty="0" smtClean="0">
                <a:solidFill>
                  <a:srgbClr val="0A5598"/>
                </a:solidFill>
                <a:latin typeface="Arial" panose="020B0604020202020204" pitchFamily="34" charset="0"/>
                <a:cs typeface="Arial" panose="020B0604020202020204" pitchFamily="34" charset="0"/>
              </a:rPr>
              <a:t>“God’s Voice Heard in Burning Bush”</a:t>
            </a:r>
            <a:br>
              <a:rPr lang="en-US" sz="3600" b="1" dirty="0" smtClean="0">
                <a:solidFill>
                  <a:srgbClr val="0A5598"/>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(Exodus 3:1</a:t>
            </a:r>
            <a:r>
              <a:rPr lang="en-US" sz="2000" b="1" dirty="0" smtClean="0">
                <a:solidFill>
                  <a:schemeClr val="tx1">
                    <a:lumMod val="50000"/>
                    <a:lumOff val="50000"/>
                  </a:schemeClr>
                </a:solidFill>
              </a:rPr>
              <a:t>—</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4:17)</a:t>
            </a:r>
            <a:br>
              <a:rPr lang="en-US" sz="2000" b="1" dirty="0" smtClean="0">
                <a:solidFill>
                  <a:schemeClr val="tx1">
                    <a:lumMod val="50000"/>
                    <a:lumOff val="50000"/>
                  </a:schemeClr>
                </a:solidFill>
                <a:latin typeface="Arial" panose="020B0604020202020204" pitchFamily="34" charset="0"/>
                <a:cs typeface="Arial" panose="020B0604020202020204" pitchFamily="34" charset="0"/>
              </a:rPr>
            </a:br>
            <a:endParaRPr lang="en-US" sz="2000" b="1" i="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3967843" y="1748540"/>
            <a:ext cx="4572000" cy="3608614"/>
          </a:xfrm>
        </p:spPr>
        <p:txBody>
          <a:bodyPr>
            <a:normAutofit/>
          </a:bodyPr>
          <a:lstStyle/>
          <a:p>
            <a:pPr>
              <a:spcBef>
                <a:spcPts val="0"/>
              </a:spcBef>
              <a:spcAft>
                <a:spcPts val="500"/>
              </a:spcAft>
            </a:pPr>
            <a:r>
              <a:rPr lang="en-US" sz="2400" dirty="0" smtClean="0">
                <a:latin typeface="Arial" panose="020B0604020202020204" pitchFamily="34" charset="0"/>
                <a:cs typeface="Arial" panose="020B0604020202020204" pitchFamily="34" charset="0"/>
              </a:rPr>
              <a:t>God heard the cry of his people, Israel, suffering at the hands of the Egyptian slave masters.</a:t>
            </a:r>
          </a:p>
          <a:p>
            <a:pPr>
              <a:spcBef>
                <a:spcPts val="0"/>
              </a:spcBef>
              <a:spcAft>
                <a:spcPts val="500"/>
              </a:spcAft>
            </a:pPr>
            <a:r>
              <a:rPr lang="en-US" sz="2400" dirty="0" smtClean="0">
                <a:latin typeface="Arial" panose="020B0604020202020204" pitchFamily="34" charset="0"/>
                <a:cs typeface="Arial" panose="020B0604020202020204" pitchFamily="34" charset="0"/>
              </a:rPr>
              <a:t>God revealed himself to Moses in a burning bush and called upon him to lead God’s people out of Egypt to worship their God. </a:t>
            </a:r>
            <a:endParaRPr lang="en-US" sz="2400" dirty="0">
              <a:latin typeface="Arial" panose="020B0604020202020204" pitchFamily="34" charset="0"/>
              <a:cs typeface="Arial" panose="020B0604020202020204" pitchFamily="34" charset="0"/>
            </a:endParaRPr>
          </a:p>
        </p:txBody>
      </p:sp>
      <p:sp>
        <p:nvSpPr>
          <p:cNvPr id="6" name="Rectangle 5"/>
          <p:cNvSpPr/>
          <p:nvPr/>
        </p:nvSpPr>
        <p:spPr>
          <a:xfrm>
            <a:off x="501138" y="5321884"/>
            <a:ext cx="1588897" cy="200055"/>
          </a:xfrm>
          <a:prstGeom prst="rect">
            <a:avLst/>
          </a:prstGeom>
        </p:spPr>
        <p:txBody>
          <a:bodyPr wrap="none">
            <a:spAutoFit/>
          </a:bodyPr>
          <a:lstStyle/>
          <a:p>
            <a:r>
              <a:rPr lang="en-US" sz="700" dirty="0" smtClean="0">
                <a:solidFill>
                  <a:srgbClr val="A6A6A6"/>
                </a:solidFill>
                <a:latin typeface="Arial" panose="020B0604020202020204" pitchFamily="34" charset="0"/>
                <a:cs typeface="Arial" panose="020B0604020202020204" pitchFamily="34" charset="0"/>
              </a:rPr>
              <a:t>© LironPeer/www.shutterstock.com</a:t>
            </a:r>
            <a:endParaRPr lang="en-US" sz="700" dirty="0">
              <a:solidFill>
                <a:srgbClr val="A6A6A6"/>
              </a:solidFill>
              <a:latin typeface="Arial" panose="020B0604020202020204" pitchFamily="34" charset="0"/>
              <a:cs typeface="Arial" panose="020B0604020202020204" pitchFamily="34" charset="0"/>
            </a:endParaRPr>
          </a:p>
        </p:txBody>
      </p:sp>
      <p:pic>
        <p:nvPicPr>
          <p:cNvPr id="8" name="Picture 7" descr="S5-shutterstock_18337929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279" y="1679442"/>
            <a:ext cx="2801710" cy="3677712"/>
          </a:xfrm>
          <a:prstGeom prst="rect">
            <a:avLst/>
          </a:prstGeom>
        </p:spPr>
      </p:pic>
    </p:spTree>
    <p:extLst>
      <p:ext uri="{BB962C8B-B14F-4D97-AF65-F5344CB8AC3E}">
        <p14:creationId xmlns:p14="http://schemas.microsoft.com/office/powerpoint/2010/main" val="2049875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r>
              <a:rPr lang="en-US" sz="3600" b="1" dirty="0" smtClean="0">
                <a:solidFill>
                  <a:srgbClr val="0A5598"/>
                </a:solidFill>
                <a:latin typeface="Arial" panose="020B0604020202020204" pitchFamily="34" charset="0"/>
                <a:cs typeface="Arial" panose="020B0604020202020204" pitchFamily="34" charset="0"/>
              </a:rPr>
              <a:t>“God’s Voice Heard in Burning Bush”</a:t>
            </a:r>
            <a:br>
              <a:rPr lang="en-US" sz="3600" b="1" dirty="0" smtClean="0">
                <a:solidFill>
                  <a:srgbClr val="0A5598"/>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anose="020B0604020202020204" pitchFamily="34" charset="0"/>
                <a:cs typeface="Arial" panose="020B0604020202020204" pitchFamily="34" charset="0"/>
              </a:rPr>
              <a:t>(Exodus 3:1</a:t>
            </a:r>
            <a:r>
              <a:rPr lang="en-US" sz="2000" b="1" dirty="0" smtClean="0">
                <a:solidFill>
                  <a:schemeClr val="tx1">
                    <a:lumMod val="50000"/>
                    <a:lumOff val="50000"/>
                  </a:schemeClr>
                </a:solidFill>
              </a:rPr>
              <a:t>—</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4:17)</a:t>
            </a:r>
            <a:br>
              <a:rPr lang="en-US" sz="2000" b="1" dirty="0" smtClean="0">
                <a:solidFill>
                  <a:schemeClr val="tx1">
                    <a:lumMod val="50000"/>
                    <a:lumOff val="50000"/>
                  </a:schemeClr>
                </a:solidFill>
                <a:latin typeface="Arial" panose="020B0604020202020204" pitchFamily="34" charset="0"/>
                <a:cs typeface="Arial" panose="020B0604020202020204" pitchFamily="34" charset="0"/>
              </a:rPr>
            </a:br>
            <a:endParaRPr lang="en-US" sz="2000" b="1" i="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310244" y="2005465"/>
            <a:ext cx="3314699" cy="4525963"/>
          </a:xfrm>
        </p:spPr>
        <p:txBody>
          <a:bodyPr/>
          <a:lstStyle/>
          <a:p>
            <a:r>
              <a:rPr lang="en-US" sz="2400" dirty="0" smtClean="0">
                <a:latin typeface="Arial" panose="020B0604020202020204" pitchFamily="34" charset="0"/>
                <a:cs typeface="Arial" panose="020B0604020202020204" pitchFamily="34" charset="0"/>
              </a:rPr>
              <a:t>Moses did not believe himself qualified to lead the people, but God gave him the gifts he needed to fulfill the task</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pPr marL="0" indent="0">
              <a:buNone/>
            </a:pPr>
            <a:endParaRPr lang="en-US" dirty="0"/>
          </a:p>
        </p:txBody>
      </p:sp>
      <p:sp>
        <p:nvSpPr>
          <p:cNvPr id="6" name="TextBox 5"/>
          <p:cNvSpPr txBox="1"/>
          <p:nvPr/>
        </p:nvSpPr>
        <p:spPr>
          <a:xfrm>
            <a:off x="3918857" y="2005465"/>
            <a:ext cx="4653643" cy="3170099"/>
          </a:xfrm>
          <a:prstGeom prst="rect">
            <a:avLst/>
          </a:prstGeom>
          <a:solidFill>
            <a:schemeClr val="bg1"/>
          </a:solidFill>
          <a:ln w="38100">
            <a:noFill/>
          </a:ln>
          <a:effectLst>
            <a:outerShdw blurRad="50800" dist="38100" dir="2700000" algn="tl" rotWithShape="0">
              <a:srgbClr val="000000">
                <a:alpha val="43000"/>
              </a:srgbClr>
            </a:outerShdw>
          </a:effectLst>
        </p:spPr>
        <p:txBody>
          <a:bodyPr wrap="square" rtlCol="0">
            <a:spAutoFit/>
          </a:bodyPr>
          <a:lstStyle/>
          <a:p>
            <a:r>
              <a:rPr lang="en-US" sz="2000" b="1" i="1" u="sng" dirty="0" smtClean="0">
                <a:latin typeface="Arial" panose="020B0604020202020204" pitchFamily="34" charset="0"/>
                <a:cs typeface="Arial" panose="020B0604020202020204" pitchFamily="34" charset="0"/>
              </a:rPr>
              <a:t>Reflection</a:t>
            </a:r>
          </a:p>
          <a:p>
            <a:r>
              <a:rPr lang="en-US" sz="2000" i="1" dirty="0" smtClean="0">
                <a:latin typeface="Arial" panose="020B0604020202020204" pitchFamily="34" charset="0"/>
                <a:cs typeface="Arial" panose="020B0604020202020204" pitchFamily="34" charset="0"/>
              </a:rPr>
              <a:t>Have you ever found yourself feeling completely unprepared for something, and there was nothing you could have done to prepare yourself? Maybe you find yourself in that position right now. How does it feel? What is it like to be in this situation?</a:t>
            </a:r>
          </a:p>
          <a:p>
            <a:r>
              <a:rPr lang="en-US" sz="2000" i="1" dirty="0" smtClean="0">
                <a:latin typeface="Arial" panose="020B0604020202020204" pitchFamily="34" charset="0"/>
                <a:cs typeface="Arial" panose="020B0604020202020204" pitchFamily="34" charset="0"/>
              </a:rPr>
              <a:t>How might the story of Moses help us trust in God more?</a:t>
            </a:r>
          </a:p>
        </p:txBody>
      </p:sp>
    </p:spTree>
    <p:extLst>
      <p:ext uri="{BB962C8B-B14F-4D97-AF65-F5344CB8AC3E}">
        <p14:creationId xmlns:p14="http://schemas.microsoft.com/office/powerpoint/2010/main" val="4122395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pPr>
              <a:lnSpc>
                <a:spcPct val="110000"/>
              </a:lnSpc>
            </a:pPr>
            <a:r>
              <a:rPr lang="en-US" sz="3600" b="1" dirty="0" smtClean="0">
                <a:solidFill>
                  <a:srgbClr val="008000"/>
                </a:solidFill>
                <a:latin typeface="Arial" panose="020B0604020202020204" pitchFamily="34" charset="0"/>
                <a:cs typeface="Arial" panose="020B0604020202020204" pitchFamily="34" charset="0"/>
              </a:rPr>
              <a:t>“Angel of Death Passes Over”</a:t>
            </a:r>
            <a:br>
              <a:rPr lang="en-US" sz="3600" b="1" dirty="0" smtClean="0">
                <a:solidFill>
                  <a:srgbClr val="008000"/>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anose="020B0604020202020204" pitchFamily="34" charset="0"/>
                <a:cs typeface="Arial" panose="020B0604020202020204" pitchFamily="34" charset="0"/>
              </a:rPr>
              <a:t>(Exodus, Chapter 12)</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743970" y="2089187"/>
            <a:ext cx="4447309" cy="2814790"/>
          </a:xfrm>
        </p:spPr>
        <p:txBody>
          <a:bodyPr>
            <a:normAutofit/>
          </a:bodyPr>
          <a:lstStyle/>
          <a:p>
            <a:pPr marL="0" indent="0">
              <a:buNone/>
            </a:pPr>
            <a:r>
              <a:rPr lang="en-US" sz="2400" dirty="0" smtClean="0">
                <a:latin typeface="Arial" panose="020B0604020202020204" pitchFamily="34" charset="0"/>
                <a:cs typeface="Arial" panose="020B0604020202020204" pitchFamily="34" charset="0"/>
              </a:rPr>
              <a:t>The Israelites were saved from the tenth and final plague, the death of the firstborn sons, by the blood of the Passover lamb.</a:t>
            </a:r>
            <a:endParaRPr lang="en-US" sz="2400" dirty="0">
              <a:latin typeface="Arial" panose="020B0604020202020204" pitchFamily="34" charset="0"/>
              <a:cs typeface="Arial" panose="020B0604020202020204" pitchFamily="34" charset="0"/>
            </a:endParaRPr>
          </a:p>
        </p:txBody>
      </p:sp>
      <p:sp>
        <p:nvSpPr>
          <p:cNvPr id="7" name="Rectangle 6"/>
          <p:cNvSpPr/>
          <p:nvPr/>
        </p:nvSpPr>
        <p:spPr>
          <a:xfrm>
            <a:off x="3621031" y="5375471"/>
            <a:ext cx="4572000" cy="200055"/>
          </a:xfrm>
          <a:prstGeom prst="rect">
            <a:avLst/>
          </a:prstGeom>
        </p:spPr>
        <p:txBody>
          <a:bodyPr>
            <a:spAutoFit/>
          </a:bodyPr>
          <a:lstStyle/>
          <a:p>
            <a:pPr algn="r"/>
            <a:r>
              <a:rPr lang="en-US" sz="700" dirty="0" smtClean="0">
                <a:solidFill>
                  <a:srgbClr val="A6A6A6"/>
                </a:solidFill>
                <a:latin typeface="Arial" panose="020B0604020202020204" pitchFamily="34" charset="0"/>
                <a:cs typeface="Arial" panose="020B0604020202020204" pitchFamily="34" charset="0"/>
              </a:rPr>
              <a:t>© fotonazario/www.istockphoto.com </a:t>
            </a:r>
            <a:endParaRPr lang="en-US" sz="700" dirty="0">
              <a:solidFill>
                <a:srgbClr val="A6A6A6"/>
              </a:solidFill>
              <a:latin typeface="Arial" panose="020B0604020202020204" pitchFamily="34" charset="0"/>
              <a:cs typeface="Arial" panose="020B0604020202020204" pitchFamily="34" charset="0"/>
            </a:endParaRPr>
          </a:p>
        </p:txBody>
      </p:sp>
      <p:pic>
        <p:nvPicPr>
          <p:cNvPr id="8" name="Picture 7" descr="S7-iStock_000033142514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346" y="1698122"/>
            <a:ext cx="2476116" cy="3721748"/>
          </a:xfrm>
          <a:prstGeom prst="rect">
            <a:avLst/>
          </a:prstGeom>
        </p:spPr>
      </p:pic>
    </p:spTree>
    <p:extLst>
      <p:ext uri="{BB962C8B-B14F-4D97-AF65-F5344CB8AC3E}">
        <p14:creationId xmlns:p14="http://schemas.microsoft.com/office/powerpoint/2010/main" val="3255271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pPr>
              <a:lnSpc>
                <a:spcPct val="110000"/>
              </a:lnSpc>
            </a:pPr>
            <a:r>
              <a:rPr lang="en-US" sz="3600" b="1" dirty="0" smtClean="0">
                <a:solidFill>
                  <a:srgbClr val="008000"/>
                </a:solidFill>
                <a:latin typeface="Arial" panose="020B0604020202020204" pitchFamily="34" charset="0"/>
                <a:cs typeface="Arial" panose="020B0604020202020204" pitchFamily="34" charset="0"/>
              </a:rPr>
              <a:t>“Angel of Death Passes Over”</a:t>
            </a:r>
            <a:br>
              <a:rPr lang="en-US" sz="3600" b="1" dirty="0" smtClean="0">
                <a:solidFill>
                  <a:srgbClr val="008000"/>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anose="020B0604020202020204" pitchFamily="34" charset="0"/>
                <a:cs typeface="Arial" panose="020B0604020202020204" pitchFamily="34" charset="0"/>
              </a:rPr>
              <a:t>(Exodus, Chapter 12)</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457200" y="1695710"/>
            <a:ext cx="4425043" cy="3203441"/>
          </a:xfrm>
          <a:prstGeom prst="rect">
            <a:avLst/>
          </a:prstGeom>
          <a:noFill/>
        </p:spPr>
        <p:txBody>
          <a:bodyPr wrap="square" rtlCol="0">
            <a:spAutoFit/>
          </a:bodyPr>
          <a:lstStyle/>
          <a:p>
            <a:pPr marL="342900" indent="-342900">
              <a:spcAft>
                <a:spcPts val="500"/>
              </a:spcAft>
              <a:buFont typeface="Arial" panose="020B0604020202020204" pitchFamily="34" charset="0"/>
              <a:buChar char="•"/>
            </a:pPr>
            <a:r>
              <a:rPr lang="en-US" sz="2200" dirty="0" smtClean="0">
                <a:latin typeface="Arial" panose="020B0604020202020204" pitchFamily="34" charset="0"/>
                <a:cs typeface="Arial" panose="020B0604020202020204" pitchFamily="34" charset="0"/>
              </a:rPr>
              <a:t>Pharaoh refused to let the Israelites leave to worship their God, so God sent an angel of death over the land of Egypt.</a:t>
            </a:r>
          </a:p>
          <a:p>
            <a:pPr marL="342900" indent="-342900">
              <a:spcAft>
                <a:spcPts val="500"/>
              </a:spcAft>
              <a:buFont typeface="Arial" panose="020B0604020202020204" pitchFamily="34" charset="0"/>
              <a:buChar char="•"/>
            </a:pP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Israelites were to kill a lamb and sprinkle its blood on their doorways, eat its roasted flesh, and prepare to leave Egypt</a:t>
            </a:r>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p:sp>
        <p:nvSpPr>
          <p:cNvPr id="7" name="Rectangle 6"/>
          <p:cNvSpPr/>
          <p:nvPr/>
        </p:nvSpPr>
        <p:spPr>
          <a:xfrm>
            <a:off x="3776522" y="5060462"/>
            <a:ext cx="4572000" cy="200055"/>
          </a:xfrm>
          <a:prstGeom prst="rect">
            <a:avLst/>
          </a:prstGeom>
        </p:spPr>
        <p:txBody>
          <a:bodyPr>
            <a:spAutoFit/>
          </a:bodyPr>
          <a:lstStyle/>
          <a:p>
            <a:pPr algn="r"/>
            <a:r>
              <a:rPr lang="en-US" sz="700" dirty="0" smtClean="0">
                <a:solidFill>
                  <a:srgbClr val="A6A6A6"/>
                </a:solidFill>
                <a:latin typeface="Arial" panose="020B0604020202020204" pitchFamily="34" charset="0"/>
                <a:cs typeface="Arial" panose="020B0604020202020204" pitchFamily="34" charset="0"/>
              </a:rPr>
              <a:t>© RenataSedmakova/www.shutterstock.com</a:t>
            </a:r>
            <a:endParaRPr lang="en-US" sz="700" dirty="0">
              <a:solidFill>
                <a:srgbClr val="A6A6A6"/>
              </a:solidFill>
              <a:latin typeface="Arial" panose="020B0604020202020204" pitchFamily="34" charset="0"/>
              <a:cs typeface="Arial" panose="020B0604020202020204" pitchFamily="34" charset="0"/>
            </a:endParaRPr>
          </a:p>
        </p:txBody>
      </p:sp>
      <p:pic>
        <p:nvPicPr>
          <p:cNvPr id="8" name="Picture 7" descr="S8-shutterstock_22398778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8872" y="1748565"/>
            <a:ext cx="2929796" cy="3364752"/>
          </a:xfrm>
          <a:prstGeom prst="rect">
            <a:avLst/>
          </a:prstGeom>
        </p:spPr>
      </p:pic>
    </p:spTree>
    <p:extLst>
      <p:ext uri="{BB962C8B-B14F-4D97-AF65-F5344CB8AC3E}">
        <p14:creationId xmlns:p14="http://schemas.microsoft.com/office/powerpoint/2010/main" val="2666102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noFill/>
        </p:spPr>
        <p:txBody>
          <a:bodyPr>
            <a:normAutofit/>
          </a:bodyPr>
          <a:lstStyle/>
          <a:p>
            <a:pPr>
              <a:lnSpc>
                <a:spcPct val="110000"/>
              </a:lnSpc>
            </a:pPr>
            <a:r>
              <a:rPr lang="en-US" sz="3600" b="1" dirty="0" smtClean="0">
                <a:solidFill>
                  <a:srgbClr val="008000"/>
                </a:solidFill>
                <a:latin typeface="Arial" panose="020B0604020202020204" pitchFamily="34" charset="0"/>
                <a:cs typeface="Arial" panose="020B0604020202020204" pitchFamily="34" charset="0"/>
              </a:rPr>
              <a:t>“Angel of Death Passes Over”</a:t>
            </a:r>
            <a:br>
              <a:rPr lang="en-US" sz="3600" b="1" dirty="0" smtClean="0">
                <a:solidFill>
                  <a:srgbClr val="008000"/>
                </a:solidFill>
                <a:latin typeface="Arial" panose="020B0604020202020204" pitchFamily="34" charset="0"/>
                <a:cs typeface="Arial" panose="020B0604020202020204" pitchFamily="34" charset="0"/>
              </a:rPr>
            </a:br>
            <a:r>
              <a:rPr lang="en-US" sz="1800" b="1" dirty="0" smtClean="0">
                <a:solidFill>
                  <a:schemeClr val="bg1">
                    <a:lumMod val="65000"/>
                  </a:schemeClr>
                </a:solidFill>
                <a:latin typeface="Arial" panose="020B0604020202020204" pitchFamily="34" charset="0"/>
                <a:cs typeface="Arial" panose="020B0604020202020204" pitchFamily="34" charset="0"/>
              </a:rPr>
              <a:t>(Exodus, Chapter 12)</a:t>
            </a:r>
            <a:endParaRPr lang="en-US" sz="1800" b="1" dirty="0">
              <a:solidFill>
                <a:schemeClr val="bg1">
                  <a:lumMod val="65000"/>
                </a:schemeClr>
              </a:solidFill>
              <a:latin typeface="Arial" panose="020B0604020202020204" pitchFamily="34" charset="0"/>
              <a:cs typeface="Arial" panose="020B0604020202020204" pitchFamily="34" charset="0"/>
            </a:endParaRPr>
          </a:p>
        </p:txBody>
      </p:sp>
      <p:sp>
        <p:nvSpPr>
          <p:cNvPr id="7" name="TextBox 6"/>
          <p:cNvSpPr txBox="1"/>
          <p:nvPr/>
        </p:nvSpPr>
        <p:spPr>
          <a:xfrm>
            <a:off x="457200" y="2104933"/>
            <a:ext cx="4408714" cy="2864887"/>
          </a:xfrm>
          <a:prstGeom prst="rect">
            <a:avLst/>
          </a:prstGeom>
          <a:noFill/>
        </p:spPr>
        <p:txBody>
          <a:bodyPr wrap="square" rtlCol="0">
            <a:spAutoFit/>
          </a:bodyPr>
          <a:lstStyle/>
          <a:p>
            <a:pPr marL="342900" indent="-342900">
              <a:spcAft>
                <a:spcPts val="500"/>
              </a:spcAft>
              <a:buFont typeface="Arial" panose="020B0604020202020204" pitchFamily="34" charset="0"/>
              <a:buChar char="•"/>
            </a:pPr>
            <a:r>
              <a:rPr lang="en-US" sz="2200" dirty="0" smtClean="0">
                <a:latin typeface="Arial" panose="020B0604020202020204" pitchFamily="34" charset="0"/>
                <a:cs typeface="Arial" panose="020B0604020202020204" pitchFamily="34" charset="0"/>
              </a:rPr>
              <a:t>When the angel of death killed all of the firstborn sons of Egypt, it passed over all of the houses that had the blood of the lamb on their doorways.</a:t>
            </a:r>
            <a:endParaRPr lang="en-US" sz="2200" dirty="0">
              <a:latin typeface="Arial" panose="020B0604020202020204" pitchFamily="34" charset="0"/>
              <a:cs typeface="Arial" panose="020B0604020202020204" pitchFamily="34" charset="0"/>
            </a:endParaRPr>
          </a:p>
          <a:p>
            <a:pPr marL="342900" indent="-342900">
              <a:spcAft>
                <a:spcPts val="500"/>
              </a:spcAft>
              <a:buFont typeface="Arial" panose="020B0604020202020204" pitchFamily="34" charset="0"/>
              <a:buChar char="•"/>
            </a:pPr>
            <a:r>
              <a:rPr lang="en-US" sz="2200" dirty="0" smtClean="0">
                <a:latin typeface="Arial" panose="020B0604020202020204" pitchFamily="34" charset="0"/>
                <a:cs typeface="Arial" panose="020B0604020202020204" pitchFamily="34" charset="0"/>
              </a:rPr>
              <a:t>The Israelites left Egypt and took the wealth of the Egyptians with them. </a:t>
            </a:r>
            <a:endParaRPr lang="en-US" sz="2200" dirty="0">
              <a:latin typeface="Arial" panose="020B0604020202020204" pitchFamily="34" charset="0"/>
              <a:cs typeface="Arial" panose="020B0604020202020204" pitchFamily="34" charset="0"/>
            </a:endParaRPr>
          </a:p>
        </p:txBody>
      </p:sp>
      <p:sp>
        <p:nvSpPr>
          <p:cNvPr id="9" name="Rectangle 8"/>
          <p:cNvSpPr/>
          <p:nvPr/>
        </p:nvSpPr>
        <p:spPr>
          <a:xfrm>
            <a:off x="4114800" y="4661199"/>
            <a:ext cx="4572000" cy="200055"/>
          </a:xfrm>
          <a:prstGeom prst="rect">
            <a:avLst/>
          </a:prstGeom>
        </p:spPr>
        <p:txBody>
          <a:bodyPr>
            <a:spAutoFit/>
          </a:bodyPr>
          <a:lstStyle/>
          <a:p>
            <a:pPr algn="r"/>
            <a:r>
              <a:rPr lang="en-US" sz="700" dirty="0" smtClean="0">
                <a:solidFill>
                  <a:srgbClr val="A6A6A6"/>
                </a:solidFill>
                <a:latin typeface="Arial" panose="020B0604020202020204" pitchFamily="34" charset="0"/>
                <a:cs typeface="Arial" panose="020B0604020202020204" pitchFamily="34" charset="0"/>
              </a:rPr>
              <a:t>© BibleArtLibrary/www.istockphoto.com</a:t>
            </a:r>
            <a:endParaRPr lang="en-US" sz="700" dirty="0">
              <a:solidFill>
                <a:srgbClr val="A6A6A6"/>
              </a:solidFill>
              <a:latin typeface="Arial" panose="020B0604020202020204" pitchFamily="34" charset="0"/>
              <a:cs typeface="Arial" panose="020B0604020202020204" pitchFamily="34" charset="0"/>
            </a:endParaRPr>
          </a:p>
        </p:txBody>
      </p:sp>
      <p:pic>
        <p:nvPicPr>
          <p:cNvPr id="10" name="Picture 9" descr="S9-iStock_000023648698_Mediu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8767" y="2112534"/>
            <a:ext cx="3559005" cy="2596235"/>
          </a:xfrm>
          <a:prstGeom prst="rect">
            <a:avLst/>
          </a:prstGeom>
        </p:spPr>
      </p:pic>
    </p:spTree>
    <p:extLst>
      <p:ext uri="{BB962C8B-B14F-4D97-AF65-F5344CB8AC3E}">
        <p14:creationId xmlns:p14="http://schemas.microsoft.com/office/powerpoint/2010/main" val="13323572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Jeopardy&amp;quot;&quot;/&gt;&lt;property id=&quot;20307&quot; value=&quot;256&quot;/&gt;&lt;/object&gt;&lt;object type=&quot;3&quot; unique_id=&quot;10005&quot;&gt;&lt;property id=&quot;20148&quot; value=&quot;5&quot;/&gt;&lt;property id=&quot;20300&quot; value=&quot;Slide 2 - &amp;quot;$100 Question from H1&amp;quot;&quot;/&gt;&lt;property id=&quot;20307&quot; value=&quot;257&quot;/&gt;&lt;/object&gt;&lt;object type=&quot;3&quot; unique_id=&quot;10006&quot;&gt;&lt;property id=&quot;20148&quot; value=&quot;5&quot;/&gt;&lt;property id=&quot;20300&quot; value=&quot;Slide 3 - &amp;quot;$100 Answer from H1&amp;quot;&quot;/&gt;&lt;property id=&quot;20307&quot; value=&quot;283&quot;/&gt;&lt;/object&gt;&lt;object type=&quot;3&quot; unique_id=&quot;10007&quot;&gt;&lt;property id=&quot;20148&quot; value=&quot;5&quot;/&gt;&lt;property id=&quot;20300&quot; value=&quot;Slide 4 - &amp;quot;$200 Question from H1&amp;quot;&quot;/&gt;&lt;property id=&quot;20307&quot; value=&quot;258&quot;/&gt;&lt;/object&gt;&lt;object type=&quot;3&quot; unique_id=&quot;10008&quot;&gt;&lt;property id=&quot;20148&quot; value=&quot;5&quot;/&gt;&lt;property id=&quot;20300&quot; value=&quot;Slide 5 - &amp;quot;$200 Answer from H1&amp;quot;&quot;/&gt;&lt;property id=&quot;20307&quot; value=&quot;284&quot;/&gt;&lt;/object&gt;&lt;object type=&quot;3&quot; unique_id=&quot;10009&quot;&gt;&lt;property id=&quot;20148&quot; value=&quot;5&quot;/&gt;&lt;property id=&quot;20300&quot; value=&quot;Slide 6 - &amp;quot;$300 Question from H1&amp;quot;&quot;/&gt;&lt;property id=&quot;20307&quot; value=&quot;259&quot;/&gt;&lt;/object&gt;&lt;object type=&quot;3&quot; unique_id=&quot;10010&quot;&gt;&lt;property id=&quot;20148&quot; value=&quot;5&quot;/&gt;&lt;property id=&quot;20300&quot; value=&quot;Slide 7 - &amp;quot;$300 Answer from H1&amp;quot;&quot;/&gt;&lt;property id=&quot;20307&quot; value=&quot;285&quot;/&gt;&lt;/object&gt;&lt;object type=&quot;3&quot; unique_id=&quot;10011&quot;&gt;&lt;property id=&quot;20148&quot; value=&quot;5&quot;/&gt;&lt;property id=&quot;20300&quot; value=&quot;Slide 8 - &amp;quot;$400 Question from H1&amp;quot;&quot;/&gt;&lt;property id=&quot;20307&quot; value=&quot;260&quot;/&gt;&lt;/object&gt;&lt;object type=&quot;3&quot; unique_id=&quot;10012&quot;&gt;&lt;property id=&quot;20148&quot; value=&quot;5&quot;/&gt;&lt;property id=&quot;20300&quot; value=&quot;Slide 9 - &amp;quot;$400 Answer from H1&amp;quot;&quot;/&gt;&lt;property id=&quot;20307&quot; value=&quot;286&quot;/&gt;&lt;/object&gt;&lt;object type=&quot;3&quot; unique_id=&quot;10013&quot;&gt;&lt;property id=&quot;20148&quot; value=&quot;5&quot;/&gt;&lt;property id=&quot;20300&quot; value=&quot;Slide 10 - &amp;quot;$500 Question from H1&amp;quot;&quot;/&gt;&lt;property id=&quot;20307&quot; value=&quot;261&quot;/&gt;&lt;/object&gt;&lt;object type=&quot;3&quot; unique_id=&quot;10014&quot;&gt;&lt;property id=&quot;20148&quot; value=&quot;5&quot;/&gt;&lt;property id=&quot;20300&quot; value=&quot;Slide 11 - &amp;quot;$500 Answer from H1&amp;quot;&quot;/&gt;&lt;property id=&quot;20307&quot; value=&quot;287&quot;/&gt;&lt;/object&gt;&lt;object type=&quot;3&quot; unique_id=&quot;10015&quot;&gt;&lt;property id=&quot;20148&quot; value=&quot;5&quot;/&gt;&lt;property id=&quot;20300&quot; value=&quot;Slide 12 - &amp;quot;$100 Question from H2&amp;quot;&quot;/&gt;&lt;property id=&quot;20307&quot; value=&quot;262&quot;/&gt;&lt;/object&gt;&lt;object type=&quot;3&quot; unique_id=&quot;10016&quot;&gt;&lt;property id=&quot;20148&quot; value=&quot;5&quot;/&gt;&lt;property id=&quot;20300&quot; value=&quot;Slide 13 - &amp;quot;$100 Answer from H2&amp;quot;&quot;/&gt;&lt;property id=&quot;20307&quot; value=&quot;288&quot;/&gt;&lt;/object&gt;&lt;object type=&quot;3&quot; unique_id=&quot;10017&quot;&gt;&lt;property id=&quot;20148&quot; value=&quot;5&quot;/&gt;&lt;property id=&quot;20300&quot; value=&quot;Slide 14 - &amp;quot;$200 Question from H2&amp;quot;&quot;/&gt;&lt;property id=&quot;20307&quot; value=&quot;263&quot;/&gt;&lt;/object&gt;&lt;object type=&quot;3&quot; unique_id=&quot;10018&quot;&gt;&lt;property id=&quot;20148&quot; value=&quot;5&quot;/&gt;&lt;property id=&quot;20300&quot; value=&quot;Slide 15 - &amp;quot;$200 Answer from H2&amp;quot;&quot;/&gt;&lt;property id=&quot;20307&quot; value=&quot;289&quot;/&gt;&lt;/object&gt;&lt;object type=&quot;3&quot; unique_id=&quot;10019&quot;&gt;&lt;property id=&quot;20148&quot; value=&quot;5&quot;/&gt;&lt;property id=&quot;20300&quot; value=&quot;Slide 16 - &amp;quot;$300 Question from H2&amp;quot;&quot;/&gt;&lt;property id=&quot;20307&quot; value=&quot;264&quot;/&gt;&lt;/object&gt;&lt;object type=&quot;3&quot; unique_id=&quot;10020&quot;&gt;&lt;property id=&quot;20148&quot; value=&quot;5&quot;/&gt;&lt;property id=&quot;20300&quot; value=&quot;Slide 17 - &amp;quot;$300 Answer from H2&amp;quot;&quot;/&gt;&lt;property id=&quot;20307&quot; value=&quot;290&quot;/&gt;&lt;/object&gt;&lt;object type=&quot;3&quot; unique_id=&quot;10021&quot;&gt;&lt;property id=&quot;20148&quot; value=&quot;5&quot;/&gt;&lt;property id=&quot;20300&quot; value=&quot;Slide 18 - &amp;quot;$400 Question from H2&amp;quot;&quot;/&gt;&lt;property id=&quot;20307&quot; value=&quot;265&quot;/&gt;&lt;/object&gt;&lt;object type=&quot;3&quot; unique_id=&quot;10022&quot;&gt;&lt;property id=&quot;20148&quot; value=&quot;5&quot;/&gt;&lt;property id=&quot;20300&quot; value=&quot;Slide 19 - &amp;quot;$400 Answer from H2&amp;quot;&quot;/&gt;&lt;property id=&quot;20307&quot; value=&quot;291&quot;/&gt;&lt;/object&gt;&lt;object type=&quot;3&quot; unique_id=&quot;10023&quot;&gt;&lt;property id=&quot;20148&quot; value=&quot;5&quot;/&gt;&lt;property id=&quot;20300&quot; value=&quot;Slide 20 - &amp;quot;$500 Question from H2&amp;quot;&quot;/&gt;&lt;property id=&quot;20307&quot; value=&quot;266&quot;/&gt;&lt;/object&gt;&lt;object type=&quot;3&quot; unique_id=&quot;10024&quot;&gt;&lt;property id=&quot;20148&quot; value=&quot;5&quot;/&gt;&lt;property id=&quot;20300&quot; value=&quot;Slide 21 - &amp;quot;$500 Answer from H2&amp;quot;&quot;/&gt;&lt;property id=&quot;20307&quot; value=&quot;292&quot;/&gt;&lt;/object&gt;&lt;object type=&quot;3&quot; unique_id=&quot;10025&quot;&gt;&lt;property id=&quot;20148&quot; value=&quot;5&quot;/&gt;&lt;property id=&quot;20300&quot; value=&quot;Slide 22 - &amp;quot;$100 Question from H3&amp;quot;&quot;/&gt;&lt;property id=&quot;20307&quot; value=&quot;267&quot;/&gt;&lt;/object&gt;&lt;object type=&quot;3&quot; unique_id=&quot;10026&quot;&gt;&lt;property id=&quot;20148&quot; value=&quot;5&quot;/&gt;&lt;property id=&quot;20300&quot; value=&quot;Slide 23 - &amp;quot;$100 Answer from H3&amp;quot;&quot;/&gt;&lt;property id=&quot;20307&quot; value=&quot;293&quot;/&gt;&lt;/object&gt;&lt;object type=&quot;3&quot; unique_id=&quot;10027&quot;&gt;&lt;property id=&quot;20148&quot; value=&quot;5&quot;/&gt;&lt;property id=&quot;20300&quot; value=&quot;Slide 24 - &amp;quot;$200 Question from H3&amp;quot;&quot;/&gt;&lt;property id=&quot;20307&quot; value=&quot;268&quot;/&gt;&lt;/object&gt;&lt;object type=&quot;3&quot; unique_id=&quot;10028&quot;&gt;&lt;property id=&quot;20148&quot; value=&quot;5&quot;/&gt;&lt;property id=&quot;20300&quot; value=&quot;Slide 25 - &amp;quot;$200 Answer from H3&amp;quot;&quot;/&gt;&lt;property id=&quot;20307&quot; value=&quot;294&quot;/&gt;&lt;/object&gt;&lt;object type=&quot;3&quot; unique_id=&quot;10029&quot;&gt;&lt;property id=&quot;20148&quot; value=&quot;5&quot;/&gt;&lt;property id=&quot;20300&quot; value=&quot;Slide 26 - &amp;quot;$300 Question from H3&amp;quot;&quot;/&gt;&lt;property id=&quot;20307&quot; value=&quot;269&quot;/&gt;&lt;/object&gt;&lt;object type=&quot;3&quot; unique_id=&quot;10030&quot;&gt;&lt;property id=&quot;20148&quot; value=&quot;5&quot;/&gt;&lt;property id=&quot;20300&quot; value=&quot;Slide 27 - &amp;quot;$300 Answer from H3&amp;quot;&quot;/&gt;&lt;property id=&quot;20307&quot; value=&quot;295&quot;/&gt;&lt;/object&gt;&lt;object type=&quot;3&quot; unique_id=&quot;10031&quot;&gt;&lt;property id=&quot;20148&quot; value=&quot;5&quot;/&gt;&lt;property id=&quot;20300&quot; value=&quot;Slide 28 - &amp;quot;$400 Question from H3&amp;quot;&quot;/&gt;&lt;property id=&quot;20307&quot; value=&quot;270&quot;/&gt;&lt;/object&gt;&lt;object type=&quot;3&quot; unique_id=&quot;10032&quot;&gt;&lt;property id=&quot;20148&quot; value=&quot;5&quot;/&gt;&lt;property id=&quot;20300&quot; value=&quot;Slide 29 - &amp;quot;$400 Answer from H3&amp;quot;&quot;/&gt;&lt;property id=&quot;20307&quot; value=&quot;296&quot;/&gt;&lt;/object&gt;&lt;object type=&quot;3&quot; unique_id=&quot;10033&quot;&gt;&lt;property id=&quot;20148&quot; value=&quot;5&quot;/&gt;&lt;property id=&quot;20300&quot; value=&quot;Slide 30 - &amp;quot;$500 Question from H3&amp;quot;&quot;/&gt;&lt;property id=&quot;20307&quot; value=&quot;271&quot;/&gt;&lt;/object&gt;&lt;object type=&quot;3&quot; unique_id=&quot;10034&quot;&gt;&lt;property id=&quot;20148&quot; value=&quot;5&quot;/&gt;&lt;property id=&quot;20300&quot; value=&quot;Slide 31 - &amp;quot;$500 Answer from H3&amp;quot;&quot;/&gt;&lt;property id=&quot;20307&quot; value=&quot;297&quot;/&gt;&lt;/object&gt;&lt;object type=&quot;3&quot; unique_id=&quot;10035&quot;&gt;&lt;property id=&quot;20148&quot; value=&quot;5&quot;/&gt;&lt;property id=&quot;20300&quot; value=&quot;Slide 32 - &amp;quot;$100 Question from H4&amp;quot;&quot;/&gt;&lt;property id=&quot;20307&quot; value=&quot;272&quot;/&gt;&lt;/object&gt;&lt;object type=&quot;3&quot; unique_id=&quot;10036&quot;&gt;&lt;property id=&quot;20148&quot; value=&quot;5&quot;/&gt;&lt;property id=&quot;20300&quot; value=&quot;Slide 33 - &amp;quot;$100 Answer from H4&amp;quot;&quot;/&gt;&lt;property id=&quot;20307&quot; value=&quot;298&quot;/&gt;&lt;/object&gt;&lt;object type=&quot;3&quot; unique_id=&quot;10037&quot;&gt;&lt;property id=&quot;20148&quot; value=&quot;5&quot;/&gt;&lt;property id=&quot;20300&quot; value=&quot;Slide 34 - &amp;quot;$200 Question from H4&amp;quot;&quot;/&gt;&lt;property id=&quot;20307&quot; value=&quot;273&quot;/&gt;&lt;/object&gt;&lt;object type=&quot;3&quot; unique_id=&quot;10038&quot;&gt;&lt;property id=&quot;20148&quot; value=&quot;5&quot;/&gt;&lt;property id=&quot;20300&quot; value=&quot;Slide 35 - &amp;quot;$200 Answer from H4&amp;quot;&quot;/&gt;&lt;property id=&quot;20307&quot; value=&quot;300&quot;/&gt;&lt;/object&gt;&lt;object type=&quot;3&quot; unique_id=&quot;10039&quot;&gt;&lt;property id=&quot;20148&quot; value=&quot;5&quot;/&gt;&lt;property id=&quot;20300&quot; value=&quot;Slide 36 - &amp;quot;$300 Question from H4&amp;quot;&quot;/&gt;&lt;property id=&quot;20307&quot; value=&quot;274&quot;/&gt;&lt;/object&gt;&lt;object type=&quot;3&quot; unique_id=&quot;10040&quot;&gt;&lt;property id=&quot;20148&quot; value=&quot;5&quot;/&gt;&lt;property id=&quot;20300&quot; value=&quot;Slide 37 - &amp;quot;$300 Answer from H4&amp;quot;&quot;/&gt;&lt;property id=&quot;20307&quot; value=&quot;301&quot;/&gt;&lt;/object&gt;&lt;object type=&quot;3&quot; unique_id=&quot;10041&quot;&gt;&lt;property id=&quot;20148&quot; value=&quot;5&quot;/&gt;&lt;property id=&quot;20300&quot; value=&quot;Slide 38 - &amp;quot;$400 Question from H4&amp;quot;&quot;/&gt;&lt;property id=&quot;20307&quot; value=&quot;275&quot;/&gt;&lt;/object&gt;&lt;object type=&quot;3&quot; unique_id=&quot;10042&quot;&gt;&lt;property id=&quot;20148&quot; value=&quot;5&quot;/&gt;&lt;property id=&quot;20300&quot; value=&quot;Slide 39 - &amp;quot;$400 Answer from H4&amp;quot;&quot;/&gt;&lt;property id=&quot;20307&quot; value=&quot;302&quot;/&gt;&lt;/object&gt;&lt;object type=&quot;3&quot; unique_id=&quot;10043&quot;&gt;&lt;property id=&quot;20148&quot; value=&quot;5&quot;/&gt;&lt;property id=&quot;20300&quot; value=&quot;Slide 40 - &amp;quot;$500 Question from H4&amp;quot;&quot;/&gt;&lt;property id=&quot;20307&quot; value=&quot;276&quot;/&gt;&lt;/object&gt;&lt;object type=&quot;3&quot; unique_id=&quot;10044&quot;&gt;&lt;property id=&quot;20148&quot; value=&quot;5&quot;/&gt;&lt;property id=&quot;20300&quot; value=&quot;Slide 41 - &amp;quot;$500 Answer from H4&amp;quot;&quot;/&gt;&lt;property id=&quot;20307&quot; value=&quot;303&quot;/&gt;&lt;/object&gt;&lt;object type=&quot;3&quot; unique_id=&quot;10045&quot;&gt;&lt;property id=&quot;20148&quot; value=&quot;5&quot;/&gt;&lt;property id=&quot;20300&quot; value=&quot;Slide 42 - &amp;quot;$100 Question from H5&amp;quot;&quot;/&gt;&lt;property id=&quot;20307&quot; value=&quot;277&quot;/&gt;&lt;/object&gt;&lt;object type=&quot;3&quot; unique_id=&quot;10046&quot;&gt;&lt;property id=&quot;20148&quot; value=&quot;5&quot;/&gt;&lt;property id=&quot;20300&quot; value=&quot;Slide 43 - &amp;quot;$100 Answer from H5&amp;quot;&quot;/&gt;&lt;property id=&quot;20307&quot; value=&quot;304&quot;/&gt;&lt;/object&gt;&lt;object type=&quot;3&quot; unique_id=&quot;10047&quot;&gt;&lt;property id=&quot;20148&quot; value=&quot;5&quot;/&gt;&lt;property id=&quot;20300&quot; value=&quot;Slide 44 - &amp;quot;$200 Question from H5&amp;quot;&quot;/&gt;&lt;property id=&quot;20307&quot; value=&quot;279&quot;/&gt;&lt;/object&gt;&lt;object type=&quot;3&quot; unique_id=&quot;10048&quot;&gt;&lt;property id=&quot;20148&quot; value=&quot;5&quot;/&gt;&lt;property id=&quot;20300&quot; value=&quot;Slide 45 - &amp;quot;$200 Answer from H5&amp;quot;&quot;/&gt;&lt;property id=&quot;20307&quot; value=&quot;305&quot;/&gt;&lt;/object&gt;&lt;object type=&quot;3&quot; unique_id=&quot;10049&quot;&gt;&lt;property id=&quot;20148&quot; value=&quot;5&quot;/&gt;&lt;property id=&quot;20300&quot; value=&quot;Slide 46 - &amp;quot;$300 Question from H5&amp;quot;&quot;/&gt;&lt;property id=&quot;20307&quot; value=&quot;280&quot;/&gt;&lt;/object&gt;&lt;object type=&quot;3&quot; unique_id=&quot;10050&quot;&gt;&lt;property id=&quot;20148&quot; value=&quot;5&quot;/&gt;&lt;property id=&quot;20300&quot; value=&quot;Slide 47 - &amp;quot;$300 Answer from H5&amp;quot;&quot;/&gt;&lt;property id=&quot;20307&quot; value=&quot;306&quot;/&gt;&lt;/object&gt;&lt;object type=&quot;3&quot; unique_id=&quot;10051&quot;&gt;&lt;property id=&quot;20148&quot; value=&quot;5&quot;/&gt;&lt;property id=&quot;20300&quot; value=&quot;Slide 48 - &amp;quot;$400 Question from H5&amp;quot;&quot;/&gt;&lt;property id=&quot;20307&quot; value=&quot;281&quot;/&gt;&lt;/object&gt;&lt;object type=&quot;3&quot; unique_id=&quot;10052&quot;&gt;&lt;property id=&quot;20148&quot; value=&quot;5&quot;/&gt;&lt;property id=&quot;20300&quot; value=&quot;Slide 49 - &amp;quot;$400 Answer from H5&amp;quot;&quot;/&gt;&lt;property id=&quot;20307&quot; value=&quot;307&quot;/&gt;&lt;/object&gt;&lt;object type=&quot;3&quot; unique_id=&quot;10053&quot;&gt;&lt;property id=&quot;20148&quot; value=&quot;5&quot;/&gt;&lt;property id=&quot;20300&quot; value=&quot;Slide 50 - &amp;quot;$500 Question from H5&amp;quot;&quot;/&gt;&lt;property id=&quot;20307&quot; value=&quot;282&quot;/&gt;&lt;/object&gt;&lt;object type=&quot;3&quot; unique_id=&quot;10054&quot;&gt;&lt;property id=&quot;20148&quot; value=&quot;5&quot;/&gt;&lt;property id=&quot;20300&quot; value=&quot;Slide 51 - &amp;quot;$500 Answer from H5&amp;quot;&quot;/&gt;&lt;property id=&quot;20307&quot; value=&quot;308&quot;/&gt;&lt;/object&gt;&lt;/object&gt;&lt;/object&gt;&lt;/database&gt;"/>
</p:tagLst>
</file>

<file path=ppt/theme/theme1.xml><?xml version="1.0" encoding="utf-8"?>
<a:theme xmlns:a="http://schemas.openxmlformats.org/drawingml/2006/main" name="Corp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Catholic Quiz Show-template ver 1-1</Template>
  <TotalTime>4223</TotalTime>
  <Words>848</Words>
  <Application>Microsoft Office PowerPoint</Application>
  <PresentationFormat>On-screen Show (4:3)</PresentationFormat>
  <Paragraphs>67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CorpPowerpoint</vt:lpstr>
      <vt:lpstr>PowerPoint Presentation</vt:lpstr>
      <vt:lpstr>PowerPoint Presentation</vt:lpstr>
      <vt:lpstr>Chapter Summary The Bible: The Exodus</vt:lpstr>
      <vt:lpstr> “God’s Voice Heard in Burning Bush” (Exodus 3:1—4:17) </vt:lpstr>
      <vt:lpstr> “God’s Voice Heard in Burning Bush” (Exodus 3:1—4:17) </vt:lpstr>
      <vt:lpstr> “God’s Voice Heard in Burning Bush” (Exodus 3:1—4:17) </vt:lpstr>
      <vt:lpstr>“Angel of Death Passes Over” (Exodus, Chapter 12)</vt:lpstr>
      <vt:lpstr>“Angel of Death Passes Over” (Exodus, Chapter 12)</vt:lpstr>
      <vt:lpstr>“Angel of Death Passes Over” (Exodus, Chapter 12)</vt:lpstr>
      <vt:lpstr> “Red Sea Parts for Israelites” (Exodus, Chapter 14) </vt:lpstr>
      <vt:lpstr> “Red Sea Parts for Israelites” (Exodus, Chapter 14) </vt:lpstr>
      <vt:lpstr> “Red Sea Parts for Israelites” (Exodus, Chapter 14) </vt:lpstr>
      <vt:lpstr>“God Lays Down the Laws” (Exodus, Chapters 19–20)</vt:lpstr>
      <vt:lpstr>“God Lays Down the Laws” (Exodus, Chapters 19–20)</vt:lpstr>
      <vt:lpstr>Let’s Review!  </vt:lpstr>
      <vt:lpstr>How Did You Do?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Singer-Towns</dc:creator>
  <cp:lastModifiedBy>Brooke Saron</cp:lastModifiedBy>
  <cp:revision>261</cp:revision>
  <dcterms:created xsi:type="dcterms:W3CDTF">2012-11-07T17:11:11Z</dcterms:created>
  <dcterms:modified xsi:type="dcterms:W3CDTF">2015-05-20T16:27:05Z</dcterms:modified>
</cp:coreProperties>
</file>