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58" r:id="rId3"/>
    <p:sldId id="336" r:id="rId4"/>
    <p:sldId id="359" r:id="rId5"/>
    <p:sldId id="360" r:id="rId6"/>
    <p:sldId id="361" r:id="rId7"/>
    <p:sldId id="364" r:id="rId8"/>
    <p:sldId id="363" r:id="rId9"/>
    <p:sldId id="365" r:id="rId10"/>
    <p:sldId id="3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53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to introduce or review the key points in chapter 6 of the student handbook.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1654069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smtClean="0">
                <a:solidFill>
                  <a:schemeClr val="tx1"/>
                </a:solidFill>
                <a:effectLst/>
                <a:latin typeface="+mn-lt"/>
                <a:ea typeface="+mn-ea"/>
                <a:cs typeface="+mn-cs"/>
              </a:rPr>
              <a:t>Reflect with the students on how God has already triumphed in the work and mission of Jesus and the Church, and how God will ultimately triumph when all evil and sin are finally destroyed.</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extLst>
      <p:ext uri="{BB962C8B-B14F-4D97-AF65-F5344CB8AC3E}">
        <p14:creationId xmlns:p14="http://schemas.microsoft.com/office/powerpoint/2010/main" val="253400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to reflect on why people may feel unlovable at times. Reiterate that God’s love and forgiveness are available to all.</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3816278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Explore with the students other gifts that we may have because we are created in God’s image.</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386535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3500075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Share a personal experience of the enrichment you’ve gained from the experience of community, perhaps in family or parish life. Explain that our need for community reflects our likeness to God, who is the communion of the Father, Son, and Holy Spirit.</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797938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about some of their own efforts to be good stewards of creation.</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419114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Point out that each of these effects of sin is drawn from the account of the Fall in Genesis. Tell the students that our first parents did not trust God, choosing instead to trust the serpent. Ask the students what it means to trust God, and to be aware of our own human limitations.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754183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that when we speak of human nature as “fallen,” we mean it is deprived of its original holiness and justice.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4071608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where they see a battle between good and evil being played out today, on a global scale and in the personal lives of individuals.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extLst>
      <p:ext uri="{BB962C8B-B14F-4D97-AF65-F5344CB8AC3E}">
        <p14:creationId xmlns:p14="http://schemas.microsoft.com/office/powerpoint/2010/main" val="3748403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The Human Person</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6002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TX003137</a:t>
            </a:r>
            <a:endParaRPr lang="en-US" dirty="0" smtClean="0"/>
          </a:p>
        </p:txBody>
      </p:sp>
      <p:sp>
        <p:nvSpPr>
          <p:cNvPr id="5" name="Rectangle 4"/>
          <p:cNvSpPr/>
          <p:nvPr/>
        </p:nvSpPr>
        <p:spPr>
          <a:xfrm>
            <a:off x="4057984" y="4572000"/>
            <a:ext cx="119776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6</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099329" y="1828800"/>
            <a:ext cx="3520671" cy="673128"/>
          </a:xfrm>
          <a:prstGeom prst="rect">
            <a:avLst/>
          </a:prstGeom>
        </p:spPr>
        <p:txBody>
          <a:bodyPr>
            <a:noAutofit/>
          </a:bodyPr>
          <a:lstStyle/>
          <a:p>
            <a:pPr algn="ctr"/>
            <a:r>
              <a:rPr lang="en-US" sz="2400" b="1" dirty="0">
                <a:latin typeface="Arial" pitchFamily="34" charset="0"/>
                <a:cs typeface="Arial" pitchFamily="34" charset="0"/>
              </a:rPr>
              <a:t>God Triumphs</a:t>
            </a:r>
          </a:p>
        </p:txBody>
      </p:sp>
      <p:sp>
        <p:nvSpPr>
          <p:cNvPr id="11" name="TextBox 5"/>
          <p:cNvSpPr txBox="1">
            <a:spLocks noChangeArrowheads="1"/>
          </p:cNvSpPr>
          <p:nvPr/>
        </p:nvSpPr>
        <p:spPr bwMode="auto">
          <a:xfrm>
            <a:off x="304800" y="5088523"/>
            <a:ext cx="1694178" cy="169277"/>
          </a:xfrm>
          <a:prstGeom prst="rect">
            <a:avLst/>
          </a:prstGeom>
          <a:noFill/>
          <a:ln w="9525">
            <a:noFill/>
            <a:miter lim="800000"/>
            <a:headEnd/>
            <a:tailEnd/>
          </a:ln>
        </p:spPr>
        <p:txBody>
          <a:bodyPr wrap="square">
            <a:spAutoFit/>
          </a:bodyPr>
          <a:lstStyle/>
          <a:p>
            <a:r>
              <a:rPr lang="pt-BR" sz="500" dirty="0">
                <a:latin typeface="Arial" pitchFamily="34" charset="0"/>
                <a:cs typeface="Arial" pitchFamily="34" charset="0"/>
              </a:rPr>
              <a:t>Copyright: Keith McIntyre / www.shutterstock.com</a:t>
            </a:r>
            <a:endParaRPr lang="en-US" sz="500" dirty="0">
              <a:latin typeface="Arial" pitchFamily="34" charset="0"/>
              <a:cs typeface="Arial" pitchFamily="34" charset="0"/>
            </a:endParaRPr>
          </a:p>
        </p:txBody>
      </p:sp>
      <p:sp>
        <p:nvSpPr>
          <p:cNvPr id="18" name="TextBox 17"/>
          <p:cNvSpPr txBox="1"/>
          <p:nvPr/>
        </p:nvSpPr>
        <p:spPr bwMode="auto">
          <a:xfrm>
            <a:off x="3245063" y="2743200"/>
            <a:ext cx="5365537"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gave humans the freedom to choose our own destiny.</a:t>
            </a:r>
            <a:endParaRPr lang="en-US" dirty="0">
              <a:solidFill>
                <a:schemeClr val="bg1">
                  <a:lumMod val="65000"/>
                </a:schemeClr>
              </a:solidFill>
              <a:latin typeface="Arial" pitchFamily="34" charset="0"/>
              <a:cs typeface="Arial" pitchFamily="34" charset="0"/>
            </a:endParaRPr>
          </a:p>
        </p:txBody>
      </p:sp>
      <p:sp>
        <p:nvSpPr>
          <p:cNvPr id="19" name="TextBox 18"/>
          <p:cNvSpPr txBox="1"/>
          <p:nvPr/>
        </p:nvSpPr>
        <p:spPr bwMode="auto">
          <a:xfrm>
            <a:off x="3245524" y="3505200"/>
            <a:ext cx="5136476"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has destined us for glory and will not be stopped by our sin.</a:t>
            </a:r>
            <a:endParaRPr lang="en-US" dirty="0">
              <a:solidFill>
                <a:schemeClr val="bg1">
                  <a:lumMod val="65000"/>
                </a:schemeClr>
              </a:solidFill>
              <a:latin typeface="Arial" pitchFamily="34" charset="0"/>
              <a:cs typeface="Arial" pitchFamily="34" charset="0"/>
            </a:endParaRPr>
          </a:p>
        </p:txBody>
      </p:sp>
      <p:sp>
        <p:nvSpPr>
          <p:cNvPr id="20" name="TextBox 19"/>
          <p:cNvSpPr txBox="1"/>
          <p:nvPr/>
        </p:nvSpPr>
        <p:spPr bwMode="auto">
          <a:xfrm>
            <a:off x="3271700" y="4343400"/>
            <a:ext cx="61009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can choose to give and receive love. </a:t>
            </a:r>
            <a:endParaRPr lang="en-US" dirty="0">
              <a:solidFill>
                <a:schemeClr val="bg1">
                  <a:lumMod val="65000"/>
                </a:schemeClr>
              </a:solidFill>
              <a:latin typeface="Arial" pitchFamily="34" charset="0"/>
              <a:cs typeface="Arial" pitchFamily="34" charset="0"/>
            </a:endParaRPr>
          </a:p>
        </p:txBody>
      </p:sp>
      <p:pic>
        <p:nvPicPr>
          <p:cNvPr id="9218" name="Picture 2" descr="G:\powerpoint images\chapter6\shutterstock_67974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452" y="1009763"/>
            <a:ext cx="2409948" cy="39480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
        <p:nvSpPr>
          <p:cNvPr id="12" name="TextBox 11"/>
          <p:cNvSpPr txBox="1"/>
          <p:nvPr/>
        </p:nvSpPr>
        <p:spPr bwMode="auto">
          <a:xfrm>
            <a:off x="3271700" y="4876800"/>
            <a:ext cx="61009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Sin will never be stronger than God’s love. </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7639171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3657600" y="1847850"/>
            <a:ext cx="6425286" cy="666750"/>
          </a:xfrm>
          <a:prstGeom prst="rect">
            <a:avLst/>
          </a:prstGeom>
        </p:spPr>
        <p:txBody>
          <a:bodyPr>
            <a:noAutofit/>
          </a:bodyPr>
          <a:lstStyle/>
          <a:p>
            <a:r>
              <a:rPr lang="en-US" sz="2400" b="1" dirty="0">
                <a:latin typeface="Arial" pitchFamily="34" charset="0"/>
                <a:cs typeface="Arial" pitchFamily="34" charset="0"/>
              </a:rPr>
              <a:t>God’s Infinite Love</a:t>
            </a:r>
          </a:p>
        </p:txBody>
      </p:sp>
      <p:sp>
        <p:nvSpPr>
          <p:cNvPr id="11" name="TextBox 5"/>
          <p:cNvSpPr txBox="1">
            <a:spLocks noChangeArrowheads="1"/>
          </p:cNvSpPr>
          <p:nvPr/>
        </p:nvSpPr>
        <p:spPr bwMode="auto">
          <a:xfrm>
            <a:off x="434505" y="5393323"/>
            <a:ext cx="2281831"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Kevin </a:t>
            </a:r>
            <a:r>
              <a:rPr lang="en-US" sz="500" dirty="0" err="1">
                <a:latin typeface="Arial" pitchFamily="34" charset="0"/>
                <a:cs typeface="Arial" pitchFamily="34" charset="0"/>
              </a:rPr>
              <a:t>Carden</a:t>
            </a:r>
            <a:r>
              <a:rPr lang="en-US" sz="500" dirty="0">
                <a:latin typeface="Arial" pitchFamily="34" charset="0"/>
                <a:cs typeface="Arial" pitchFamily="34" charset="0"/>
              </a:rPr>
              <a:t> / www.shutterstock.com</a:t>
            </a:r>
          </a:p>
        </p:txBody>
      </p:sp>
      <p:sp>
        <p:nvSpPr>
          <p:cNvPr id="12" name="Content Placeholder 6"/>
          <p:cNvSpPr txBox="1">
            <a:spLocks/>
          </p:cNvSpPr>
          <p:nvPr/>
        </p:nvSpPr>
        <p:spPr>
          <a:xfrm>
            <a:off x="3187832" y="3429000"/>
            <a:ext cx="6108568" cy="76200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Every human person has infinite value in God’s plan.</a:t>
            </a:r>
          </a:p>
        </p:txBody>
      </p:sp>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sp>
        <p:nvSpPr>
          <p:cNvPr id="16" name="Content Placeholder 6"/>
          <p:cNvSpPr txBox="1">
            <a:spLocks/>
          </p:cNvSpPr>
          <p:nvPr/>
        </p:nvSpPr>
        <p:spPr>
          <a:xfrm>
            <a:off x="3188480" y="2743200"/>
            <a:ext cx="5879320" cy="489492"/>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God loves every person without exception.</a:t>
            </a:r>
          </a:p>
        </p:txBody>
      </p:sp>
      <p:sp>
        <p:nvSpPr>
          <p:cNvPr id="19" name="Content Placeholder 6"/>
          <p:cNvSpPr txBox="1">
            <a:spLocks/>
          </p:cNvSpPr>
          <p:nvPr/>
        </p:nvSpPr>
        <p:spPr>
          <a:xfrm>
            <a:off x="3187832" y="4038600"/>
            <a:ext cx="5651368" cy="76200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God’s love doesn’t depend on what we’ve done or how we feel.</a:t>
            </a:r>
          </a:p>
        </p:txBody>
      </p:sp>
      <p:pic>
        <p:nvPicPr>
          <p:cNvPr id="1026" name="Picture 2" descr="G:\powerpoint images\chapter6\shutterstock_95761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195" y="2197372"/>
            <a:ext cx="2419205" cy="30240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6400800" y="6079123"/>
            <a:ext cx="2402294"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Monkey Business Images / www.shutterstock.com</a:t>
            </a:r>
          </a:p>
        </p:txBody>
      </p:sp>
      <p:sp>
        <p:nvSpPr>
          <p:cNvPr id="5" name="Content Placeholder 6"/>
          <p:cNvSpPr txBox="1">
            <a:spLocks/>
          </p:cNvSpPr>
          <p:nvPr/>
        </p:nvSpPr>
        <p:spPr>
          <a:xfrm>
            <a:off x="1447800" y="1566446"/>
            <a:ext cx="5562600" cy="704850"/>
          </a:xfrm>
          <a:prstGeom prst="rect">
            <a:avLst/>
          </a:prstGeom>
        </p:spPr>
        <p:txBody>
          <a:bodyPr>
            <a:noAutofit/>
          </a:bodyPr>
          <a:lstStyle/>
          <a:p>
            <a:pPr algn="ctr"/>
            <a:r>
              <a:rPr lang="en-US" sz="2400" b="1" dirty="0">
                <a:latin typeface="Arial" pitchFamily="34" charset="0"/>
                <a:cs typeface="Arial" pitchFamily="34" charset="0"/>
              </a:rPr>
              <a:t>Made in the Image of God</a:t>
            </a:r>
          </a:p>
        </p:txBody>
      </p:sp>
      <p:sp>
        <p:nvSpPr>
          <p:cNvPr id="6" name="Content Placeholder 6"/>
          <p:cNvSpPr txBox="1">
            <a:spLocks/>
          </p:cNvSpPr>
          <p:nvPr/>
        </p:nvSpPr>
        <p:spPr>
          <a:xfrm>
            <a:off x="469767" y="2343150"/>
            <a:ext cx="7302633" cy="47625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Human beings are the crown of God’s Creation.</a:t>
            </a:r>
          </a:p>
        </p:txBody>
      </p:sp>
      <p:sp>
        <p:nvSpPr>
          <p:cNvPr id="8" name="Content Placeholder 6"/>
          <p:cNvSpPr txBox="1">
            <a:spLocks/>
          </p:cNvSpPr>
          <p:nvPr/>
        </p:nvSpPr>
        <p:spPr>
          <a:xfrm>
            <a:off x="469767" y="2819400"/>
            <a:ext cx="5397633" cy="757654"/>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Made in the image of God, we have special gifts and capabilities that go beyond all other creatures.</a:t>
            </a:r>
          </a:p>
        </p:txBody>
      </p:sp>
      <p:sp>
        <p:nvSpPr>
          <p:cNvPr id="10" name="Content Placeholder 6"/>
          <p:cNvSpPr txBox="1">
            <a:spLocks/>
          </p:cNvSpPr>
          <p:nvPr/>
        </p:nvSpPr>
        <p:spPr>
          <a:xfrm>
            <a:off x="469119" y="3810000"/>
            <a:ext cx="6400801" cy="45720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Humans have self-awareness and self-knowledge.</a:t>
            </a:r>
          </a:p>
        </p:txBody>
      </p:sp>
      <p:pic>
        <p:nvPicPr>
          <p:cNvPr id="2050" name="Picture 2" descr="G:\powerpoint images\chapter6\shutterstock_653736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433073"/>
            <a:ext cx="2530565" cy="3525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Content Placeholder 6"/>
          <p:cNvSpPr txBox="1">
            <a:spLocks/>
          </p:cNvSpPr>
          <p:nvPr/>
        </p:nvSpPr>
        <p:spPr>
          <a:xfrm>
            <a:off x="469119" y="4343400"/>
            <a:ext cx="5245882" cy="83820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Humans are capable of knowing God and freely returning God’s love.</a:t>
            </a:r>
          </a:p>
        </p:txBody>
      </p:sp>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228600" y="5410200"/>
            <a:ext cx="2497753"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firewings</a:t>
            </a:r>
            <a:r>
              <a:rPr lang="en-US" sz="500" dirty="0">
                <a:latin typeface="Arial" pitchFamily="34" charset="0"/>
                <a:cs typeface="Arial" pitchFamily="34" charset="0"/>
              </a:rPr>
              <a:t> / www.shutterstock.com</a:t>
            </a:r>
          </a:p>
        </p:txBody>
      </p:sp>
      <p:sp>
        <p:nvSpPr>
          <p:cNvPr id="3" name="TextBox 2"/>
          <p:cNvSpPr txBox="1"/>
          <p:nvPr/>
        </p:nvSpPr>
        <p:spPr bwMode="auto">
          <a:xfrm>
            <a:off x="3810000" y="2693628"/>
            <a:ext cx="4838699"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Our soul is the spiritual principle that animates our spiritual lives and makes us truly human.</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3886201" y="1828800"/>
            <a:ext cx="5486399" cy="685800"/>
          </a:xfrm>
          <a:prstGeom prst="rect">
            <a:avLst/>
          </a:prstGeom>
        </p:spPr>
        <p:txBody>
          <a:bodyPr>
            <a:noAutofit/>
          </a:bodyPr>
          <a:lstStyle/>
          <a:p>
            <a:r>
              <a:rPr lang="en-US" sz="2400" b="1" dirty="0">
                <a:latin typeface="Arial" pitchFamily="34" charset="0"/>
                <a:cs typeface="Arial" pitchFamily="34" charset="0"/>
              </a:rPr>
              <a:t>Created with a Soul</a:t>
            </a:r>
          </a:p>
        </p:txBody>
      </p:sp>
      <p:sp>
        <p:nvSpPr>
          <p:cNvPr id="12" name="TextBox 11"/>
          <p:cNvSpPr txBox="1"/>
          <p:nvPr/>
        </p:nvSpPr>
        <p:spPr bwMode="auto">
          <a:xfrm>
            <a:off x="3810001" y="3745468"/>
            <a:ext cx="507326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Our soul is immortal.</a:t>
            </a:r>
            <a:endParaRPr lang="en-US" dirty="0">
              <a:solidFill>
                <a:schemeClr val="bg1">
                  <a:lumMod val="65000"/>
                </a:schemeClr>
              </a:solidFill>
              <a:latin typeface="Arial" pitchFamily="34" charset="0"/>
              <a:cs typeface="Arial" pitchFamily="34" charset="0"/>
            </a:endParaRPr>
          </a:p>
        </p:txBody>
      </p:sp>
      <p:sp>
        <p:nvSpPr>
          <p:cNvPr id="13" name="TextBox 12"/>
          <p:cNvSpPr txBox="1"/>
          <p:nvPr/>
        </p:nvSpPr>
        <p:spPr bwMode="auto">
          <a:xfrm>
            <a:off x="3815968" y="4278868"/>
            <a:ext cx="4599469"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are a unity of body and soul. </a:t>
            </a:r>
            <a:endParaRPr lang="en-US" dirty="0">
              <a:solidFill>
                <a:schemeClr val="bg1">
                  <a:lumMod val="65000"/>
                </a:schemeClr>
              </a:solidFill>
              <a:latin typeface="Arial" pitchFamily="34" charset="0"/>
              <a:cs typeface="Arial" pitchFamily="34" charset="0"/>
            </a:endParaRPr>
          </a:p>
        </p:txBody>
      </p:sp>
      <p:pic>
        <p:nvPicPr>
          <p:cNvPr id="3075" name="Picture 3" descr="G:\powerpoint images\chapter6\shutterstock_1100875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19401"/>
            <a:ext cx="3288664" cy="24664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838200" y="2971800"/>
            <a:ext cx="76962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We are not meant to be alone.</a:t>
            </a:r>
          </a:p>
        </p:txBody>
      </p:sp>
      <p:sp>
        <p:nvSpPr>
          <p:cNvPr id="16" name="Content Placeholder 6"/>
          <p:cNvSpPr txBox="1">
            <a:spLocks/>
          </p:cNvSpPr>
          <p:nvPr/>
        </p:nvSpPr>
        <p:spPr>
          <a:xfrm>
            <a:off x="-533400" y="2057400"/>
            <a:ext cx="6934200" cy="609600"/>
          </a:xfrm>
          <a:prstGeom prst="rect">
            <a:avLst/>
          </a:prstGeom>
        </p:spPr>
        <p:txBody>
          <a:bodyPr>
            <a:noAutofit/>
          </a:bodyPr>
          <a:lstStyle/>
          <a:p>
            <a:pPr algn="ctr"/>
            <a:r>
              <a:rPr lang="en-US" sz="2400" b="1" dirty="0">
                <a:latin typeface="Arial" pitchFamily="34" charset="0"/>
                <a:cs typeface="Arial" pitchFamily="34" charset="0"/>
              </a:rPr>
              <a:t>Created Male and Female</a:t>
            </a:r>
          </a:p>
        </p:txBody>
      </p:sp>
      <p:sp>
        <p:nvSpPr>
          <p:cNvPr id="14" name="TextBox 5"/>
          <p:cNvSpPr txBox="1">
            <a:spLocks noChangeArrowheads="1"/>
          </p:cNvSpPr>
          <p:nvPr/>
        </p:nvSpPr>
        <p:spPr bwMode="auto">
          <a:xfrm>
            <a:off x="6172200" y="3429000"/>
            <a:ext cx="2667000"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Monkey Business Images / www.shutterstock.com</a:t>
            </a:r>
          </a:p>
        </p:txBody>
      </p:sp>
      <p:sp>
        <p:nvSpPr>
          <p:cNvPr id="12" name="Content Placeholder 6"/>
          <p:cNvSpPr txBox="1">
            <a:spLocks/>
          </p:cNvSpPr>
          <p:nvPr/>
        </p:nvSpPr>
        <p:spPr>
          <a:xfrm>
            <a:off x="838200" y="3657600"/>
            <a:ext cx="76200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Like the Trinity, we must live in loving community with others in order to be all that God created us to be.</a:t>
            </a:r>
          </a:p>
        </p:txBody>
      </p:sp>
      <p:sp>
        <p:nvSpPr>
          <p:cNvPr id="9" name="Content Placeholder 6"/>
          <p:cNvSpPr txBox="1">
            <a:spLocks/>
          </p:cNvSpPr>
          <p:nvPr/>
        </p:nvSpPr>
        <p:spPr>
          <a:xfrm>
            <a:off x="838200" y="4495800"/>
            <a:ext cx="73152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The partnership of men and women is the primary form of human community.</a:t>
            </a:r>
          </a:p>
        </p:txBody>
      </p:sp>
      <p:pic>
        <p:nvPicPr>
          <p:cNvPr id="4098" name="Picture 2" descr="G:\powerpoint images\chapter6\shutterstock_138949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783" y="1295400"/>
            <a:ext cx="3000018" cy="20031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1155766" y="3733800"/>
            <a:ext cx="7835834"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Our choices either help preserve the web of life or destroy it.</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1155765" y="4343400"/>
            <a:ext cx="7153275"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should not misunderstand the biblical terms </a:t>
            </a:r>
            <a:r>
              <a:rPr lang="en-US" dirty="0" smtClean="0">
                <a:latin typeface="Arial" pitchFamily="34" charset="0"/>
                <a:cs typeface="Arial" pitchFamily="34" charset="0"/>
              </a:rPr>
              <a:t>“have </a:t>
            </a:r>
            <a:r>
              <a:rPr lang="en-US" dirty="0">
                <a:latin typeface="Arial" pitchFamily="34" charset="0"/>
                <a:cs typeface="Arial" pitchFamily="34" charset="0"/>
              </a:rPr>
              <a:t>dominion </a:t>
            </a:r>
            <a:r>
              <a:rPr lang="en-US" dirty="0" smtClean="0">
                <a:latin typeface="Arial" pitchFamily="34" charset="0"/>
                <a:cs typeface="Arial" pitchFamily="34" charset="0"/>
              </a:rPr>
              <a:t>over” </a:t>
            </a:r>
            <a:r>
              <a:rPr lang="en-US" dirty="0">
                <a:latin typeface="Arial" pitchFamily="34" charset="0"/>
                <a:cs typeface="Arial" pitchFamily="34" charset="0"/>
              </a:rPr>
              <a:t>and </a:t>
            </a:r>
            <a:r>
              <a:rPr lang="en-US" dirty="0" smtClean="0">
                <a:latin typeface="Arial" pitchFamily="34" charset="0"/>
                <a:cs typeface="Arial" pitchFamily="34" charset="0"/>
              </a:rPr>
              <a:t>“subdue.” </a:t>
            </a:r>
            <a:endParaRPr lang="en-US" dirty="0">
              <a:latin typeface="Arial" pitchFamily="34" charset="0"/>
              <a:cs typeface="Arial" pitchFamily="34" charset="0"/>
            </a:endParaRPr>
          </a:p>
        </p:txBody>
      </p:sp>
      <p:sp>
        <p:nvSpPr>
          <p:cNvPr id="16" name="Content Placeholder 6"/>
          <p:cNvSpPr txBox="1">
            <a:spLocks/>
          </p:cNvSpPr>
          <p:nvPr/>
        </p:nvSpPr>
        <p:spPr>
          <a:xfrm>
            <a:off x="4267200" y="2286000"/>
            <a:ext cx="3961210" cy="914400"/>
          </a:xfrm>
          <a:prstGeom prst="rect">
            <a:avLst/>
          </a:prstGeom>
        </p:spPr>
        <p:txBody>
          <a:bodyPr>
            <a:noAutofit/>
          </a:bodyPr>
          <a:lstStyle/>
          <a:p>
            <a:r>
              <a:rPr lang="en-US" sz="2400" b="1" dirty="0">
                <a:latin typeface="Arial" pitchFamily="34" charset="0"/>
                <a:cs typeface="Arial" pitchFamily="34" charset="0"/>
              </a:rPr>
              <a:t>Responsible for Caring for Creation</a:t>
            </a:r>
          </a:p>
        </p:txBody>
      </p:sp>
      <p:sp>
        <p:nvSpPr>
          <p:cNvPr id="11" name="TextBox 5"/>
          <p:cNvSpPr txBox="1">
            <a:spLocks noChangeArrowheads="1"/>
          </p:cNvSpPr>
          <p:nvPr/>
        </p:nvSpPr>
        <p:spPr bwMode="auto">
          <a:xfrm>
            <a:off x="381000" y="3412123"/>
            <a:ext cx="26670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Alexey </a:t>
            </a:r>
            <a:r>
              <a:rPr lang="en-US" sz="500" dirty="0" err="1">
                <a:latin typeface="Arial" pitchFamily="34" charset="0"/>
                <a:cs typeface="Arial" pitchFamily="34" charset="0"/>
              </a:rPr>
              <a:t>Stiop</a:t>
            </a:r>
            <a:r>
              <a:rPr lang="en-US" sz="500" dirty="0">
                <a:latin typeface="Arial" pitchFamily="34" charset="0"/>
                <a:cs typeface="Arial" pitchFamily="34" charset="0"/>
              </a:rPr>
              <a:t> / www.shutterstock.com</a:t>
            </a:r>
          </a:p>
        </p:txBody>
      </p:sp>
      <p:sp>
        <p:nvSpPr>
          <p:cNvPr id="14" name="TextBox 13"/>
          <p:cNvSpPr txBox="1"/>
          <p:nvPr/>
        </p:nvSpPr>
        <p:spPr bwMode="auto">
          <a:xfrm>
            <a:off x="1155765" y="5193268"/>
            <a:ext cx="715327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are called to stewardship, to honor and protect all of creation. </a:t>
            </a:r>
          </a:p>
        </p:txBody>
      </p:sp>
      <p:pic>
        <p:nvPicPr>
          <p:cNvPr id="5122" name="Picture 2" descr="G:\powerpoint images\chapter6\shutterstock_578025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54100"/>
            <a:ext cx="3442669" cy="2298700"/>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2057400" y="1752600"/>
            <a:ext cx="5867400" cy="551408"/>
          </a:xfrm>
          <a:prstGeom prst="rect">
            <a:avLst/>
          </a:prstGeom>
        </p:spPr>
        <p:txBody>
          <a:bodyPr>
            <a:noAutofit/>
          </a:bodyPr>
          <a:lstStyle/>
          <a:p>
            <a:r>
              <a:rPr lang="en-US" sz="2400" b="1" dirty="0">
                <a:latin typeface="Arial" pitchFamily="34" charset="0"/>
                <a:cs typeface="Arial" pitchFamily="34" charset="0"/>
              </a:rPr>
              <a:t>The Fall</a:t>
            </a:r>
          </a:p>
        </p:txBody>
      </p:sp>
      <p:sp>
        <p:nvSpPr>
          <p:cNvPr id="2" name="TextBox 1"/>
          <p:cNvSpPr txBox="1"/>
          <p:nvPr/>
        </p:nvSpPr>
        <p:spPr bwMode="auto">
          <a:xfrm>
            <a:off x="609600" y="2590800"/>
            <a:ext cx="7391400"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Garden of Eden symbolizes the ideal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relationship </a:t>
            </a:r>
            <a:r>
              <a:rPr lang="en-US" dirty="0">
                <a:latin typeface="Arial" pitchFamily="34" charset="0"/>
                <a:cs typeface="Arial" pitchFamily="34" charset="0"/>
              </a:rPr>
              <a:t>that God intended to have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with </a:t>
            </a:r>
            <a:r>
              <a:rPr lang="en-US" dirty="0">
                <a:latin typeface="Arial" pitchFamily="34" charset="0"/>
                <a:cs typeface="Arial" pitchFamily="34" charset="0"/>
              </a:rPr>
              <a:t>human beings.</a:t>
            </a:r>
            <a:endParaRPr lang="en-US" dirty="0">
              <a:solidFill>
                <a:schemeClr val="bg1">
                  <a:lumMod val="65000"/>
                </a:schemeClr>
              </a:solidFill>
              <a:latin typeface="Arial" pitchFamily="34" charset="0"/>
              <a:cs typeface="Arial" pitchFamily="34" charset="0"/>
            </a:endParaRPr>
          </a:p>
        </p:txBody>
      </p:sp>
      <p:sp>
        <p:nvSpPr>
          <p:cNvPr id="8" name="TextBox 5"/>
          <p:cNvSpPr txBox="1">
            <a:spLocks noChangeArrowheads="1"/>
          </p:cNvSpPr>
          <p:nvPr/>
        </p:nvSpPr>
        <p:spPr bwMode="auto">
          <a:xfrm>
            <a:off x="6624564" y="3564523"/>
            <a:ext cx="2290836"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Steve </a:t>
            </a:r>
            <a:r>
              <a:rPr lang="en-US" sz="500" dirty="0" err="1">
                <a:latin typeface="Arial" pitchFamily="34" charset="0"/>
                <a:cs typeface="Arial" pitchFamily="34" charset="0"/>
              </a:rPr>
              <a:t>Lovegrove</a:t>
            </a:r>
            <a:r>
              <a:rPr lang="en-US" sz="500" dirty="0">
                <a:latin typeface="Arial" pitchFamily="34" charset="0"/>
                <a:cs typeface="Arial" pitchFamily="34" charset="0"/>
              </a:rPr>
              <a:t> / www.shutterstock.com</a:t>
            </a:r>
          </a:p>
        </p:txBody>
      </p:sp>
      <p:sp>
        <p:nvSpPr>
          <p:cNvPr id="11" name="TextBox 10"/>
          <p:cNvSpPr txBox="1"/>
          <p:nvPr/>
        </p:nvSpPr>
        <p:spPr bwMode="auto">
          <a:xfrm>
            <a:off x="609600" y="3657600"/>
            <a:ext cx="71628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Adam and Eve disobeyed God and committed the first sin.</a:t>
            </a:r>
            <a:endParaRPr lang="en-US" dirty="0">
              <a:solidFill>
                <a:schemeClr val="bg1">
                  <a:lumMod val="65000"/>
                </a:schemeClr>
              </a:solidFill>
              <a:latin typeface="Arial" pitchFamily="34" charset="0"/>
              <a:cs typeface="Arial" pitchFamily="34" charset="0"/>
            </a:endParaRPr>
          </a:p>
        </p:txBody>
      </p:sp>
      <p:sp>
        <p:nvSpPr>
          <p:cNvPr id="12" name="TextBox 11"/>
          <p:cNvSpPr txBox="1"/>
          <p:nvPr/>
        </p:nvSpPr>
        <p:spPr bwMode="auto">
          <a:xfrm>
            <a:off x="609600" y="4114800"/>
            <a:ext cx="71628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They felt shame and blamed others for their sin.</a:t>
            </a:r>
            <a:endParaRPr lang="en-US"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609600" y="4572000"/>
            <a:ext cx="71628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tells them they will now experience pain, and their lives will become hard. </a:t>
            </a:r>
            <a:endParaRPr lang="en-US" dirty="0">
              <a:solidFill>
                <a:schemeClr val="bg1">
                  <a:lumMod val="65000"/>
                </a:schemeClr>
              </a:solidFill>
              <a:latin typeface="Arial" pitchFamily="34" charset="0"/>
              <a:cs typeface="Arial" pitchFamily="34" charset="0"/>
            </a:endParaRPr>
          </a:p>
        </p:txBody>
      </p:sp>
      <p:pic>
        <p:nvPicPr>
          <p:cNvPr id="6146" name="Picture 2" descr="G:\powerpoint images\chapter6\shutterstock_1198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100494"/>
            <a:ext cx="3514725" cy="23285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TextBox 12"/>
          <p:cNvSpPr txBox="1"/>
          <p:nvPr/>
        </p:nvSpPr>
        <p:spPr bwMode="auto">
          <a:xfrm>
            <a:off x="609600" y="5345668"/>
            <a:ext cx="71628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They will now also experience death. </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4"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2436223" y="1955108"/>
            <a:ext cx="4802777" cy="673128"/>
          </a:xfrm>
          <a:prstGeom prst="rect">
            <a:avLst/>
          </a:prstGeom>
        </p:spPr>
        <p:txBody>
          <a:bodyPr>
            <a:noAutofit/>
          </a:bodyPr>
          <a:lstStyle/>
          <a:p>
            <a:r>
              <a:rPr lang="en-US" sz="2400" b="1" dirty="0">
                <a:latin typeface="Arial" pitchFamily="34" charset="0"/>
                <a:cs typeface="Arial" pitchFamily="34" charset="0"/>
              </a:rPr>
              <a:t>Original Sin</a:t>
            </a:r>
          </a:p>
        </p:txBody>
      </p:sp>
      <p:sp>
        <p:nvSpPr>
          <p:cNvPr id="11" name="TextBox 5"/>
          <p:cNvSpPr txBox="1">
            <a:spLocks noChangeArrowheads="1"/>
          </p:cNvSpPr>
          <p:nvPr/>
        </p:nvSpPr>
        <p:spPr bwMode="auto">
          <a:xfrm>
            <a:off x="6172200" y="4783723"/>
            <a:ext cx="2667000"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Aleksandar</a:t>
            </a:r>
            <a:r>
              <a:rPr lang="en-US" sz="500" dirty="0">
                <a:latin typeface="Arial" pitchFamily="34" charset="0"/>
                <a:cs typeface="Arial" pitchFamily="34" charset="0"/>
              </a:rPr>
              <a:t> </a:t>
            </a:r>
            <a:r>
              <a:rPr lang="en-US" sz="500" dirty="0" err="1">
                <a:latin typeface="Arial" pitchFamily="34" charset="0"/>
                <a:cs typeface="Arial" pitchFamily="34" charset="0"/>
              </a:rPr>
              <a:t>Mijatovic</a:t>
            </a:r>
            <a:r>
              <a:rPr lang="en-US" sz="500" dirty="0">
                <a:latin typeface="Arial" pitchFamily="34" charset="0"/>
                <a:cs typeface="Arial" pitchFamily="34" charset="0"/>
              </a:rPr>
              <a:t> / www.shutterstock.com</a:t>
            </a:r>
          </a:p>
        </p:txBody>
      </p:sp>
      <p:sp>
        <p:nvSpPr>
          <p:cNvPr id="12" name="TextBox 11"/>
          <p:cNvSpPr txBox="1"/>
          <p:nvPr/>
        </p:nvSpPr>
        <p:spPr bwMode="auto">
          <a:xfrm>
            <a:off x="609599" y="2895600"/>
            <a:ext cx="5791201"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Adam and Eve’s sin has consequences for all of us.</a:t>
            </a:r>
            <a:endParaRPr lang="en-US"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609600" y="3352800"/>
            <a:ext cx="5867400"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harmony that should exist between people, between human beings and nature, and between people and God </a:t>
            </a:r>
            <a:r>
              <a:rPr lang="en-US" dirty="0" smtClean="0">
                <a:latin typeface="Arial" pitchFamily="34" charset="0"/>
                <a:cs typeface="Arial" pitchFamily="34" charset="0"/>
              </a:rPr>
              <a:t>has </a:t>
            </a:r>
            <a:r>
              <a:rPr lang="en-US" dirty="0">
                <a:latin typeface="Arial" pitchFamily="34" charset="0"/>
                <a:cs typeface="Arial" pitchFamily="34" charset="0"/>
              </a:rPr>
              <a:t>been wounded.</a:t>
            </a:r>
            <a:endParaRPr lang="en-US" dirty="0">
              <a:solidFill>
                <a:schemeClr val="bg1">
                  <a:lumMod val="65000"/>
                </a:schemeClr>
              </a:solidFill>
              <a:latin typeface="Arial" pitchFamily="34" charset="0"/>
              <a:cs typeface="Arial" pitchFamily="34" charset="0"/>
            </a:endParaRPr>
          </a:p>
        </p:txBody>
      </p:sp>
      <p:sp>
        <p:nvSpPr>
          <p:cNvPr id="19" name="TextBox 18"/>
          <p:cNvSpPr txBox="1"/>
          <p:nvPr/>
        </p:nvSpPr>
        <p:spPr bwMode="auto">
          <a:xfrm>
            <a:off x="609601" y="4382869"/>
            <a:ext cx="5867399"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Much of the Old Testament shows the continuing influence </a:t>
            </a:r>
            <a:r>
              <a:rPr lang="en-US" dirty="0" smtClean="0">
                <a:latin typeface="Arial" pitchFamily="34" charset="0"/>
                <a:cs typeface="Arial" pitchFamily="34" charset="0"/>
              </a:rPr>
              <a:t>of </a:t>
            </a:r>
            <a:r>
              <a:rPr lang="en-US" dirty="0">
                <a:latin typeface="Arial" pitchFamily="34" charset="0"/>
                <a:cs typeface="Arial" pitchFamily="34" charset="0"/>
              </a:rPr>
              <a:t>sin.</a:t>
            </a:r>
            <a:endParaRPr lang="en-US" dirty="0">
              <a:solidFill>
                <a:schemeClr val="bg1">
                  <a:lumMod val="65000"/>
                </a:schemeClr>
              </a:solidFill>
              <a:latin typeface="Arial" pitchFamily="34" charset="0"/>
              <a:cs typeface="Arial" pitchFamily="34" charset="0"/>
            </a:endParaRPr>
          </a:p>
        </p:txBody>
      </p:sp>
      <p:pic>
        <p:nvPicPr>
          <p:cNvPr id="7170" name="Picture 2" descr="G:\powerpoint images\chapter6\shutterstock_928664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371600"/>
            <a:ext cx="2209800" cy="3330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533400" y="1219200"/>
            <a:ext cx="4802777" cy="673128"/>
          </a:xfrm>
          <a:prstGeom prst="rect">
            <a:avLst/>
          </a:prstGeom>
        </p:spPr>
        <p:txBody>
          <a:bodyPr>
            <a:noAutofit/>
          </a:bodyPr>
          <a:lstStyle/>
          <a:p>
            <a:pPr algn="ctr"/>
            <a:r>
              <a:rPr lang="en-US" sz="2400" b="1" dirty="0">
                <a:latin typeface="Arial" pitchFamily="34" charset="0"/>
                <a:cs typeface="Arial" pitchFamily="34" charset="0"/>
              </a:rPr>
              <a:t>Fallen, not Evil</a:t>
            </a:r>
          </a:p>
        </p:txBody>
      </p:sp>
      <p:sp>
        <p:nvSpPr>
          <p:cNvPr id="11" name="TextBox 5"/>
          <p:cNvSpPr txBox="1">
            <a:spLocks noChangeArrowheads="1"/>
          </p:cNvSpPr>
          <p:nvPr/>
        </p:nvSpPr>
        <p:spPr bwMode="auto">
          <a:xfrm>
            <a:off x="7239000" y="4021723"/>
            <a:ext cx="1694178"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John Said / www.shutterstock.com</a:t>
            </a:r>
          </a:p>
        </p:txBody>
      </p:sp>
      <p:sp>
        <p:nvSpPr>
          <p:cNvPr id="12" name="TextBox 11"/>
          <p:cNvSpPr txBox="1"/>
          <p:nvPr/>
        </p:nvSpPr>
        <p:spPr bwMode="auto">
          <a:xfrm>
            <a:off x="452922" y="1903261"/>
            <a:ext cx="4761978"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Original </a:t>
            </a:r>
            <a:r>
              <a:rPr lang="en-US" dirty="0" smtClean="0">
                <a:latin typeface="Arial" pitchFamily="34" charset="0"/>
                <a:cs typeface="Arial" pitchFamily="34" charset="0"/>
              </a:rPr>
              <a:t>Sin </a:t>
            </a:r>
            <a:r>
              <a:rPr lang="en-US" dirty="0">
                <a:latin typeface="Arial" pitchFamily="34" charset="0"/>
                <a:cs typeface="Arial" pitchFamily="34" charset="0"/>
              </a:rPr>
              <a:t>does not cause us to lose our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goodness </a:t>
            </a:r>
            <a:r>
              <a:rPr lang="en-US" dirty="0">
                <a:latin typeface="Arial" pitchFamily="34" charset="0"/>
                <a:cs typeface="Arial" pitchFamily="34" charset="0"/>
              </a:rPr>
              <a:t>or make us completely spiritually </a:t>
            </a:r>
            <a:r>
              <a:rPr lang="en-US" dirty="0" smtClean="0">
                <a:latin typeface="Arial" pitchFamily="34" charset="0"/>
                <a:cs typeface="Arial" pitchFamily="34" charset="0"/>
              </a:rPr>
              <a:t>corrupt</a:t>
            </a:r>
            <a:r>
              <a:rPr lang="en-US" dirty="0">
                <a:latin typeface="Arial" pitchFamily="34" charset="0"/>
                <a:cs typeface="Arial" pitchFamily="34" charset="0"/>
              </a:rPr>
              <a:t>.</a:t>
            </a:r>
            <a:endParaRPr lang="en-US"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452920" y="3011269"/>
            <a:ext cx="4761979"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It weakens our natural powers for relating to </a:t>
            </a:r>
            <a:r>
              <a:rPr lang="en-US" dirty="0" smtClean="0">
                <a:latin typeface="Arial" pitchFamily="34" charset="0"/>
                <a:cs typeface="Arial" pitchFamily="34" charset="0"/>
              </a:rPr>
              <a:t>God and </a:t>
            </a:r>
            <a:r>
              <a:rPr lang="en-US" dirty="0">
                <a:latin typeface="Arial" pitchFamily="34" charset="0"/>
                <a:cs typeface="Arial" pitchFamily="34" charset="0"/>
              </a:rPr>
              <a:t>for choosing to do good.</a:t>
            </a:r>
            <a:endParaRPr lang="en-US" dirty="0">
              <a:solidFill>
                <a:schemeClr val="bg1">
                  <a:lumMod val="65000"/>
                </a:schemeClr>
              </a:solidFill>
              <a:latin typeface="Arial" pitchFamily="34" charset="0"/>
              <a:cs typeface="Arial" pitchFamily="34" charset="0"/>
            </a:endParaRPr>
          </a:p>
        </p:txBody>
      </p:sp>
      <p:sp>
        <p:nvSpPr>
          <p:cNvPr id="16" name="TextBox 15"/>
          <p:cNvSpPr txBox="1"/>
          <p:nvPr/>
        </p:nvSpPr>
        <p:spPr bwMode="auto">
          <a:xfrm>
            <a:off x="452301" y="3801070"/>
            <a:ext cx="4576900"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are more influenced by ignorance, suffering, </a:t>
            </a:r>
            <a:r>
              <a:rPr lang="en-US" dirty="0" smtClean="0">
                <a:latin typeface="Arial" pitchFamily="34" charset="0"/>
                <a:cs typeface="Arial" pitchFamily="34" charset="0"/>
              </a:rPr>
              <a:t>and </a:t>
            </a:r>
            <a:r>
              <a:rPr lang="en-US" dirty="0">
                <a:latin typeface="Arial" pitchFamily="34" charset="0"/>
                <a:cs typeface="Arial" pitchFamily="34" charset="0"/>
              </a:rPr>
              <a:t>the knowledge of our own death.</a:t>
            </a:r>
            <a:endParaRPr lang="en-US" dirty="0">
              <a:solidFill>
                <a:schemeClr val="bg1">
                  <a:lumMod val="65000"/>
                </a:schemeClr>
              </a:solidFill>
              <a:latin typeface="Arial" pitchFamily="34" charset="0"/>
              <a:cs typeface="Arial" pitchFamily="34" charset="0"/>
            </a:endParaRPr>
          </a:p>
        </p:txBody>
      </p:sp>
      <p:sp>
        <p:nvSpPr>
          <p:cNvPr id="15" name="TextBox 14"/>
          <p:cNvSpPr txBox="1"/>
          <p:nvPr/>
        </p:nvSpPr>
        <p:spPr bwMode="auto">
          <a:xfrm>
            <a:off x="461825" y="4888468"/>
            <a:ext cx="832263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are more inclined to sin.</a:t>
            </a:r>
            <a:endParaRPr lang="en-US" dirty="0">
              <a:solidFill>
                <a:schemeClr val="bg1">
                  <a:lumMod val="65000"/>
                </a:schemeClr>
              </a:solidFill>
              <a:latin typeface="Arial" pitchFamily="34" charset="0"/>
              <a:cs typeface="Arial" pitchFamily="34" charset="0"/>
            </a:endParaRPr>
          </a:p>
        </p:txBody>
      </p:sp>
      <p:pic>
        <p:nvPicPr>
          <p:cNvPr id="8194" name="Picture 2" descr="G:\powerpoint images\chapter6\shutterstock_307741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899" y="1524735"/>
            <a:ext cx="3776701" cy="2513865"/>
          </a:xfrm>
          <a:prstGeom prst="rect">
            <a:avLst/>
          </a:prstGeom>
          <a:ln>
            <a:noFill/>
          </a:ln>
          <a:effectLst>
            <a:softEdge rad="112500"/>
          </a:effectLst>
          <a:extLst/>
        </p:spPr>
      </p:pic>
    </p:spTree>
    <p:extLst>
      <p:ext uri="{BB962C8B-B14F-4D97-AF65-F5344CB8AC3E}">
        <p14:creationId xmlns:p14="http://schemas.microsoft.com/office/powerpoint/2010/main" val="2699855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5"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1179</TotalTime>
  <Words>774</Words>
  <Application>Microsoft Office PowerPoint</Application>
  <PresentationFormat>On-screen Show (4:3)</PresentationFormat>
  <Paragraphs>73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(Body)</vt:lpstr>
      <vt:lpstr>LIC Presentation template-New</vt:lpstr>
      <vt:lpstr>The Human Person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233</cp:revision>
  <dcterms:created xsi:type="dcterms:W3CDTF">2011-06-08T19:56:13Z</dcterms:created>
  <dcterms:modified xsi:type="dcterms:W3CDTF">2013-02-05T15:35:53Z</dcterms:modified>
</cp:coreProperties>
</file>