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62" r:id="rId3"/>
    <p:sldId id="336" r:id="rId4"/>
    <p:sldId id="360" r:id="rId5"/>
    <p:sldId id="363" r:id="rId6"/>
    <p:sldId id="359" r:id="rId7"/>
    <p:sldId id="364" r:id="rId8"/>
    <p:sldId id="365" r:id="rId9"/>
    <p:sldId id="367" r:id="rId10"/>
    <p:sldId id="368" r:id="rId11"/>
    <p:sldId id="369" r:id="rId12"/>
    <p:sldId id="370" r:id="rId13"/>
    <p:sldId id="371" r:id="rId14"/>
    <p:sldId id="372" r:id="rId15"/>
    <p:sldId id="373" r:id="rId16"/>
    <p:sldId id="374" r:id="rId17"/>
    <p:sldId id="375" r:id="rId18"/>
    <p:sldId id="376" r:id="rId19"/>
    <p:sldId id="377" r:id="rId20"/>
    <p:sldId id="3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anna Dailey" initials="jd" lastIdx="21" clrIdx="0"/>
  <p:cmAuthor id="1" name="Brian Holzworth" initials="B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92" autoAdjust="0"/>
    <p:restoredTop sz="82460" autoAdjust="0"/>
  </p:normalViewPr>
  <p:slideViewPr>
    <p:cSldViewPr>
      <p:cViewPr varScale="1">
        <p:scale>
          <a:sx n="78" d="100"/>
          <a:sy n="78" d="100"/>
        </p:scale>
        <p:origin x="1810"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58396-7F3C-418A-A7F3-9E8EE033637A}" type="datetimeFigureOut">
              <a:rPr lang="en-US" smtClean="0"/>
              <a:pPr/>
              <a:t>12/5/2013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FD797C-81A0-4169-8DE1-DF1E0532C5DA}" type="slidenum">
              <a:rPr lang="en-US" smtClean="0"/>
              <a:pPr/>
              <a:t>‹#›</a:t>
            </a:fld>
            <a:endParaRPr lang="en-US"/>
          </a:p>
        </p:txBody>
      </p:sp>
    </p:spTree>
    <p:extLst>
      <p:ext uri="{BB962C8B-B14F-4D97-AF65-F5344CB8AC3E}">
        <p14:creationId xmlns:p14="http://schemas.microsoft.com/office/powerpoint/2010/main" val="875506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Explain to the students that the more they know about the Sacraments, the more fully they can celebrate them. Encourage them to write down any questions that might occur to them during the slideshow, saying that you will have time for questions and answers at the end.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a:t>
            </a:fld>
            <a:endParaRPr lang="en-US"/>
          </a:p>
        </p:txBody>
      </p:sp>
    </p:spTree>
    <p:extLst>
      <p:ext uri="{BB962C8B-B14F-4D97-AF65-F5344CB8AC3E}">
        <p14:creationId xmlns:p14="http://schemas.microsoft.com/office/powerpoint/2010/main" val="2779040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Options</a:t>
            </a:r>
            <a:r>
              <a:rPr lang="en-US" i="0" dirty="0" smtClean="0"/>
              <a:t>: </a:t>
            </a:r>
            <a:r>
              <a:rPr lang="en-US" dirty="0" smtClean="0"/>
              <a:t>adult, child, or baby being baptized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10</a:t>
            </a:fld>
            <a:endParaRPr lang="en-US"/>
          </a:p>
        </p:txBody>
      </p:sp>
    </p:spTree>
    <p:extLst>
      <p:ext uri="{BB962C8B-B14F-4D97-AF65-F5344CB8AC3E}">
        <p14:creationId xmlns:p14="http://schemas.microsoft.com/office/powerpoint/2010/main" val="1070039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11</a:t>
            </a:fld>
            <a:endParaRPr lang="en-US"/>
          </a:p>
        </p:txBody>
      </p:sp>
    </p:spTree>
    <p:extLst>
      <p:ext uri="{BB962C8B-B14F-4D97-AF65-F5344CB8AC3E}">
        <p14:creationId xmlns:p14="http://schemas.microsoft.com/office/powerpoint/2010/main" val="695913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a:t>
            </a:r>
            <a:r>
              <a:rPr lang="en-US" i="0" dirty="0" smtClean="0"/>
              <a:t>:</a:t>
            </a:r>
            <a:r>
              <a:rPr lang="en-US" i="1" dirty="0" smtClean="0"/>
              <a:t> </a:t>
            </a:r>
            <a:r>
              <a:rPr lang="en-US" i="0" dirty="0" smtClean="0"/>
              <a:t>p</a:t>
            </a:r>
            <a:r>
              <a:rPr lang="en-US" dirty="0" smtClean="0"/>
              <a:t>riest</a:t>
            </a:r>
            <a:r>
              <a:rPr lang="en-US" baseline="0" dirty="0" smtClean="0"/>
              <a:t> and penitent during the Sacrament of Penance and Reconciliation</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12</a:t>
            </a:fld>
            <a:endParaRPr lang="en-US"/>
          </a:p>
        </p:txBody>
      </p:sp>
    </p:spTree>
    <p:extLst>
      <p:ext uri="{BB962C8B-B14F-4D97-AF65-F5344CB8AC3E}">
        <p14:creationId xmlns:p14="http://schemas.microsoft.com/office/powerpoint/2010/main" val="3704274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a:t>
            </a:r>
            <a:r>
              <a:rPr lang="en-US" i="0" dirty="0" smtClean="0"/>
              <a:t>:</a:t>
            </a:r>
            <a:r>
              <a:rPr lang="en-US" i="1" dirty="0" smtClean="0"/>
              <a:t> </a:t>
            </a:r>
            <a:r>
              <a:rPr lang="en-US" dirty="0" smtClean="0"/>
              <a:t>group of teens</a:t>
            </a:r>
            <a:r>
              <a:rPr lang="en-US" baseline="0" dirty="0" smtClean="0"/>
              <a:t> smiling and being friendly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13</a:t>
            </a:fld>
            <a:endParaRPr lang="en-US"/>
          </a:p>
        </p:txBody>
      </p:sp>
    </p:spTree>
    <p:extLst>
      <p:ext uri="{BB962C8B-B14F-4D97-AF65-F5344CB8AC3E}">
        <p14:creationId xmlns:p14="http://schemas.microsoft.com/office/powerpoint/2010/main" val="3317350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14</a:t>
            </a:fld>
            <a:endParaRPr lang="en-US"/>
          </a:p>
        </p:txBody>
      </p:sp>
    </p:spTree>
    <p:extLst>
      <p:ext uri="{BB962C8B-B14F-4D97-AF65-F5344CB8AC3E}">
        <p14:creationId xmlns:p14="http://schemas.microsoft.com/office/powerpoint/2010/main" val="2161012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a:t>
            </a:r>
            <a:r>
              <a:rPr lang="en-US" i="0" dirty="0" smtClean="0"/>
              <a:t>:</a:t>
            </a:r>
            <a:r>
              <a:rPr lang="en-US" i="1" dirty="0" smtClean="0"/>
              <a:t> </a:t>
            </a:r>
            <a:r>
              <a:rPr lang="en-US" i="0" baseline="0" dirty="0" smtClean="0"/>
              <a:t>b</a:t>
            </a:r>
            <a:r>
              <a:rPr lang="en-US" baseline="0" dirty="0" smtClean="0"/>
              <a:t>ishop and group of </a:t>
            </a:r>
            <a:r>
              <a:rPr lang="en-US" baseline="0" dirty="0" err="1" smtClean="0"/>
              <a:t>confirmands</a:t>
            </a:r>
            <a:r>
              <a:rPr lang="en-US" baseline="0" dirty="0" smtClean="0"/>
              <a:t> at Confirmation (perhaps when bishop is raising his arms in prayer)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15</a:t>
            </a:fld>
            <a:endParaRPr lang="en-US"/>
          </a:p>
        </p:txBody>
      </p:sp>
    </p:spTree>
    <p:extLst>
      <p:ext uri="{BB962C8B-B14F-4D97-AF65-F5344CB8AC3E}">
        <p14:creationId xmlns:p14="http://schemas.microsoft.com/office/powerpoint/2010/main" val="2589596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i="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In reality, Baptism, Confirmation, and the Eucharist are one movement, inserting us into the Paschal Mystery of Christ. In the Eucharist, God acts to make us holy.</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 a</a:t>
            </a:r>
            <a:r>
              <a:rPr lang="en-US" sz="1200" kern="1200" dirty="0" smtClean="0">
                <a:solidFill>
                  <a:schemeClr val="tx1"/>
                </a:solidFill>
                <a:effectLst/>
                <a:latin typeface="+mn-lt"/>
                <a:ea typeface="+mn-ea"/>
                <a:cs typeface="+mn-cs"/>
              </a:rPr>
              <a:t>n assembly receiving the Eucharist, or a photo of the Body</a:t>
            </a:r>
            <a:r>
              <a:rPr lang="en-US" sz="1200" kern="1200" baseline="0" dirty="0" smtClean="0">
                <a:solidFill>
                  <a:schemeClr val="tx1"/>
                </a:solidFill>
                <a:effectLst/>
                <a:latin typeface="+mn-lt"/>
                <a:ea typeface="+mn-ea"/>
                <a:cs typeface="+mn-cs"/>
              </a:rPr>
              <a:t> and Blood (Chalice) of Christ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16</a:t>
            </a:fld>
            <a:endParaRPr lang="en-US"/>
          </a:p>
        </p:txBody>
      </p:sp>
    </p:spTree>
    <p:extLst>
      <p:ext uri="{BB962C8B-B14F-4D97-AF65-F5344CB8AC3E}">
        <p14:creationId xmlns:p14="http://schemas.microsoft.com/office/powerpoint/2010/main" val="2851776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 a</a:t>
            </a:r>
            <a:r>
              <a:rPr lang="en-US" sz="1200" kern="1200" dirty="0" smtClean="0">
                <a:solidFill>
                  <a:schemeClr val="tx1"/>
                </a:solidFill>
                <a:effectLst/>
                <a:latin typeface="+mn-lt"/>
                <a:ea typeface="+mn-ea"/>
                <a:cs typeface="+mn-cs"/>
              </a:rPr>
              <a:t> wedding in church, with bride and groom standing before priest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17</a:t>
            </a:fld>
            <a:endParaRPr lang="en-US"/>
          </a:p>
        </p:txBody>
      </p:sp>
    </p:spTree>
    <p:extLst>
      <p:ext uri="{BB962C8B-B14F-4D97-AF65-F5344CB8AC3E}">
        <p14:creationId xmlns:p14="http://schemas.microsoft.com/office/powerpoint/2010/main" val="3915937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 i</a:t>
            </a:r>
            <a:r>
              <a:rPr lang="en-US" sz="1200" kern="1200" dirty="0" smtClean="0">
                <a:solidFill>
                  <a:schemeClr val="tx1"/>
                </a:solidFill>
                <a:effectLst/>
                <a:latin typeface="+mn-lt"/>
                <a:ea typeface="+mn-ea"/>
                <a:cs typeface="+mn-cs"/>
              </a:rPr>
              <a:t>mage</a:t>
            </a:r>
            <a:r>
              <a:rPr lang="en-US" sz="1200" kern="1200" baseline="0" dirty="0" smtClean="0">
                <a:solidFill>
                  <a:schemeClr val="tx1"/>
                </a:solidFill>
                <a:effectLst/>
                <a:latin typeface="+mn-lt"/>
                <a:ea typeface="+mn-ea"/>
                <a:cs typeface="+mn-cs"/>
              </a:rPr>
              <a:t> of bishop and priest at an ordination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18</a:t>
            </a:fld>
            <a:endParaRPr lang="en-US"/>
          </a:p>
        </p:txBody>
      </p:sp>
    </p:spTree>
    <p:extLst>
      <p:ext uri="{BB962C8B-B14F-4D97-AF65-F5344CB8AC3E}">
        <p14:creationId xmlns:p14="http://schemas.microsoft.com/office/powerpoint/2010/main" val="3083956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p</a:t>
            </a:r>
            <a:r>
              <a:rPr lang="en-US" sz="1200" kern="1200" dirty="0" smtClean="0">
                <a:solidFill>
                  <a:schemeClr val="tx1"/>
                </a:solidFill>
                <a:effectLst/>
                <a:latin typeface="+mn-lt"/>
                <a:ea typeface="+mn-ea"/>
                <a:cs typeface="+mn-cs"/>
              </a:rPr>
              <a:t>riest administering Anointing of the Sick, in church,</a:t>
            </a:r>
            <a:r>
              <a:rPr lang="en-US" sz="1200" kern="1200" baseline="0" dirty="0" smtClean="0">
                <a:solidFill>
                  <a:schemeClr val="tx1"/>
                </a:solidFill>
                <a:effectLst/>
                <a:latin typeface="+mn-lt"/>
                <a:ea typeface="+mn-ea"/>
                <a:cs typeface="+mn-cs"/>
              </a:rPr>
              <a:t> in retirement center, or at bedside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19</a:t>
            </a:fld>
            <a:endParaRPr lang="en-US"/>
          </a:p>
        </p:txBody>
      </p:sp>
    </p:spTree>
    <p:extLst>
      <p:ext uri="{BB962C8B-B14F-4D97-AF65-F5344CB8AC3E}">
        <p14:creationId xmlns:p14="http://schemas.microsoft.com/office/powerpoint/2010/main" val="33041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Explain to the students that the Sacraments are Christ’s own gifts that strengthen our relationship with him, a relationship we call grace.</a:t>
            </a:r>
          </a:p>
          <a:p>
            <a:endParaRPr lang="en-US" dirty="0" smtClean="0"/>
          </a:p>
          <a:p>
            <a:r>
              <a:rPr lang="en-US" i="1" dirty="0" smtClean="0"/>
              <a:t>Alternate Image Option</a:t>
            </a:r>
            <a:r>
              <a:rPr lang="en-US" i="0" dirty="0" smtClean="0"/>
              <a:t>: </a:t>
            </a:r>
            <a:r>
              <a:rPr lang="en-US" dirty="0" smtClean="0"/>
              <a:t>an</a:t>
            </a:r>
            <a:r>
              <a:rPr lang="en-US" baseline="0" dirty="0" smtClean="0"/>
              <a:t> image of Christ, colorful and compelling</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2</a:t>
            </a:fld>
            <a:endParaRPr lang="en-US"/>
          </a:p>
        </p:txBody>
      </p:sp>
    </p:spTree>
    <p:extLst>
      <p:ext uri="{BB962C8B-B14F-4D97-AF65-F5344CB8AC3E}">
        <p14:creationId xmlns:p14="http://schemas.microsoft.com/office/powerpoint/2010/main" val="6756494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Alternate Image Option</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n image of the Holy Spirit, in stained-glass</a:t>
            </a:r>
            <a:r>
              <a:rPr lang="en-US" sz="1200" kern="1200" baseline="0" dirty="0" smtClean="0">
                <a:solidFill>
                  <a:schemeClr val="tx1"/>
                </a:solidFill>
                <a:effectLst/>
                <a:latin typeface="+mn-lt"/>
                <a:ea typeface="+mn-ea"/>
                <a:cs typeface="+mn-cs"/>
              </a:rPr>
              <a:t> window or mosaic, etc. </a:t>
            </a:r>
            <a:endParaRPr lang="en-US" sz="1200" kern="1200" dirty="0" smtClean="0">
              <a:solidFill>
                <a:schemeClr val="tx1"/>
              </a:solidFill>
              <a:effectLst/>
              <a:latin typeface="+mn-lt"/>
              <a:ea typeface="+mn-ea"/>
              <a:cs typeface="+mn-cs"/>
            </a:endParaRPr>
          </a:p>
          <a:p>
            <a:endParaRPr lang="en-US" sz="1200" kern="120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following sources were helpful in creating this PowerPoint:</a:t>
            </a:r>
          </a:p>
          <a:p>
            <a:r>
              <a:rPr lang="en-US" sz="1200" i="1" kern="1200" dirty="0" smtClean="0">
                <a:solidFill>
                  <a:schemeClr val="tx1"/>
                </a:solidFill>
                <a:effectLst/>
                <a:latin typeface="+mn-lt"/>
                <a:ea typeface="+mn-ea"/>
                <a:cs typeface="+mn-cs"/>
              </a:rPr>
              <a:t>www.beginningcatholic.com/sacraments.html</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www.americancatholic.org/features/special/default.aspx?id=29</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www.catholic.org/clife/prayers/sacrament.php</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www.newadvent.org/cathen/13295a.htm</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20</a:t>
            </a:fld>
            <a:endParaRPr lang="en-US"/>
          </a:p>
        </p:txBody>
      </p:sp>
    </p:spTree>
    <p:extLst>
      <p:ext uri="{BB962C8B-B14F-4D97-AF65-F5344CB8AC3E}">
        <p14:creationId xmlns:p14="http://schemas.microsoft.com/office/powerpoint/2010/main" val="1348875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Grace is a deeper relationship with God. It is not a quantifiable “thing.”</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3</a:t>
            </a:fld>
            <a:endParaRPr lang="en-US"/>
          </a:p>
        </p:txBody>
      </p:sp>
    </p:spTree>
    <p:extLst>
      <p:ext uri="{BB962C8B-B14F-4D97-AF65-F5344CB8AC3E}">
        <p14:creationId xmlns:p14="http://schemas.microsoft.com/office/powerpoint/2010/main" val="3331788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The outward signs of the Sacraments have two parts: the “thing” itself that is used (water, oil, bread, and so on) and the words or gestures that give significance to what is being done.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4</a:t>
            </a:fld>
            <a:endParaRPr lang="en-US"/>
          </a:p>
        </p:txBody>
      </p:sp>
    </p:spTree>
    <p:extLst>
      <p:ext uri="{BB962C8B-B14F-4D97-AF65-F5344CB8AC3E}">
        <p14:creationId xmlns:p14="http://schemas.microsoft.com/office/powerpoint/2010/main" val="3852481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5</a:t>
            </a:fld>
            <a:endParaRPr lang="en-US"/>
          </a:p>
        </p:txBody>
      </p:sp>
    </p:spTree>
    <p:extLst>
      <p:ext uri="{BB962C8B-B14F-4D97-AF65-F5344CB8AC3E}">
        <p14:creationId xmlns:p14="http://schemas.microsoft.com/office/powerpoint/2010/main" val="2418429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Alternate Image Option</a:t>
            </a:r>
            <a:r>
              <a:rPr lang="en-US" i="0" dirty="0" smtClean="0"/>
              <a:t>: </a:t>
            </a:r>
            <a:r>
              <a:rPr lang="en-US" baseline="0" dirty="0" smtClean="0"/>
              <a:t>an image or symbol of each of the Seven Sacraments </a:t>
            </a:r>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6</a:t>
            </a:fld>
            <a:endParaRPr lang="en-US"/>
          </a:p>
        </p:txBody>
      </p:sp>
    </p:spTree>
    <p:extLst>
      <p:ext uri="{BB962C8B-B14F-4D97-AF65-F5344CB8AC3E}">
        <p14:creationId xmlns:p14="http://schemas.microsoft.com/office/powerpoint/2010/main" val="279874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Remind the students that grace is not a thing; rather, grace is a relationship with God and a participation in his life.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7</a:t>
            </a:fld>
            <a:endParaRPr lang="en-US"/>
          </a:p>
        </p:txBody>
      </p:sp>
    </p:spTree>
    <p:extLst>
      <p:ext uri="{BB962C8B-B14F-4D97-AF65-F5344CB8AC3E}">
        <p14:creationId xmlns:p14="http://schemas.microsoft.com/office/powerpoint/2010/main" val="733808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Tell the students that our interior dispositions have an effect on our relationship with God through grace. The more perfect our sorrow in the Sacrament of Penance and Reconciliation, the more ardent our love in receiving the Holy Eucharist, the more lively our faith in receiving Confirmation, then the stronger our relationship with God will be. Our relationship with God, called grace, like our other relationships, is a two-way street. But our relationship with God began with his love for us.</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8</a:t>
            </a:fld>
            <a:endParaRPr lang="en-US"/>
          </a:p>
        </p:txBody>
      </p:sp>
    </p:spTree>
    <p:extLst>
      <p:ext uri="{BB962C8B-B14F-4D97-AF65-F5344CB8AC3E}">
        <p14:creationId xmlns:p14="http://schemas.microsoft.com/office/powerpoint/2010/main" val="1932562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These marks are permanent qualities of the soul, an alteration in the soul that will forever be visible to God, the angels, and the saints. The permanent character of Baptism gives us the power to absorb the grace of the other six Sacraments and participate in the Mass. The character of Confirmation gives us the power to profess the faith fearlessly and to spread the faith. And the character of Holy Orders gives the priest the power to celebrate Mass and to administer the other Sacraments.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Alternate Image Options</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images of all three Sacraments that imprint a character: Baptism, Confirmation, and Holy Orders</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9</a:t>
            </a:fld>
            <a:endParaRPr lang="en-US"/>
          </a:p>
        </p:txBody>
      </p:sp>
    </p:spTree>
    <p:extLst>
      <p:ext uri="{BB962C8B-B14F-4D97-AF65-F5344CB8AC3E}">
        <p14:creationId xmlns:p14="http://schemas.microsoft.com/office/powerpoint/2010/main" val="2030011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1" y="199"/>
            <a:ext cx="9145586" cy="6859190"/>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solidFill>
                  <a:schemeClr val="bg1"/>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solidFill>
                  <a:schemeClr val="bg1"/>
                </a:solidFill>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dirty="0"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Bullets-2line">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12/5/2013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5" r:id="rId3"/>
    <p:sldLayoutId id="2147483676" r:id="rId4"/>
    <p:sldLayoutId id="2147483673" r:id="rId5"/>
    <p:sldLayoutId id="2147483672" r:id="rId6"/>
    <p:sldLayoutId id="2147483651" r:id="rId7"/>
    <p:sldLayoutId id="2147483674" r:id="rId8"/>
    <p:sldLayoutId id="2147483652" r:id="rId9"/>
    <p:sldLayoutId id="2147483655" r:id="rId10"/>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hutterstock.com/subscribe.m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hyperlink" Target="http://www.shutterstock.com/subscribe.m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hyperlink" Target="http://www.shutterstock.com/subscribe.m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hyperlink" Target="http://www.shutterstock.com/subscribe.m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hutterstock.com/subscribe.m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shutterstock.com/subscribe.m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hutterstock.com/subscribe.m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81200"/>
            <a:ext cx="8686800" cy="1470025"/>
          </a:xfrm>
        </p:spPr>
        <p:txBody>
          <a:bodyPr>
            <a:normAutofit/>
          </a:bodyPr>
          <a:lstStyle/>
          <a:p>
            <a:r>
              <a:rPr lang="en-US" dirty="0"/>
              <a:t>The Seven Catholic Sacraments</a:t>
            </a:r>
          </a:p>
        </p:txBody>
      </p:sp>
      <p:sp>
        <p:nvSpPr>
          <p:cNvPr id="3" name="Subtitle 2"/>
          <p:cNvSpPr>
            <a:spLocks noGrp="1"/>
          </p:cNvSpPr>
          <p:nvPr>
            <p:ph type="subTitle" idx="1"/>
          </p:nvPr>
        </p:nvSpPr>
        <p:spPr/>
        <p:txBody>
          <a:bodyPr/>
          <a:lstStyle/>
          <a:p>
            <a:r>
              <a:rPr lang="en-US" i="1"/>
              <a:t>The </a:t>
            </a:r>
            <a:r>
              <a:rPr lang="en-US" i="1" smtClean="0"/>
              <a:t>Sacraments</a:t>
            </a:r>
            <a:endParaRPr lang="en-US" dirty="0"/>
          </a:p>
        </p:txBody>
      </p:sp>
      <p:sp>
        <p:nvSpPr>
          <p:cNvPr id="4" name="Text Placeholder 8"/>
          <p:cNvSpPr>
            <a:spLocks noGrp="1"/>
          </p:cNvSpPr>
          <p:nvPr>
            <p:ph type="body" sz="quarter" idx="10"/>
          </p:nvPr>
        </p:nvSpPr>
        <p:spPr>
          <a:xfrm>
            <a:off x="7620000" y="6019800"/>
            <a:ext cx="1295400" cy="152400"/>
          </a:xfrm>
        </p:spPr>
        <p:txBody>
          <a:bodyPr>
            <a:noAutofit/>
          </a:bodyPr>
          <a:lstStyle>
            <a:lvl1pPr>
              <a:buNone/>
              <a:defRPr sz="800">
                <a:solidFill>
                  <a:schemeClr val="bg1">
                    <a:lumMod val="50000"/>
                  </a:schemeClr>
                </a:solidFill>
              </a:defRPr>
            </a:lvl1pPr>
          </a:lstStyle>
          <a:p>
            <a:pPr lvl="0"/>
            <a:r>
              <a:rPr lang="en-US" dirty="0" smtClean="0"/>
              <a:t>Document #: TX002087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4876800" y="3230939"/>
            <a:ext cx="32766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This Sacrament is the basis of the entire Christian life.</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4572000" y="1591270"/>
            <a:ext cx="7162800" cy="685800"/>
          </a:xfrm>
          <a:prstGeom prst="rect">
            <a:avLst/>
          </a:prstGeom>
        </p:spPr>
        <p:txBody>
          <a:bodyPr>
            <a:noAutofit/>
          </a:bodyPr>
          <a:lstStyle/>
          <a:p>
            <a:r>
              <a:rPr lang="en-US" sz="2400" b="1" dirty="0">
                <a:latin typeface="Arial" pitchFamily="34" charset="0"/>
                <a:cs typeface="Arial" pitchFamily="34" charset="0"/>
              </a:rPr>
              <a:t>Baptism</a:t>
            </a:r>
          </a:p>
        </p:txBody>
      </p:sp>
      <p:sp>
        <p:nvSpPr>
          <p:cNvPr id="9" name="TextBox 8"/>
          <p:cNvSpPr txBox="1"/>
          <p:nvPr/>
        </p:nvSpPr>
        <p:spPr bwMode="auto">
          <a:xfrm>
            <a:off x="4876800" y="2266771"/>
            <a:ext cx="3546835"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Sacrament of Baptism is the first Sacrament of Christian Initiation.</a:t>
            </a:r>
          </a:p>
        </p:txBody>
      </p:sp>
      <p:sp>
        <p:nvSpPr>
          <p:cNvPr id="8" name="TextBox 7"/>
          <p:cNvSpPr txBox="1"/>
          <p:nvPr/>
        </p:nvSpPr>
        <p:spPr bwMode="auto">
          <a:xfrm>
            <a:off x="4876800" y="3953470"/>
            <a:ext cx="32766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We become members of Christ and of the Church and sharers in her mission.</a:t>
            </a:r>
            <a:endParaRPr lang="en-US" dirty="0">
              <a:solidFill>
                <a:schemeClr val="bg1">
                  <a:lumMod val="65000"/>
                </a:schemeClr>
              </a:solidFill>
              <a:latin typeface="Arial" pitchFamily="34" charset="0"/>
              <a:cs typeface="Arial" pitchFamily="34" charset="0"/>
            </a:endParaRPr>
          </a:p>
        </p:txBody>
      </p:sp>
      <p:pic>
        <p:nvPicPr>
          <p:cNvPr id="22532" name="Picture 4">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228600" y="685799"/>
            <a:ext cx="3750581" cy="5001399"/>
          </a:xfrm>
          <a:prstGeom prst="rect">
            <a:avLst/>
          </a:prstGeom>
          <a:noFill/>
        </p:spPr>
      </p:pic>
      <p:sp>
        <p:nvSpPr>
          <p:cNvPr id="7" name="TextBox 5"/>
          <p:cNvSpPr txBox="1">
            <a:spLocks noChangeArrowheads="1"/>
          </p:cNvSpPr>
          <p:nvPr/>
        </p:nvSpPr>
        <p:spPr bwMode="auto">
          <a:xfrm>
            <a:off x="2895600" y="5689371"/>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Brian Lasenby/shutterstock.com  </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39500681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bwMode="auto">
          <a:xfrm>
            <a:off x="5638800" y="2342713"/>
            <a:ext cx="25908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Baptism opens us to the flow of God’s </a:t>
            </a:r>
            <a:r>
              <a:rPr lang="en-US" dirty="0" smtClean="0">
                <a:latin typeface="Arial" pitchFamily="34" charset="0"/>
                <a:cs typeface="Arial" pitchFamily="34" charset="0"/>
              </a:rPr>
              <a:t>love. </a:t>
            </a:r>
            <a:endParaRPr lang="en-US" dirty="0">
              <a:solidFill>
                <a:schemeClr val="bg1">
                  <a:lumMod val="65000"/>
                </a:schemeClr>
              </a:solidFill>
              <a:latin typeface="Arial" pitchFamily="34" charset="0"/>
              <a:cs typeface="Arial" pitchFamily="34" charset="0"/>
            </a:endParaRPr>
          </a:p>
        </p:txBody>
      </p:sp>
      <p:sp>
        <p:nvSpPr>
          <p:cNvPr id="10" name="TextBox 9"/>
          <p:cNvSpPr txBox="1"/>
          <p:nvPr/>
        </p:nvSpPr>
        <p:spPr bwMode="auto">
          <a:xfrm>
            <a:off x="5638800" y="1600200"/>
            <a:ext cx="25908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Baptism frees us from Original Sin.</a:t>
            </a:r>
            <a:endParaRPr lang="en-US" dirty="0">
              <a:solidFill>
                <a:schemeClr val="bg1">
                  <a:lumMod val="65000"/>
                </a:schemeClr>
              </a:solidFill>
              <a:latin typeface="Arial" pitchFamily="34" charset="0"/>
              <a:cs typeface="Arial" pitchFamily="34" charset="0"/>
            </a:endParaRPr>
          </a:p>
        </p:txBody>
      </p:sp>
      <p:sp>
        <p:nvSpPr>
          <p:cNvPr id="6" name="TextBox 5"/>
          <p:cNvSpPr txBox="1"/>
          <p:nvPr/>
        </p:nvSpPr>
        <p:spPr bwMode="auto">
          <a:xfrm>
            <a:off x="5638800" y="3372782"/>
            <a:ext cx="25908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Baptism establishes the union between God and us.</a:t>
            </a:r>
            <a:endParaRPr lang="en-US" dirty="0">
              <a:solidFill>
                <a:schemeClr val="bg1">
                  <a:lumMod val="65000"/>
                </a:schemeClr>
              </a:solidFill>
              <a:latin typeface="Arial" pitchFamily="34" charset="0"/>
              <a:cs typeface="Arial" pitchFamily="34" charset="0"/>
            </a:endParaRPr>
          </a:p>
        </p:txBody>
      </p:sp>
      <p:pic>
        <p:nvPicPr>
          <p:cNvPr id="20484" name="Picture 4">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1066800" y="685800"/>
            <a:ext cx="3429000" cy="512233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Rectangle 1"/>
          <p:cNvSpPr/>
          <p:nvPr/>
        </p:nvSpPr>
        <p:spPr>
          <a:xfrm>
            <a:off x="3505200" y="5867400"/>
            <a:ext cx="1350050" cy="215444"/>
          </a:xfrm>
          <a:prstGeom prst="rect">
            <a:avLst/>
          </a:prstGeom>
        </p:spPr>
        <p:txBody>
          <a:bodyPr wrap="none">
            <a:spAutoFit/>
          </a:bodyPr>
          <a:lstStyle/>
          <a:p>
            <a:r>
              <a:rPr lang="en-US" sz="800" dirty="0">
                <a:latin typeface="Arial" pitchFamily="34" charset="0"/>
                <a:cs typeface="Arial" pitchFamily="34" charset="0"/>
              </a:rPr>
              <a:t>© </a:t>
            </a:r>
            <a:r>
              <a:rPr lang="en-US" sz="800" dirty="0" smtClean="0">
                <a:latin typeface="Arial" pitchFamily="34" charset="0"/>
                <a:cs typeface="Arial" pitchFamily="34" charset="0"/>
              </a:rPr>
              <a:t>lafoto/shutterstock.com</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270706531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287079" y="1295400"/>
            <a:ext cx="6934200" cy="462214"/>
          </a:xfrm>
          <a:prstGeom prst="rect">
            <a:avLst/>
          </a:prstGeom>
        </p:spPr>
        <p:txBody>
          <a:bodyPr>
            <a:noAutofit/>
          </a:bodyPr>
          <a:lstStyle/>
          <a:p>
            <a:r>
              <a:rPr lang="en-US" sz="2400" b="1" dirty="0">
                <a:latin typeface="Arial" pitchFamily="34" charset="0"/>
                <a:cs typeface="Arial" pitchFamily="34" charset="0"/>
              </a:rPr>
              <a:t>Reconciliation</a:t>
            </a:r>
          </a:p>
        </p:txBody>
      </p:sp>
      <p:sp>
        <p:nvSpPr>
          <p:cNvPr id="8" name="TextBox 7"/>
          <p:cNvSpPr txBox="1"/>
          <p:nvPr/>
        </p:nvSpPr>
        <p:spPr bwMode="auto">
          <a:xfrm>
            <a:off x="269606" y="2907268"/>
            <a:ext cx="4911994"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In </a:t>
            </a:r>
            <a:r>
              <a:rPr lang="en-US" dirty="0" smtClean="0">
                <a:latin typeface="Arial" pitchFamily="34" charset="0"/>
                <a:cs typeface="Arial" pitchFamily="34" charset="0"/>
              </a:rPr>
              <a:t>it </a:t>
            </a:r>
            <a:r>
              <a:rPr lang="en-US" dirty="0">
                <a:latin typeface="Arial" pitchFamily="34" charset="0"/>
                <a:cs typeface="Arial" pitchFamily="34" charset="0"/>
              </a:rPr>
              <a:t>we find God’s unconditional forgiveness.</a:t>
            </a:r>
            <a:endParaRPr lang="en-US" dirty="0">
              <a:solidFill>
                <a:schemeClr val="bg1">
                  <a:lumMod val="65000"/>
                </a:schemeClr>
              </a:solidFill>
              <a:latin typeface="Arial" pitchFamily="34" charset="0"/>
              <a:cs typeface="Arial" pitchFamily="34" charset="0"/>
            </a:endParaRPr>
          </a:p>
        </p:txBody>
      </p:sp>
      <p:sp>
        <p:nvSpPr>
          <p:cNvPr id="10" name="TextBox 9"/>
          <p:cNvSpPr txBox="1"/>
          <p:nvPr/>
        </p:nvSpPr>
        <p:spPr bwMode="auto">
          <a:xfrm>
            <a:off x="269606" y="1925099"/>
            <a:ext cx="4911994"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Sacrament of Penance and Reconciliation has three elements: conversion, confession, and celebration.</a:t>
            </a:r>
            <a:endParaRPr lang="en-US" dirty="0">
              <a:solidFill>
                <a:schemeClr val="bg1">
                  <a:lumMod val="65000"/>
                </a:schemeClr>
              </a:solidFill>
              <a:latin typeface="Arial" pitchFamily="34" charset="0"/>
              <a:cs typeface="Arial" pitchFamily="34" charset="0"/>
            </a:endParaRPr>
          </a:p>
        </p:txBody>
      </p:sp>
      <p:sp>
        <p:nvSpPr>
          <p:cNvPr id="7" name="TextBox 6"/>
          <p:cNvSpPr txBox="1"/>
          <p:nvPr/>
        </p:nvSpPr>
        <p:spPr bwMode="auto">
          <a:xfrm>
            <a:off x="265123" y="3669268"/>
            <a:ext cx="4911994"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As a result, we are called to forgive others.</a:t>
            </a:r>
            <a:endParaRPr lang="en-US" dirty="0">
              <a:solidFill>
                <a:schemeClr val="bg1">
                  <a:lumMod val="65000"/>
                </a:schemeClr>
              </a:solidFill>
              <a:latin typeface="Arial" pitchFamily="34" charset="0"/>
              <a:cs typeface="Arial" pitchFamily="34" charset="0"/>
            </a:endParaRPr>
          </a:p>
        </p:txBody>
      </p:sp>
      <p:pic>
        <p:nvPicPr>
          <p:cNvPr id="18436" name="Picture 4">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5486400" y="1297907"/>
            <a:ext cx="3285004" cy="4555922"/>
          </a:xfrm>
          <a:prstGeom prst="rect">
            <a:avLst/>
          </a:prstGeom>
          <a:noFill/>
        </p:spPr>
      </p:pic>
      <p:sp>
        <p:nvSpPr>
          <p:cNvPr id="9" name="Rectangle 8"/>
          <p:cNvSpPr/>
          <p:nvPr/>
        </p:nvSpPr>
        <p:spPr>
          <a:xfrm>
            <a:off x="5410200" y="5867400"/>
            <a:ext cx="1720343" cy="215444"/>
          </a:xfrm>
          <a:prstGeom prst="rect">
            <a:avLst/>
          </a:prstGeom>
        </p:spPr>
        <p:txBody>
          <a:bodyPr wrap="none">
            <a:spAutoFit/>
          </a:bodyPr>
          <a:lstStyle/>
          <a:p>
            <a:r>
              <a:rPr lang="en-US" sz="800" dirty="0">
                <a:latin typeface="Arial" pitchFamily="34" charset="0"/>
                <a:cs typeface="Arial" pitchFamily="34" charset="0"/>
              </a:rPr>
              <a:t>© </a:t>
            </a:r>
            <a:r>
              <a:rPr lang="en-US" sz="800" dirty="0" smtClean="0">
                <a:latin typeface="Arial" pitchFamily="34" charset="0"/>
                <a:cs typeface="Arial" pitchFamily="34" charset="0"/>
              </a:rPr>
              <a:t>Icons Jewelry/shutterstock.com</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370363081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5410200" y="3351074"/>
            <a:ext cx="2971799" cy="1754326"/>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Reconciliation removes the barrier to the action of the Holy Spirit in us and once again gives entrance to God’s life-giving love.</a:t>
            </a:r>
          </a:p>
        </p:txBody>
      </p:sp>
      <p:sp>
        <p:nvSpPr>
          <p:cNvPr id="10" name="TextBox 9"/>
          <p:cNvSpPr txBox="1"/>
          <p:nvPr/>
        </p:nvSpPr>
        <p:spPr bwMode="auto">
          <a:xfrm>
            <a:off x="4724400" y="1521268"/>
            <a:ext cx="2746915" cy="1477328"/>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Reconciliation restores the sanctifying grace that has been lost through sin.</a:t>
            </a:r>
            <a:endParaRPr lang="en-US" dirty="0">
              <a:solidFill>
                <a:schemeClr val="bg1">
                  <a:lumMod val="65000"/>
                </a:schemeClr>
              </a:solidFill>
              <a:latin typeface="Arial" pitchFamily="34" charset="0"/>
              <a:cs typeface="Arial" pitchFamily="34" charset="0"/>
            </a:endParaRPr>
          </a:p>
        </p:txBody>
      </p:sp>
      <p:pic>
        <p:nvPicPr>
          <p:cNvPr id="16388" name="Picture 4">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152400" y="685800"/>
            <a:ext cx="3733800" cy="5029306"/>
          </a:xfrm>
          <a:prstGeom prst="rect">
            <a:avLst/>
          </a:prstGeom>
          <a:ln>
            <a:noFill/>
          </a:ln>
          <a:effectLst>
            <a:softEdge rad="112500"/>
          </a:effectLst>
        </p:spPr>
      </p:pic>
      <p:sp>
        <p:nvSpPr>
          <p:cNvPr id="5" name="Rectangle 4"/>
          <p:cNvSpPr/>
          <p:nvPr/>
        </p:nvSpPr>
        <p:spPr>
          <a:xfrm>
            <a:off x="2089657" y="5644767"/>
            <a:ext cx="2101343" cy="215444"/>
          </a:xfrm>
          <a:prstGeom prst="rect">
            <a:avLst/>
          </a:prstGeom>
        </p:spPr>
        <p:txBody>
          <a:bodyPr wrap="square">
            <a:spAutoFit/>
          </a:bodyPr>
          <a:lstStyle/>
          <a:p>
            <a:r>
              <a:rPr lang="en-US" sz="800" dirty="0">
                <a:latin typeface="Arial" pitchFamily="34" charset="0"/>
                <a:cs typeface="Arial" pitchFamily="34" charset="0"/>
              </a:rPr>
              <a:t>© </a:t>
            </a:r>
            <a:r>
              <a:rPr lang="en-US" sz="800" dirty="0" err="1">
                <a:latin typeface="Arial" pitchFamily="34" charset="0"/>
                <a:cs typeface="Arial" pitchFamily="34" charset="0"/>
              </a:rPr>
              <a:t>Péter</a:t>
            </a:r>
            <a:r>
              <a:rPr lang="en-US" sz="800" dirty="0">
                <a:latin typeface="Arial" pitchFamily="34" charset="0"/>
                <a:cs typeface="Arial" pitchFamily="34" charset="0"/>
              </a:rPr>
              <a:t> </a:t>
            </a:r>
            <a:r>
              <a:rPr lang="en-US" sz="800" dirty="0" smtClean="0">
                <a:latin typeface="Arial" pitchFamily="34" charset="0"/>
                <a:cs typeface="Arial" pitchFamily="34" charset="0"/>
              </a:rPr>
              <a:t>Gudella/shutterstock.com </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7073964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495300" y="2024360"/>
            <a:ext cx="3310871" cy="2031325"/>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other five Sacraments—Confirmation, the Eucharist, Anointing of the Sick, Holy Orders, and Matrimony—give an increase in sanctifying grace.</a:t>
            </a:r>
          </a:p>
        </p:txBody>
      </p:sp>
      <p:sp>
        <p:nvSpPr>
          <p:cNvPr id="16" name="Content Placeholder 6"/>
          <p:cNvSpPr txBox="1">
            <a:spLocks/>
          </p:cNvSpPr>
          <p:nvPr/>
        </p:nvSpPr>
        <p:spPr>
          <a:xfrm>
            <a:off x="457200" y="1066800"/>
            <a:ext cx="3029919" cy="462214"/>
          </a:xfrm>
          <a:prstGeom prst="rect">
            <a:avLst/>
          </a:prstGeom>
        </p:spPr>
        <p:txBody>
          <a:bodyPr>
            <a:noAutofit/>
          </a:bodyPr>
          <a:lstStyle/>
          <a:p>
            <a:r>
              <a:rPr lang="en-US" sz="2400" b="1" dirty="0">
                <a:latin typeface="Arial" pitchFamily="34" charset="0"/>
                <a:cs typeface="Arial" pitchFamily="34" charset="0"/>
              </a:rPr>
              <a:t>Increase in Sanctifying Grace</a:t>
            </a:r>
          </a:p>
        </p:txBody>
      </p:sp>
      <p:sp>
        <p:nvSpPr>
          <p:cNvPr id="8" name="TextBox 7"/>
          <p:cNvSpPr txBox="1"/>
          <p:nvPr/>
        </p:nvSpPr>
        <p:spPr bwMode="auto">
          <a:xfrm>
            <a:off x="494648" y="4209871"/>
            <a:ext cx="3239152"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God’s love does not increase, but our capacity to absorb his love increases.</a:t>
            </a:r>
            <a:endParaRPr lang="en-US" dirty="0">
              <a:solidFill>
                <a:schemeClr val="bg1">
                  <a:lumMod val="65000"/>
                </a:schemeClr>
              </a:solidFill>
              <a:latin typeface="Arial" pitchFamily="34" charset="0"/>
              <a:cs typeface="Arial" pitchFamily="34" charset="0"/>
            </a:endParaRPr>
          </a:p>
        </p:txBody>
      </p:sp>
      <p:pic>
        <p:nvPicPr>
          <p:cNvPr id="1433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4114800" y="1219200"/>
            <a:ext cx="4648200" cy="367579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6934200" y="4953000"/>
            <a:ext cx="2101343" cy="215444"/>
          </a:xfrm>
          <a:prstGeom prst="rect">
            <a:avLst/>
          </a:prstGeom>
        </p:spPr>
        <p:txBody>
          <a:bodyPr wrap="square">
            <a:spAutoFit/>
          </a:bodyPr>
          <a:lstStyle/>
          <a:p>
            <a:r>
              <a:rPr lang="en-US" sz="800" dirty="0">
                <a:latin typeface="Arial" pitchFamily="34" charset="0"/>
                <a:cs typeface="Arial" pitchFamily="34" charset="0"/>
              </a:rPr>
              <a:t>© </a:t>
            </a:r>
            <a:r>
              <a:rPr lang="en-US" sz="800" dirty="0" smtClean="0">
                <a:latin typeface="Arial" pitchFamily="34" charset="0"/>
                <a:cs typeface="Arial" pitchFamily="34" charset="0"/>
              </a:rPr>
              <a:t>Vaclav Volrab/shutterstock.com </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407635936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758714" y="3267670"/>
            <a:ext cx="3119718"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It is one of the three Sacraments of Christian Initiation.</a:t>
            </a:r>
          </a:p>
        </p:txBody>
      </p:sp>
      <p:sp>
        <p:nvSpPr>
          <p:cNvPr id="16" name="Content Placeholder 6"/>
          <p:cNvSpPr txBox="1">
            <a:spLocks/>
          </p:cNvSpPr>
          <p:nvPr/>
        </p:nvSpPr>
        <p:spPr>
          <a:xfrm>
            <a:off x="556497" y="1371600"/>
            <a:ext cx="2186704" cy="462214"/>
          </a:xfrm>
          <a:prstGeom prst="rect">
            <a:avLst/>
          </a:prstGeom>
        </p:spPr>
        <p:txBody>
          <a:bodyPr>
            <a:noAutofit/>
          </a:bodyPr>
          <a:lstStyle/>
          <a:p>
            <a:r>
              <a:rPr lang="en-US" sz="2400" b="1" dirty="0">
                <a:latin typeface="Arial" pitchFamily="34" charset="0"/>
                <a:cs typeface="Arial" pitchFamily="34" charset="0"/>
              </a:rPr>
              <a:t>Confirmation</a:t>
            </a:r>
          </a:p>
        </p:txBody>
      </p:sp>
      <p:sp>
        <p:nvSpPr>
          <p:cNvPr id="10" name="TextBox 9"/>
          <p:cNvSpPr txBox="1"/>
          <p:nvPr/>
        </p:nvSpPr>
        <p:spPr bwMode="auto">
          <a:xfrm>
            <a:off x="772161" y="2020669"/>
            <a:ext cx="3114039"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Confirmation is a Catholic Sacrament that deepens and strengthens baptismal gifts.</a:t>
            </a:r>
            <a:endParaRPr lang="en-US" dirty="0">
              <a:solidFill>
                <a:schemeClr val="bg1">
                  <a:lumMod val="65000"/>
                </a:schemeClr>
              </a:solidFill>
              <a:latin typeface="Arial" pitchFamily="34" charset="0"/>
              <a:cs typeface="Arial" pitchFamily="34" charset="0"/>
            </a:endParaRPr>
          </a:p>
        </p:txBody>
      </p:sp>
      <p:sp>
        <p:nvSpPr>
          <p:cNvPr id="7" name="TextBox 6"/>
          <p:cNvSpPr txBox="1"/>
          <p:nvPr/>
        </p:nvSpPr>
        <p:spPr bwMode="auto">
          <a:xfrm>
            <a:off x="754230" y="4258270"/>
            <a:ext cx="3121611"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It is most often associated with the Gifts of the Holy Spirit.</a:t>
            </a:r>
          </a:p>
        </p:txBody>
      </p:sp>
      <p:pic>
        <p:nvPicPr>
          <p:cNvPr id="1229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4876800" y="1219200"/>
            <a:ext cx="3367195" cy="4114800"/>
          </a:xfrm>
          <a:prstGeom prst="rect">
            <a:avLst/>
          </a:prstGeom>
          <a:noFill/>
        </p:spPr>
      </p:pic>
      <p:sp>
        <p:nvSpPr>
          <p:cNvPr id="8" name="Rectangle 7"/>
          <p:cNvSpPr/>
          <p:nvPr/>
        </p:nvSpPr>
        <p:spPr>
          <a:xfrm>
            <a:off x="6477000" y="5334000"/>
            <a:ext cx="2101343" cy="215444"/>
          </a:xfrm>
          <a:prstGeom prst="rect">
            <a:avLst/>
          </a:prstGeom>
        </p:spPr>
        <p:txBody>
          <a:bodyPr wrap="square">
            <a:spAutoFit/>
          </a:bodyPr>
          <a:lstStyle/>
          <a:p>
            <a:r>
              <a:rPr lang="en-US" sz="800" dirty="0">
                <a:latin typeface="Arial" pitchFamily="34" charset="0"/>
                <a:cs typeface="Arial" pitchFamily="34" charset="0"/>
              </a:rPr>
              <a:t>© </a:t>
            </a:r>
            <a:r>
              <a:rPr lang="en-US" sz="800" dirty="0" err="1" smtClean="0">
                <a:latin typeface="Arial" pitchFamily="34" charset="0"/>
                <a:cs typeface="Arial" pitchFamily="34" charset="0"/>
              </a:rPr>
              <a:t>Mitar</a:t>
            </a:r>
            <a:r>
              <a:rPr lang="en-US" sz="800" dirty="0" smtClean="0">
                <a:latin typeface="Arial" pitchFamily="34" charset="0"/>
                <a:cs typeface="Arial" pitchFamily="34" charset="0"/>
              </a:rPr>
              <a:t> </a:t>
            </a:r>
            <a:r>
              <a:rPr lang="en-US" sz="800" dirty="0" err="1">
                <a:latin typeface="Arial" pitchFamily="34" charset="0"/>
                <a:cs typeface="Arial" pitchFamily="34" charset="0"/>
              </a:rPr>
              <a:t>Vidakovic</a:t>
            </a:r>
            <a:r>
              <a:rPr lang="en-US" sz="800" dirty="0">
                <a:latin typeface="Arial" pitchFamily="34" charset="0"/>
                <a:cs typeface="Arial" pitchFamily="34" charset="0"/>
              </a:rPr>
              <a:t> /</a:t>
            </a:r>
            <a:r>
              <a:rPr lang="en-US" sz="800" dirty="0" smtClean="0">
                <a:latin typeface="Arial" pitchFamily="34" charset="0"/>
                <a:cs typeface="Arial" pitchFamily="34" charset="0"/>
              </a:rPr>
              <a:t>shutterstock.com </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282558715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4701092" y="990600"/>
            <a:ext cx="3076687" cy="462214"/>
          </a:xfrm>
          <a:prstGeom prst="rect">
            <a:avLst/>
          </a:prstGeom>
        </p:spPr>
        <p:txBody>
          <a:bodyPr>
            <a:noAutofit/>
          </a:bodyPr>
          <a:lstStyle/>
          <a:p>
            <a:r>
              <a:rPr lang="en-US" sz="2400" b="1" dirty="0">
                <a:latin typeface="Arial" pitchFamily="34" charset="0"/>
                <a:cs typeface="Arial" pitchFamily="34" charset="0"/>
              </a:rPr>
              <a:t>The Eucharist</a:t>
            </a:r>
          </a:p>
        </p:txBody>
      </p:sp>
      <p:sp>
        <p:nvSpPr>
          <p:cNvPr id="10" name="TextBox 9"/>
          <p:cNvSpPr txBox="1"/>
          <p:nvPr/>
        </p:nvSpPr>
        <p:spPr bwMode="auto">
          <a:xfrm>
            <a:off x="5005892" y="1522042"/>
            <a:ext cx="2918908"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Eucharist is the culminating Sacrament of Christian Initiation.</a:t>
            </a:r>
            <a:endParaRPr lang="en-US" dirty="0">
              <a:solidFill>
                <a:schemeClr val="bg1">
                  <a:lumMod val="65000"/>
                </a:schemeClr>
              </a:solidFill>
              <a:latin typeface="Arial" pitchFamily="34" charset="0"/>
              <a:cs typeface="Arial" pitchFamily="34" charset="0"/>
            </a:endParaRPr>
          </a:p>
        </p:txBody>
      </p:sp>
      <p:sp>
        <p:nvSpPr>
          <p:cNvPr id="6" name="TextBox 5"/>
          <p:cNvSpPr txBox="1"/>
          <p:nvPr/>
        </p:nvSpPr>
        <p:spPr bwMode="auto">
          <a:xfrm>
            <a:off x="5005892" y="2578186"/>
            <a:ext cx="2743200" cy="313932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Eucharist, or Communion, is both a sacrifice and a meal. We believe in the Real Presence of Jesus. As we receive Christ’s Body and Blood, we are also nourished spiritually and brought closer to God.</a:t>
            </a:r>
            <a:endParaRPr lang="en-US" dirty="0">
              <a:solidFill>
                <a:schemeClr val="bg1">
                  <a:lumMod val="65000"/>
                </a:schemeClr>
              </a:solidFill>
              <a:latin typeface="Arial" pitchFamily="34" charset="0"/>
              <a:cs typeface="Arial" pitchFamily="34" charset="0"/>
            </a:endParaRPr>
          </a:p>
        </p:txBody>
      </p:sp>
      <p:pic>
        <p:nvPicPr>
          <p:cNvPr id="10242"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152400" y="685800"/>
            <a:ext cx="3352800" cy="5029200"/>
          </a:xfrm>
          <a:prstGeom prst="rect">
            <a:avLst/>
          </a:prstGeom>
          <a:noFill/>
        </p:spPr>
      </p:pic>
      <p:sp>
        <p:nvSpPr>
          <p:cNvPr id="7" name="Rectangle 6"/>
          <p:cNvSpPr/>
          <p:nvPr/>
        </p:nvSpPr>
        <p:spPr>
          <a:xfrm>
            <a:off x="2089657" y="5729009"/>
            <a:ext cx="2101343" cy="215444"/>
          </a:xfrm>
          <a:prstGeom prst="rect">
            <a:avLst/>
          </a:prstGeom>
        </p:spPr>
        <p:txBody>
          <a:bodyPr wrap="square">
            <a:spAutoFit/>
          </a:bodyPr>
          <a:lstStyle/>
          <a:p>
            <a:r>
              <a:rPr lang="en-US" sz="800" dirty="0">
                <a:latin typeface="Arial" pitchFamily="34" charset="0"/>
                <a:cs typeface="Arial" pitchFamily="34" charset="0"/>
              </a:rPr>
              <a:t>© </a:t>
            </a:r>
            <a:r>
              <a:rPr lang="en-US" sz="800" dirty="0" smtClean="0">
                <a:latin typeface="Arial" pitchFamily="34" charset="0"/>
                <a:cs typeface="Arial" pitchFamily="34" charset="0"/>
              </a:rPr>
              <a:t>Anneka/shutterstock.com </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2410929339"/>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385484" y="990600"/>
            <a:ext cx="1519516" cy="462214"/>
          </a:xfrm>
          <a:prstGeom prst="rect">
            <a:avLst/>
          </a:prstGeom>
        </p:spPr>
        <p:txBody>
          <a:bodyPr>
            <a:noAutofit/>
          </a:bodyPr>
          <a:lstStyle/>
          <a:p>
            <a:r>
              <a:rPr lang="en-US" sz="2400" b="1" dirty="0">
                <a:latin typeface="Arial" pitchFamily="34" charset="0"/>
                <a:cs typeface="Arial" pitchFamily="34" charset="0"/>
              </a:rPr>
              <a:t>Marriage</a:t>
            </a:r>
          </a:p>
        </p:txBody>
      </p:sp>
      <p:sp>
        <p:nvSpPr>
          <p:cNvPr id="10" name="TextBox 9"/>
          <p:cNvSpPr txBox="1"/>
          <p:nvPr/>
        </p:nvSpPr>
        <p:spPr bwMode="auto">
          <a:xfrm>
            <a:off x="398930" y="1605214"/>
            <a:ext cx="2819400" cy="2031325"/>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Sacrament of Marriage, or Holy Matrimony, is a sign of God’s covenant with his people, a covenant of love and grace in Jesus Christ.</a:t>
            </a:r>
            <a:endParaRPr lang="en-US" dirty="0">
              <a:solidFill>
                <a:schemeClr val="bg1">
                  <a:lumMod val="65000"/>
                </a:schemeClr>
              </a:solidFill>
              <a:latin typeface="Arial" pitchFamily="34" charset="0"/>
              <a:cs typeface="Arial" pitchFamily="34" charset="0"/>
            </a:endParaRPr>
          </a:p>
        </p:txBody>
      </p:sp>
      <p:sp>
        <p:nvSpPr>
          <p:cNvPr id="6" name="TextBox 5"/>
          <p:cNvSpPr txBox="1"/>
          <p:nvPr/>
        </p:nvSpPr>
        <p:spPr bwMode="auto">
          <a:xfrm>
            <a:off x="381000" y="3709286"/>
            <a:ext cx="2819400" cy="1477328"/>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loving union of husband and wife speaks of family values and also God’s values.</a:t>
            </a:r>
            <a:endParaRPr lang="en-US" dirty="0">
              <a:solidFill>
                <a:schemeClr val="bg1">
                  <a:lumMod val="65000"/>
                </a:schemeClr>
              </a:solidFill>
              <a:latin typeface="Arial" pitchFamily="34" charset="0"/>
              <a:cs typeface="Arial" pitchFamily="34" charset="0"/>
            </a:endParaRPr>
          </a:p>
        </p:txBody>
      </p:sp>
      <p:pic>
        <p:nvPicPr>
          <p:cNvPr id="8196" name="Picture 4">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3581400" y="1295400"/>
            <a:ext cx="5276930" cy="3505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6"/>
          <p:cNvSpPr/>
          <p:nvPr/>
        </p:nvSpPr>
        <p:spPr>
          <a:xfrm>
            <a:off x="6934200" y="4800600"/>
            <a:ext cx="2101343" cy="215444"/>
          </a:xfrm>
          <a:prstGeom prst="rect">
            <a:avLst/>
          </a:prstGeom>
        </p:spPr>
        <p:txBody>
          <a:bodyPr wrap="square">
            <a:spAutoFit/>
          </a:bodyPr>
          <a:lstStyle/>
          <a:p>
            <a:r>
              <a:rPr lang="en-US" sz="800" dirty="0">
                <a:latin typeface="Arial" pitchFamily="34" charset="0"/>
                <a:cs typeface="Arial" pitchFamily="34" charset="0"/>
              </a:rPr>
              <a:t>© Maria </a:t>
            </a:r>
            <a:r>
              <a:rPr lang="en-US" sz="800" dirty="0" smtClean="0">
                <a:latin typeface="Arial" pitchFamily="34" charset="0"/>
                <a:cs typeface="Arial" pitchFamily="34" charset="0"/>
              </a:rPr>
              <a:t>Sbytova/shutterstock.com </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310779008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304800" y="1595186"/>
            <a:ext cx="2052917" cy="462214"/>
          </a:xfrm>
          <a:prstGeom prst="rect">
            <a:avLst/>
          </a:prstGeom>
        </p:spPr>
        <p:txBody>
          <a:bodyPr>
            <a:noAutofit/>
          </a:bodyPr>
          <a:lstStyle/>
          <a:p>
            <a:r>
              <a:rPr lang="en-US" sz="2400" b="1" dirty="0">
                <a:latin typeface="Arial" pitchFamily="34" charset="0"/>
                <a:cs typeface="Arial" pitchFamily="34" charset="0"/>
              </a:rPr>
              <a:t>Holy Orders</a:t>
            </a:r>
          </a:p>
        </p:txBody>
      </p:sp>
      <p:sp>
        <p:nvSpPr>
          <p:cNvPr id="10" name="TextBox 9"/>
          <p:cNvSpPr txBox="1"/>
          <p:nvPr/>
        </p:nvSpPr>
        <p:spPr bwMode="auto">
          <a:xfrm>
            <a:off x="398930" y="2166878"/>
            <a:ext cx="3182470" cy="286232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In the Sacrament of Holy Orders, or Ordination, the priest being ordained vows to lead other Catholics by bringing them the Sacraments (especially the Eucharist), by proclaiming the Gospel, and by providing other means to holiness.</a:t>
            </a:r>
            <a:endParaRPr lang="en-US" dirty="0">
              <a:solidFill>
                <a:schemeClr val="bg1">
                  <a:lumMod val="65000"/>
                </a:schemeClr>
              </a:solidFill>
              <a:latin typeface="Arial" pitchFamily="34" charset="0"/>
              <a:cs typeface="Arial"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10000" y="1691246"/>
            <a:ext cx="5029200" cy="3352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extBox 6"/>
          <p:cNvSpPr txBox="1"/>
          <p:nvPr/>
        </p:nvSpPr>
        <p:spPr bwMode="auto">
          <a:xfrm>
            <a:off x="6858000" y="5029200"/>
            <a:ext cx="2895600" cy="215444"/>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t>© </a:t>
            </a:r>
            <a:r>
              <a:rPr lang="en-US" sz="800" dirty="0" err="1" smtClean="0"/>
              <a:t>Zvonimir</a:t>
            </a:r>
            <a:r>
              <a:rPr lang="en-US" sz="800" dirty="0" smtClean="0"/>
              <a:t> Atletic/shutterstock.com </a:t>
            </a:r>
            <a:endParaRPr lang="en-US" sz="800" dirty="0">
              <a:solidFill>
                <a:schemeClr val="bg1">
                  <a:lumMod val="65000"/>
                </a:schemeClr>
              </a:solidFill>
            </a:endParaRPr>
          </a:p>
        </p:txBody>
      </p:sp>
    </p:spTree>
    <p:extLst>
      <p:ext uri="{BB962C8B-B14F-4D97-AF65-F5344CB8AC3E}">
        <p14:creationId xmlns:p14="http://schemas.microsoft.com/office/powerpoint/2010/main" val="2217137041"/>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990600" y="1748089"/>
            <a:ext cx="7691717" cy="462214"/>
          </a:xfrm>
          <a:prstGeom prst="rect">
            <a:avLst/>
          </a:prstGeom>
        </p:spPr>
        <p:txBody>
          <a:bodyPr>
            <a:noAutofit/>
          </a:bodyPr>
          <a:lstStyle/>
          <a:p>
            <a:r>
              <a:rPr lang="en-US" sz="2400" b="1" dirty="0">
                <a:latin typeface="Arial" pitchFamily="34" charset="0"/>
                <a:cs typeface="Arial" pitchFamily="34" charset="0"/>
              </a:rPr>
              <a:t>Anointing of the Sick</a:t>
            </a:r>
          </a:p>
        </p:txBody>
      </p:sp>
      <p:sp>
        <p:nvSpPr>
          <p:cNvPr id="10" name="TextBox 9"/>
          <p:cNvSpPr txBox="1"/>
          <p:nvPr/>
        </p:nvSpPr>
        <p:spPr bwMode="auto">
          <a:xfrm>
            <a:off x="1214717" y="2281489"/>
            <a:ext cx="5468470" cy="1477328"/>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Catholic Sacrament of </a:t>
            </a:r>
            <a:r>
              <a:rPr lang="en-US" dirty="0" smtClean="0">
                <a:latin typeface="Arial" pitchFamily="34" charset="0"/>
                <a:cs typeface="Arial" pitchFamily="34" charset="0"/>
              </a:rPr>
              <a:t>Anointing </a:t>
            </a:r>
            <a:r>
              <a:rPr lang="en-US" dirty="0">
                <a:latin typeface="Arial" pitchFamily="34" charset="0"/>
                <a:cs typeface="Arial" pitchFamily="34" charset="0"/>
              </a:rPr>
              <a:t>of the Sick, formerly known as Last Rites or Extreme Unction, is a ritual of healing appropriate not only for physical ailment but also for mental and spiritual sickness.</a:t>
            </a:r>
            <a:endParaRPr lang="en-US" dirty="0">
              <a:solidFill>
                <a:schemeClr val="bg1">
                  <a:lumMod val="65000"/>
                </a:schemeClr>
              </a:solidFill>
              <a:latin typeface="Arial" pitchFamily="34" charset="0"/>
              <a:cs typeface="Arial" pitchFamily="34" charset="0"/>
            </a:endParaRPr>
          </a:p>
        </p:txBody>
      </p:sp>
    </p:spTree>
    <p:extLst>
      <p:ext uri="{BB962C8B-B14F-4D97-AF65-F5344CB8AC3E}">
        <p14:creationId xmlns:p14="http://schemas.microsoft.com/office/powerpoint/2010/main" val="88969523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885986" y="2926138"/>
            <a:ext cx="3457414"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a:t>
            </a:r>
            <a:r>
              <a:rPr lang="en-US" dirty="0" smtClean="0">
                <a:latin typeface="Arial" pitchFamily="34" charset="0"/>
                <a:cs typeface="Arial" pitchFamily="34" charset="0"/>
              </a:rPr>
              <a:t>Seven </a:t>
            </a:r>
            <a:r>
              <a:rPr lang="en-US" dirty="0">
                <a:latin typeface="Arial" pitchFamily="34" charset="0"/>
                <a:cs typeface="Arial" pitchFamily="34" charset="0"/>
              </a:rPr>
              <a:t>Sacraments are ceremonies that point to what is sacred, significant, and important for Christians.</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581186" y="1531619"/>
            <a:ext cx="4371814" cy="1752600"/>
          </a:xfrm>
          <a:prstGeom prst="rect">
            <a:avLst/>
          </a:prstGeom>
        </p:spPr>
        <p:txBody>
          <a:bodyPr>
            <a:noAutofit/>
          </a:bodyPr>
          <a:lstStyle/>
          <a:p>
            <a:r>
              <a:rPr lang="en-US" sz="2400" b="1" dirty="0">
                <a:latin typeface="Arial" pitchFamily="34" charset="0"/>
                <a:cs typeface="Arial" pitchFamily="34" charset="0"/>
              </a:rPr>
              <a:t>Signs and Instruments</a:t>
            </a:r>
          </a:p>
        </p:txBody>
      </p:sp>
      <p:sp>
        <p:nvSpPr>
          <p:cNvPr id="9" name="TextBox 8"/>
          <p:cNvSpPr txBox="1"/>
          <p:nvPr/>
        </p:nvSpPr>
        <p:spPr bwMode="auto">
          <a:xfrm>
            <a:off x="885986" y="2133600"/>
            <a:ext cx="3457414"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Latin word </a:t>
            </a:r>
            <a:r>
              <a:rPr lang="en-US" i="1" dirty="0" err="1">
                <a:latin typeface="Arial" pitchFamily="34" charset="0"/>
                <a:cs typeface="Arial" pitchFamily="34" charset="0"/>
              </a:rPr>
              <a:t>sacramentum</a:t>
            </a:r>
            <a:r>
              <a:rPr lang="en-US" dirty="0">
                <a:latin typeface="Arial" pitchFamily="34" charset="0"/>
                <a:cs typeface="Arial" pitchFamily="34" charset="0"/>
              </a:rPr>
              <a:t> means “a sign of the sacred.”</a:t>
            </a:r>
          </a:p>
        </p:txBody>
      </p:sp>
      <p:sp>
        <p:nvSpPr>
          <p:cNvPr id="7" name="TextBox 6"/>
          <p:cNvSpPr txBox="1"/>
          <p:nvPr/>
        </p:nvSpPr>
        <p:spPr bwMode="auto">
          <a:xfrm>
            <a:off x="885986" y="4258270"/>
            <a:ext cx="3457414"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They are special occasions for experiencing Christ’s saving presence.</a:t>
            </a:r>
            <a:endParaRPr lang="en-US" dirty="0">
              <a:solidFill>
                <a:schemeClr val="bg1">
                  <a:lumMod val="65000"/>
                </a:schemeClr>
              </a:solidFill>
              <a:latin typeface="Arial" pitchFamily="34" charset="0"/>
              <a:cs typeface="Arial" pitchFamily="34" charset="0"/>
            </a:endParaRPr>
          </a:p>
        </p:txBody>
      </p:sp>
      <p:pic>
        <p:nvPicPr>
          <p:cNvPr id="38916" name="Picture 4"/>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4953000" y="1074420"/>
            <a:ext cx="3226550" cy="4716780"/>
          </a:xfrm>
          <a:prstGeom prst="rect">
            <a:avLst/>
          </a:prstGeom>
          <a:noFill/>
        </p:spPr>
      </p:pic>
      <p:sp>
        <p:nvSpPr>
          <p:cNvPr id="8" name="TextBox 5"/>
          <p:cNvSpPr txBox="1">
            <a:spLocks noChangeArrowheads="1"/>
          </p:cNvSpPr>
          <p:nvPr/>
        </p:nvSpPr>
        <p:spPr bwMode="auto">
          <a:xfrm>
            <a:off x="7086600" y="5800897"/>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Oleg Golovnev/shutterstock.com  </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2336512421"/>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223683" y="990600"/>
            <a:ext cx="7691717" cy="462214"/>
          </a:xfrm>
          <a:prstGeom prst="rect">
            <a:avLst/>
          </a:prstGeom>
        </p:spPr>
        <p:txBody>
          <a:bodyPr>
            <a:noAutofit/>
          </a:bodyPr>
          <a:lstStyle/>
          <a:p>
            <a:r>
              <a:rPr lang="en-US" sz="2400" b="1" dirty="0">
                <a:latin typeface="Arial" pitchFamily="34" charset="0"/>
                <a:cs typeface="Arial" pitchFamily="34" charset="0"/>
              </a:rPr>
              <a:t>Extraordinary through the Ordinary</a:t>
            </a:r>
          </a:p>
        </p:txBody>
      </p:sp>
      <p:sp>
        <p:nvSpPr>
          <p:cNvPr id="10" name="TextBox 9"/>
          <p:cNvSpPr txBox="1"/>
          <p:nvPr/>
        </p:nvSpPr>
        <p:spPr bwMode="auto">
          <a:xfrm>
            <a:off x="5161384" y="1981200"/>
            <a:ext cx="2611016" cy="1754326"/>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 Catholic Sacraments are quite extraordinary: they are ordinary signs that do God’s work.</a:t>
            </a:r>
            <a:endParaRPr lang="en-US" dirty="0">
              <a:solidFill>
                <a:schemeClr val="bg1">
                  <a:lumMod val="65000"/>
                </a:schemeClr>
              </a:solidFill>
              <a:latin typeface="Arial" pitchFamily="34" charset="0"/>
              <a:cs typeface="Arial" pitchFamily="34" charset="0"/>
            </a:endParaRPr>
          </a:p>
        </p:txBody>
      </p:sp>
      <p:sp>
        <p:nvSpPr>
          <p:cNvPr id="6" name="TextBox 5"/>
          <p:cNvSpPr txBox="1"/>
          <p:nvPr/>
        </p:nvSpPr>
        <p:spPr bwMode="auto">
          <a:xfrm>
            <a:off x="5143454" y="3829795"/>
            <a:ext cx="2590800" cy="818405"/>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In his Sacraments, Christ continues to provide tremendous gifts to us, beyond measure, whenever we need them.</a:t>
            </a:r>
            <a:endParaRPr lang="en-US" dirty="0">
              <a:solidFill>
                <a:schemeClr val="bg1">
                  <a:lumMod val="65000"/>
                </a:schemeClr>
              </a:solidFill>
              <a:latin typeface="Arial" pitchFamily="34" charset="0"/>
              <a:cs typeface="Arial" pitchFamily="34" charset="0"/>
            </a:endParaRPr>
          </a:p>
        </p:txBody>
      </p:sp>
      <p:pic>
        <p:nvPicPr>
          <p:cNvPr id="2050" name="Picture 2">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0" y="1526507"/>
            <a:ext cx="4267200" cy="4111162"/>
          </a:xfrm>
          <a:prstGeom prst="rect">
            <a:avLst/>
          </a:prstGeom>
          <a:noFill/>
        </p:spPr>
      </p:pic>
      <p:sp>
        <p:nvSpPr>
          <p:cNvPr id="7" name="Rectangle 6"/>
          <p:cNvSpPr/>
          <p:nvPr/>
        </p:nvSpPr>
        <p:spPr>
          <a:xfrm>
            <a:off x="1371600" y="5529947"/>
            <a:ext cx="2101343" cy="215444"/>
          </a:xfrm>
          <a:prstGeom prst="rect">
            <a:avLst/>
          </a:prstGeom>
        </p:spPr>
        <p:txBody>
          <a:bodyPr wrap="square">
            <a:spAutoFit/>
          </a:bodyPr>
          <a:lstStyle/>
          <a:p>
            <a:r>
              <a:rPr lang="en-US" sz="800" dirty="0">
                <a:latin typeface="Arial" pitchFamily="34" charset="0"/>
                <a:cs typeface="Arial" pitchFamily="34" charset="0"/>
              </a:rPr>
              <a:t>© M. </a:t>
            </a:r>
            <a:r>
              <a:rPr lang="en-US" sz="800" dirty="0" err="1">
                <a:latin typeface="Arial" pitchFamily="34" charset="0"/>
                <a:cs typeface="Arial" pitchFamily="34" charset="0"/>
              </a:rPr>
              <a:t>Unal</a:t>
            </a:r>
            <a:r>
              <a:rPr lang="en-US" sz="800" dirty="0">
                <a:latin typeface="Arial" pitchFamily="34" charset="0"/>
                <a:cs typeface="Arial" pitchFamily="34" charset="0"/>
              </a:rPr>
              <a:t> </a:t>
            </a:r>
            <a:r>
              <a:rPr lang="en-US" sz="800" dirty="0" err="1">
                <a:latin typeface="Arial" pitchFamily="34" charset="0"/>
                <a:cs typeface="Arial" pitchFamily="34" charset="0"/>
              </a:rPr>
              <a:t>Ozmen</a:t>
            </a:r>
            <a:r>
              <a:rPr lang="en-US" sz="800" dirty="0">
                <a:latin typeface="Arial" pitchFamily="34" charset="0"/>
                <a:cs typeface="Arial" pitchFamily="34" charset="0"/>
              </a:rPr>
              <a:t> </a:t>
            </a:r>
            <a:r>
              <a:rPr lang="en-US" sz="800" dirty="0" smtClean="0">
                <a:latin typeface="Arial" pitchFamily="34" charset="0"/>
                <a:cs typeface="Arial" pitchFamily="34" charset="0"/>
              </a:rPr>
              <a:t>/</a:t>
            </a:r>
            <a:r>
              <a:rPr lang="en-US" sz="800" dirty="0">
                <a:latin typeface="Arial" pitchFamily="34" charset="0"/>
                <a:cs typeface="Arial" pitchFamily="34" charset="0"/>
              </a:rPr>
              <a:t>shutterstock.com </a:t>
            </a:r>
          </a:p>
        </p:txBody>
      </p:sp>
    </p:spTree>
    <p:extLst>
      <p:ext uri="{BB962C8B-B14F-4D97-AF65-F5344CB8AC3E}">
        <p14:creationId xmlns:p14="http://schemas.microsoft.com/office/powerpoint/2010/main" val="184074182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4343400" y="3037601"/>
            <a:ext cx="4648200" cy="462214"/>
          </a:xfrm>
          <a:prstGeom prst="rect">
            <a:avLst/>
          </a:prstGeom>
        </p:spPr>
        <p:txBody>
          <a:bodyPr>
            <a:noAutofit/>
          </a:bodyPr>
          <a:lstStyle/>
          <a:p>
            <a:r>
              <a:rPr lang="en-US" sz="2400" b="1" dirty="0">
                <a:latin typeface="Arial" pitchFamily="34" charset="0"/>
                <a:cs typeface="Arial" pitchFamily="34" charset="0"/>
              </a:rPr>
              <a:t>Sacraments: A Definition</a:t>
            </a:r>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8600" y="936889"/>
            <a:ext cx="3923295" cy="25562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bwMode="auto">
          <a:xfrm>
            <a:off x="990600" y="4572000"/>
            <a:ext cx="7391400" cy="369332"/>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The </a:t>
            </a:r>
            <a:r>
              <a:rPr lang="en-US" dirty="0">
                <a:latin typeface="Arial" pitchFamily="34" charset="0"/>
                <a:cs typeface="Arial" pitchFamily="34" charset="0"/>
              </a:rPr>
              <a:t>Sacraments are </a:t>
            </a:r>
            <a:r>
              <a:rPr lang="en-US" dirty="0" smtClean="0">
                <a:latin typeface="Arial" pitchFamily="34" charset="0"/>
                <a:cs typeface="Arial" pitchFamily="34" charset="0"/>
              </a:rPr>
              <a:t>signs </a:t>
            </a:r>
            <a:r>
              <a:rPr lang="en-US" dirty="0">
                <a:latin typeface="Arial" pitchFamily="34" charset="0"/>
                <a:cs typeface="Arial" pitchFamily="34" charset="0"/>
              </a:rPr>
              <a:t>of God’s love.</a:t>
            </a:r>
          </a:p>
        </p:txBody>
      </p:sp>
      <p:sp>
        <p:nvSpPr>
          <p:cNvPr id="5" name="TextBox 4"/>
          <p:cNvSpPr txBox="1"/>
          <p:nvPr/>
        </p:nvSpPr>
        <p:spPr bwMode="auto">
          <a:xfrm>
            <a:off x="990600" y="4964668"/>
            <a:ext cx="739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Sacrament: “An </a:t>
            </a:r>
            <a:r>
              <a:rPr lang="en-US" dirty="0">
                <a:latin typeface="Arial" pitchFamily="34" charset="0"/>
                <a:cs typeface="Arial" pitchFamily="34" charset="0"/>
              </a:rPr>
              <a:t>efficacious and visible sign of God’s grace.” Or, “An outward sign instituted by Christ to give grace.”</a:t>
            </a:r>
          </a:p>
        </p:txBody>
      </p:sp>
      <p:sp>
        <p:nvSpPr>
          <p:cNvPr id="6" name="TextBox 5"/>
          <p:cNvSpPr txBox="1">
            <a:spLocks noChangeArrowheads="1"/>
          </p:cNvSpPr>
          <p:nvPr/>
        </p:nvSpPr>
        <p:spPr bwMode="auto">
          <a:xfrm>
            <a:off x="381000" y="3499815"/>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Image in Public Domain</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99958640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4092388" y="2057400"/>
            <a:ext cx="4648200" cy="1752600"/>
          </a:xfrm>
          <a:prstGeom prst="rect">
            <a:avLst/>
          </a:prstGeom>
        </p:spPr>
        <p:txBody>
          <a:bodyPr>
            <a:noAutofit/>
          </a:bodyPr>
          <a:lstStyle/>
          <a:p>
            <a:r>
              <a:rPr lang="en-US" sz="2400" b="1" dirty="0">
                <a:latin typeface="Arial" pitchFamily="34" charset="0"/>
                <a:cs typeface="Arial" pitchFamily="34" charset="0"/>
              </a:rPr>
              <a:t>Outward Sign</a:t>
            </a:r>
          </a:p>
        </p:txBody>
      </p:sp>
      <p:sp>
        <p:nvSpPr>
          <p:cNvPr id="9" name="TextBox 8"/>
          <p:cNvSpPr txBox="1"/>
          <p:nvPr/>
        </p:nvSpPr>
        <p:spPr bwMode="auto">
          <a:xfrm>
            <a:off x="3886200" y="2667000"/>
            <a:ext cx="51054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God draws us closer to him through material symbols that our physical bodies can perceive—things and words and gestures.</a:t>
            </a:r>
          </a:p>
        </p:txBody>
      </p:sp>
      <p:sp>
        <p:nvSpPr>
          <p:cNvPr id="5" name="TextBox 4"/>
          <p:cNvSpPr txBox="1"/>
          <p:nvPr/>
        </p:nvSpPr>
        <p:spPr bwMode="auto">
          <a:xfrm>
            <a:off x="3886200" y="3648670"/>
            <a:ext cx="51054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Two parts: the “thing” itself, and the words or gestures that give significance to what is being done.</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8600" y="866558"/>
            <a:ext cx="3200400" cy="4711604"/>
          </a:xfrm>
          <a:prstGeom prst="rect">
            <a:avLst/>
          </a:prstGeom>
          <a:ln>
            <a:noFill/>
          </a:ln>
          <a:effectLst>
            <a:outerShdw blurRad="292100" dist="139700" dir="2700000" algn="tl" rotWithShape="0">
              <a:srgbClr val="333333">
                <a:alpha val="65000"/>
              </a:srgbClr>
            </a:outerShdw>
          </a:effectLst>
        </p:spPr>
      </p:pic>
      <p:sp>
        <p:nvSpPr>
          <p:cNvPr id="6" name="TextBox 5"/>
          <p:cNvSpPr txBox="1">
            <a:spLocks noChangeArrowheads="1"/>
          </p:cNvSpPr>
          <p:nvPr/>
        </p:nvSpPr>
        <p:spPr bwMode="auto">
          <a:xfrm>
            <a:off x="2438400" y="5578162"/>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Image in Public Domain</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143059176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4114800" y="2557790"/>
            <a:ext cx="4800600" cy="923330"/>
          </a:xfrm>
          <a:prstGeom prst="rect">
            <a:avLst/>
          </a:prstGeom>
          <a:noFill/>
          <a:ln w="9525">
            <a:noFill/>
            <a:miter lim="800000"/>
            <a:headEnd/>
            <a:tailEnd/>
          </a:ln>
        </p:spPr>
        <p:txBody>
          <a:bodyPr wrap="square" rtlCol="0">
            <a:spAutoFit/>
          </a:bodyPr>
          <a:lstStyle/>
          <a:p>
            <a:pPr marL="285750" lvl="0" indent="-285750">
              <a:buFont typeface="Arial" pitchFamily="34" charset="0"/>
              <a:buChar char="•"/>
            </a:pPr>
            <a:r>
              <a:rPr lang="en-US" dirty="0">
                <a:latin typeface="Arial" pitchFamily="34" charset="0"/>
                <a:cs typeface="Arial" pitchFamily="34" charset="0"/>
              </a:rPr>
              <a:t>No human power could attach an inward grace (a closer relationship with God) to an outward sign.</a:t>
            </a:r>
          </a:p>
        </p:txBody>
      </p:sp>
      <p:sp>
        <p:nvSpPr>
          <p:cNvPr id="16" name="Content Placeholder 6"/>
          <p:cNvSpPr txBox="1">
            <a:spLocks/>
          </p:cNvSpPr>
          <p:nvPr/>
        </p:nvSpPr>
        <p:spPr>
          <a:xfrm>
            <a:off x="3962400" y="1871990"/>
            <a:ext cx="6096000" cy="1752600"/>
          </a:xfrm>
          <a:prstGeom prst="rect">
            <a:avLst/>
          </a:prstGeom>
        </p:spPr>
        <p:txBody>
          <a:bodyPr>
            <a:noAutofit/>
          </a:bodyPr>
          <a:lstStyle/>
          <a:p>
            <a:r>
              <a:rPr lang="en-US" sz="2400" b="1" dirty="0">
                <a:latin typeface="Arial" pitchFamily="34" charset="0"/>
                <a:cs typeface="Arial" pitchFamily="34" charset="0"/>
              </a:rPr>
              <a:t>Instituted by Christ</a:t>
            </a:r>
          </a:p>
        </p:txBody>
      </p:sp>
      <p:sp>
        <p:nvSpPr>
          <p:cNvPr id="5" name="TextBox 4"/>
          <p:cNvSpPr txBox="1"/>
          <p:nvPr/>
        </p:nvSpPr>
        <p:spPr bwMode="auto">
          <a:xfrm>
            <a:off x="4114800" y="3576191"/>
            <a:ext cx="4800600" cy="369332"/>
          </a:xfrm>
          <a:prstGeom prst="rect">
            <a:avLst/>
          </a:prstGeom>
          <a:noFill/>
          <a:ln w="9525">
            <a:noFill/>
            <a:miter lim="800000"/>
            <a:headEnd/>
            <a:tailEnd/>
          </a:ln>
        </p:spPr>
        <p:txBody>
          <a:bodyPr wrap="square" rtlCol="0">
            <a:spAutoFit/>
          </a:bodyPr>
          <a:lstStyle/>
          <a:p>
            <a:pPr marL="285750" lvl="0" indent="-285750">
              <a:buFont typeface="Arial" pitchFamily="34" charset="0"/>
              <a:buChar char="•"/>
            </a:pPr>
            <a:r>
              <a:rPr lang="en-US" dirty="0">
                <a:latin typeface="Arial" pitchFamily="34" charset="0"/>
                <a:cs typeface="Arial" pitchFamily="34" charset="0"/>
              </a:rPr>
              <a:t>Only God can do that.</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799" y="1105525"/>
            <a:ext cx="3410635" cy="3906798"/>
          </a:xfrm>
          <a:prstGeom prst="roundRect">
            <a:avLst>
              <a:gd name="adj" fmla="val 8594"/>
            </a:avLst>
          </a:prstGeom>
          <a:solidFill>
            <a:srgbClr val="FFFFFF">
              <a:shade val="85000"/>
            </a:srgbClr>
          </a:solidFill>
          <a:ln>
            <a:noFill/>
          </a:ln>
          <a:effectLst>
            <a:reflection blurRad="12700" stA="38000" endPos="28000" dist="38100" dir="5400000" sy="-100000" algn="bl" rotWithShape="0"/>
          </a:effectLst>
        </p:spPr>
      </p:pic>
      <p:sp>
        <p:nvSpPr>
          <p:cNvPr id="7" name="TextBox 5"/>
          <p:cNvSpPr txBox="1">
            <a:spLocks noChangeArrowheads="1"/>
          </p:cNvSpPr>
          <p:nvPr/>
        </p:nvSpPr>
        <p:spPr bwMode="auto">
          <a:xfrm>
            <a:off x="533400" y="5085667"/>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langdu/shutterstock.com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113307996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066800" y="1600200"/>
            <a:ext cx="4648200" cy="1752600"/>
          </a:xfrm>
          <a:prstGeom prst="rect">
            <a:avLst/>
          </a:prstGeom>
        </p:spPr>
        <p:txBody>
          <a:bodyPr>
            <a:noAutofit/>
          </a:bodyPr>
          <a:lstStyle/>
          <a:p>
            <a:r>
              <a:rPr lang="en-US" sz="2400" b="1" dirty="0">
                <a:latin typeface="Arial" pitchFamily="34" charset="0"/>
                <a:cs typeface="Arial" pitchFamily="34" charset="0"/>
              </a:rPr>
              <a:t>No New Sacraments</a:t>
            </a:r>
          </a:p>
        </p:txBody>
      </p:sp>
      <p:sp>
        <p:nvSpPr>
          <p:cNvPr id="9" name="TextBox 8"/>
          <p:cNvSpPr txBox="1"/>
          <p:nvPr/>
        </p:nvSpPr>
        <p:spPr bwMode="auto">
          <a:xfrm>
            <a:off x="1066800" y="2445124"/>
            <a:ext cx="7391400" cy="369332"/>
          </a:xfrm>
          <a:prstGeom prst="rect">
            <a:avLst/>
          </a:prstGeom>
          <a:noFill/>
          <a:ln w="9525">
            <a:noFill/>
            <a:miter lim="800000"/>
            <a:headEnd/>
            <a:tailEnd/>
          </a:ln>
        </p:spPr>
        <p:txBody>
          <a:bodyPr wrap="square" rtlCol="0">
            <a:spAutoFit/>
          </a:bodyPr>
          <a:lstStyle/>
          <a:p>
            <a:pPr marL="285750" lvl="0" indent="-285750">
              <a:buFont typeface="Arial" pitchFamily="34" charset="0"/>
              <a:buChar char="•"/>
            </a:pPr>
            <a:r>
              <a:rPr lang="en-US" dirty="0">
                <a:latin typeface="Arial" pitchFamily="34" charset="0"/>
                <a:cs typeface="Arial" pitchFamily="34" charset="0"/>
              </a:rPr>
              <a:t>The Church cannot institute new Sacraments.</a:t>
            </a:r>
          </a:p>
        </p:txBody>
      </p:sp>
      <p:sp>
        <p:nvSpPr>
          <p:cNvPr id="6" name="TextBox 5"/>
          <p:cNvSpPr txBox="1"/>
          <p:nvPr/>
        </p:nvSpPr>
        <p:spPr bwMode="auto">
          <a:xfrm>
            <a:off x="1066800" y="2902253"/>
            <a:ext cx="5181600" cy="923330"/>
          </a:xfrm>
          <a:prstGeom prst="rect">
            <a:avLst/>
          </a:prstGeom>
          <a:noFill/>
          <a:ln w="9525">
            <a:noFill/>
            <a:miter lim="800000"/>
            <a:headEnd/>
            <a:tailEnd/>
          </a:ln>
        </p:spPr>
        <p:txBody>
          <a:bodyPr wrap="square" rtlCol="0">
            <a:spAutoFit/>
          </a:bodyPr>
          <a:lstStyle/>
          <a:p>
            <a:pPr marL="285750" lvl="0" indent="-285750">
              <a:buFont typeface="Arial" pitchFamily="34" charset="0"/>
              <a:buChar char="•"/>
            </a:pPr>
            <a:r>
              <a:rPr lang="en-US" dirty="0">
                <a:latin typeface="Arial" pitchFamily="34" charset="0"/>
                <a:cs typeface="Arial" pitchFamily="34" charset="0"/>
              </a:rPr>
              <a:t>As declared at the Council of Trent, there can never be more than Seven Sacraments, the Sacraments Jesus has given </a:t>
            </a:r>
            <a:r>
              <a:rPr lang="en-US" dirty="0" smtClean="0">
                <a:latin typeface="Arial" pitchFamily="34" charset="0"/>
                <a:cs typeface="Arial" pitchFamily="34" charset="0"/>
              </a:rPr>
              <a:t>us.</a:t>
            </a:r>
            <a:endParaRPr lang="en-US" dirty="0">
              <a:latin typeface="Arial" pitchFamily="34" charset="0"/>
              <a:cs typeface="Arial" pitchFamily="34" charset="0"/>
            </a:endParaRPr>
          </a:p>
        </p:txBody>
      </p:sp>
    </p:spTree>
    <p:extLst>
      <p:ext uri="{BB962C8B-B14F-4D97-AF65-F5344CB8AC3E}">
        <p14:creationId xmlns:p14="http://schemas.microsoft.com/office/powerpoint/2010/main" val="92496427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5351850" y="3877270"/>
            <a:ext cx="341115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Sacraments are necessary for salvation.</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5159188" y="1447800"/>
            <a:ext cx="3375212" cy="1752600"/>
          </a:xfrm>
          <a:prstGeom prst="rect">
            <a:avLst/>
          </a:prstGeom>
        </p:spPr>
        <p:txBody>
          <a:bodyPr>
            <a:noAutofit/>
          </a:bodyPr>
          <a:lstStyle/>
          <a:p>
            <a:r>
              <a:rPr lang="en-US" sz="2400" b="1" dirty="0">
                <a:latin typeface="Arial" pitchFamily="34" charset="0"/>
                <a:cs typeface="Arial" pitchFamily="34" charset="0"/>
              </a:rPr>
              <a:t>To Give Grace, to Strengthen Relationship with God</a:t>
            </a:r>
          </a:p>
        </p:txBody>
      </p:sp>
      <p:sp>
        <p:nvSpPr>
          <p:cNvPr id="9" name="TextBox 8"/>
          <p:cNvSpPr txBox="1"/>
          <p:nvPr/>
        </p:nvSpPr>
        <p:spPr bwMode="auto">
          <a:xfrm>
            <a:off x="5351850" y="3115270"/>
            <a:ext cx="341115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Sacraments give sanctifying grace.</a:t>
            </a:r>
          </a:p>
        </p:txBody>
      </p:sp>
      <p:sp>
        <p:nvSpPr>
          <p:cNvPr id="6" name="TextBox 5"/>
          <p:cNvSpPr txBox="1"/>
          <p:nvPr/>
        </p:nvSpPr>
        <p:spPr bwMode="auto">
          <a:xfrm>
            <a:off x="5351850" y="4611469"/>
            <a:ext cx="341115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Sacraments are the vehicles for the graces they convey.</a:t>
            </a:r>
            <a:endParaRPr lang="en-US" dirty="0">
              <a:solidFill>
                <a:schemeClr val="bg1">
                  <a:lumMod val="65000"/>
                </a:schemeClr>
              </a:solidFill>
              <a:latin typeface="Arial" pitchFamily="34" charset="0"/>
              <a:cs typeface="Arial" pitchFamily="34" charset="0"/>
            </a:endParaRPr>
          </a:p>
        </p:txBody>
      </p:sp>
      <p:sp>
        <p:nvSpPr>
          <p:cNvPr id="8" name="TextBox 5"/>
          <p:cNvSpPr txBox="1">
            <a:spLocks noChangeArrowheads="1"/>
          </p:cNvSpPr>
          <p:nvPr/>
        </p:nvSpPr>
        <p:spPr bwMode="auto">
          <a:xfrm>
            <a:off x="302037" y="5638800"/>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robodread/shutterstock.com  </a:t>
            </a:r>
            <a:endParaRPr lang="en-US" sz="500" dirty="0">
              <a:latin typeface="Arial" pitchFamily="34" charset="0"/>
              <a:cs typeface="Arial" pitchFamily="34" charset="0"/>
            </a:endParaRPr>
          </a:p>
        </p:txBody>
      </p:sp>
      <p:pic>
        <p:nvPicPr>
          <p:cNvPr id="28676" name="Picture 4">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302037" y="987837"/>
            <a:ext cx="4650963" cy="4650963"/>
          </a:xfrm>
          <a:prstGeom prst="rect">
            <a:avLst/>
          </a:prstGeom>
          <a:noFill/>
        </p:spPr>
      </p:pic>
    </p:spTree>
    <p:extLst>
      <p:ext uri="{BB962C8B-B14F-4D97-AF65-F5344CB8AC3E}">
        <p14:creationId xmlns:p14="http://schemas.microsoft.com/office/powerpoint/2010/main" val="229479507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5219700" y="3139928"/>
            <a:ext cx="35814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Jesus attached grace to the outward sign, so that the sign and grace always go together.</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5105400" y="1847166"/>
            <a:ext cx="4800600" cy="462214"/>
          </a:xfrm>
          <a:prstGeom prst="rect">
            <a:avLst/>
          </a:prstGeom>
        </p:spPr>
        <p:txBody>
          <a:bodyPr>
            <a:noAutofit/>
          </a:bodyPr>
          <a:lstStyle/>
          <a:p>
            <a:r>
              <a:rPr lang="en-US" sz="2400" b="1" dirty="0">
                <a:latin typeface="Arial" pitchFamily="34" charset="0"/>
                <a:cs typeface="Arial" pitchFamily="34" charset="0"/>
              </a:rPr>
              <a:t>Proper Disposition</a:t>
            </a:r>
          </a:p>
        </p:txBody>
      </p:sp>
      <p:sp>
        <p:nvSpPr>
          <p:cNvPr id="9" name="TextBox 8"/>
          <p:cNvSpPr txBox="1"/>
          <p:nvPr/>
        </p:nvSpPr>
        <p:spPr bwMode="auto">
          <a:xfrm>
            <a:off x="5219700" y="2481929"/>
            <a:ext cx="358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A Sacrament gives grace of and by itself, by its own power.</a:t>
            </a:r>
          </a:p>
        </p:txBody>
      </p:sp>
      <p:sp>
        <p:nvSpPr>
          <p:cNvPr id="6" name="TextBox 5"/>
          <p:cNvSpPr txBox="1"/>
          <p:nvPr/>
        </p:nvSpPr>
        <p:spPr bwMode="auto">
          <a:xfrm>
            <a:off x="5219700" y="4101449"/>
            <a:ext cx="35814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But attitude does matter. Faith matters.</a:t>
            </a:r>
            <a:endParaRPr lang="en-US" dirty="0">
              <a:solidFill>
                <a:schemeClr val="bg1">
                  <a:lumMod val="65000"/>
                </a:schemeClr>
              </a:solidFill>
              <a:latin typeface="Arial" pitchFamily="34" charset="0"/>
              <a:cs typeface="Arial" pitchFamily="34" charset="0"/>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5925" y="1733308"/>
            <a:ext cx="4647075" cy="30856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TextBox 5"/>
          <p:cNvSpPr txBox="1">
            <a:spLocks noChangeArrowheads="1"/>
          </p:cNvSpPr>
          <p:nvPr/>
        </p:nvSpPr>
        <p:spPr bwMode="auto">
          <a:xfrm>
            <a:off x="305925" y="4936123"/>
            <a:ext cx="1600200" cy="169277"/>
          </a:xfrm>
          <a:prstGeom prst="rect">
            <a:avLst/>
          </a:prstGeom>
          <a:noFill/>
          <a:ln w="9525">
            <a:noFill/>
            <a:miter lim="800000"/>
            <a:headEnd/>
            <a:tailEnd/>
          </a:ln>
        </p:spPr>
        <p:txBody>
          <a:bodyPr wrap="square">
            <a:spAutoFit/>
          </a:bodyPr>
          <a:lstStyle/>
          <a:p>
            <a:r>
              <a:rPr lang="en-US" sz="500" dirty="0">
                <a:latin typeface="Arial" pitchFamily="34" charset="0"/>
                <a:cs typeface="Arial" pitchFamily="34" charset="0"/>
              </a:rPr>
              <a:t>© </a:t>
            </a:r>
            <a:r>
              <a:rPr lang="en-US" sz="500" dirty="0" smtClean="0">
                <a:latin typeface="Arial" pitchFamily="34" charset="0"/>
                <a:cs typeface="Arial" pitchFamily="34" charset="0"/>
              </a:rPr>
              <a:t>irin-k/shutterstock.com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293191254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4191000" y="3278594"/>
            <a:ext cx="4572000"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In these Sacraments the anointing with oil is a symbol of this mark or seal. We are marked as belonging to Christ, and nothing will ever change that</a:t>
            </a:r>
            <a:r>
              <a:rPr lang="en-US" dirty="0" smtClean="0">
                <a:latin typeface="Arial" pitchFamily="34" charset="0"/>
                <a:cs typeface="Arial" pitchFamily="34" charset="0"/>
              </a:rPr>
              <a:t>.</a:t>
            </a:r>
            <a:endParaRPr lang="en-US" dirty="0">
              <a:solidFill>
                <a:schemeClr val="bg1">
                  <a:lumMod val="65000"/>
                </a:schemeClr>
              </a:solidFill>
              <a:latin typeface="Arial" pitchFamily="34" charset="0"/>
              <a:cs typeface="Arial" pitchFamily="34" charset="0"/>
            </a:endParaRPr>
          </a:p>
        </p:txBody>
      </p:sp>
      <p:sp>
        <p:nvSpPr>
          <p:cNvPr id="16" name="Content Placeholder 6"/>
          <p:cNvSpPr txBox="1">
            <a:spLocks/>
          </p:cNvSpPr>
          <p:nvPr/>
        </p:nvSpPr>
        <p:spPr>
          <a:xfrm>
            <a:off x="3886200" y="1583323"/>
            <a:ext cx="5867400" cy="462214"/>
          </a:xfrm>
          <a:prstGeom prst="rect">
            <a:avLst/>
          </a:prstGeom>
        </p:spPr>
        <p:txBody>
          <a:bodyPr>
            <a:noAutofit/>
          </a:bodyPr>
          <a:lstStyle/>
          <a:p>
            <a:r>
              <a:rPr lang="en-US" sz="2400" b="1" dirty="0">
                <a:latin typeface="Arial" pitchFamily="34" charset="0"/>
                <a:cs typeface="Arial" pitchFamily="34" charset="0"/>
              </a:rPr>
              <a:t>Special “Marks” on the Soul</a:t>
            </a:r>
          </a:p>
        </p:txBody>
      </p:sp>
      <p:sp>
        <p:nvSpPr>
          <p:cNvPr id="9" name="TextBox 8"/>
          <p:cNvSpPr txBox="1"/>
          <p:nvPr/>
        </p:nvSpPr>
        <p:spPr bwMode="auto">
          <a:xfrm>
            <a:off x="4191000" y="2309782"/>
            <a:ext cx="45720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There is a “character” imprinted on the soul by the Sacraments of Baptism, Confirmation, and Holy Orders.</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7200" y="1126123"/>
            <a:ext cx="2971800" cy="37147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extBox 5"/>
          <p:cNvSpPr txBox="1">
            <a:spLocks noChangeArrowheads="1"/>
          </p:cNvSpPr>
          <p:nvPr/>
        </p:nvSpPr>
        <p:spPr bwMode="auto">
          <a:xfrm>
            <a:off x="609600" y="4840873"/>
            <a:ext cx="1600200" cy="169277"/>
          </a:xfrm>
          <a:prstGeom prst="rect">
            <a:avLst/>
          </a:prstGeom>
          <a:noFill/>
          <a:ln w="9525">
            <a:noFill/>
            <a:miter lim="800000"/>
            <a:headEnd/>
            <a:tailEnd/>
          </a:ln>
        </p:spPr>
        <p:txBody>
          <a:bodyPr wrap="square">
            <a:spAutoFit/>
          </a:bodyPr>
          <a:lstStyle/>
          <a:p>
            <a:r>
              <a:rPr lang="en-US" sz="500" dirty="0" smtClean="0">
                <a:latin typeface="Arial" pitchFamily="34" charset="0"/>
                <a:cs typeface="Arial" pitchFamily="34" charset="0"/>
              </a:rPr>
              <a:t>© </a:t>
            </a:r>
            <a:r>
              <a:rPr lang="en-US" sz="500" dirty="0">
                <a:latin typeface="Arial" pitchFamily="34" charset="0"/>
                <a:cs typeface="Arial" pitchFamily="34" charset="0"/>
              </a:rPr>
              <a:t>J. </a:t>
            </a:r>
            <a:r>
              <a:rPr lang="en-US" sz="500" dirty="0" err="1">
                <a:latin typeface="Arial" pitchFamily="34" charset="0"/>
                <a:cs typeface="Arial" pitchFamily="34" charset="0"/>
              </a:rPr>
              <a:t>McPhail</a:t>
            </a:r>
            <a:r>
              <a:rPr lang="en-US" sz="500" dirty="0">
                <a:latin typeface="Arial" pitchFamily="34" charset="0"/>
                <a:cs typeface="Arial" pitchFamily="34" charset="0"/>
              </a:rPr>
              <a:t> </a:t>
            </a:r>
            <a:r>
              <a:rPr lang="en-US" sz="500" dirty="0" smtClean="0">
                <a:latin typeface="Arial" pitchFamily="34" charset="0"/>
                <a:cs typeface="Arial" pitchFamily="34" charset="0"/>
              </a:rPr>
              <a:t>/shutterstock.com</a:t>
            </a:r>
            <a:endParaRPr lang="en-US" sz="500" dirty="0">
              <a:latin typeface="Arial" pitchFamily="34" charset="0"/>
              <a:cs typeface="Arial" pitchFamily="34" charset="0"/>
            </a:endParaRPr>
          </a:p>
        </p:txBody>
      </p:sp>
    </p:spTree>
    <p:extLst>
      <p:ext uri="{BB962C8B-B14F-4D97-AF65-F5344CB8AC3E}">
        <p14:creationId xmlns:p14="http://schemas.microsoft.com/office/powerpoint/2010/main" val="259530399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IC Presentation template-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template-New</Template>
  <TotalTime>994</TotalTime>
  <Words>1456</Words>
  <Application>Microsoft Office PowerPoint</Application>
  <PresentationFormat>On-screen Show (4:3)</PresentationFormat>
  <Paragraphs>129</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LIC Presentation template-New</vt:lpstr>
      <vt:lpstr>The Seven Catholic Sacraments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bmartinka</dc:creator>
  <cp:lastModifiedBy>Brian Holzworth</cp:lastModifiedBy>
  <cp:revision>236</cp:revision>
  <dcterms:created xsi:type="dcterms:W3CDTF">2011-06-08T19:56:13Z</dcterms:created>
  <dcterms:modified xsi:type="dcterms:W3CDTF">2013-12-05T15:32:07Z</dcterms:modified>
</cp:coreProperties>
</file>