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9" r:id="rId4"/>
    <p:sldId id="260" r:id="rId5"/>
    <p:sldId id="264" r:id="rId6"/>
    <p:sldId id="262" r:id="rId7"/>
    <p:sldId id="258" r:id="rId8"/>
    <p:sldId id="265" r:id="rId9"/>
    <p:sldId id="266" r:id="rId10"/>
    <p:sldId id="267" r:id="rId11"/>
    <p:sldId id="268" r:id="rId12"/>
    <p:sldId id="269" r:id="rId13"/>
    <p:sldId id="270" r:id="rId14"/>
    <p:sldId id="271" r:id="rId15"/>
    <p:sldId id="272" r:id="rId16"/>
    <p:sldId id="274" r:id="rId17"/>
    <p:sldId id="276" r:id="rId18"/>
    <p:sldId id="27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holzworth" initials="b" lastIdx="1" clrIdx="0"/>
  <p:cmAuthor id="1" name="Storm_Ruff" initials="S" lastIdx="2" clrIdx="1">
    <p:extLst>
      <p:ext uri="{19B8F6BF-5375-455C-9EA6-DF929625EA0E}">
        <p15:presenceInfo xmlns:p15="http://schemas.microsoft.com/office/powerpoint/2012/main" userId="Storm_Ruff" providerId="None"/>
      </p:ext>
    </p:extLst>
  </p:cmAuthor>
  <p:cmAuthor id="2" name="Brooke Saron" initials="BS" lastIdx="1" clrIdx="2">
    <p:extLst>
      <p:ext uri="{19B8F6BF-5375-455C-9EA6-DF929625EA0E}">
        <p15:presenceInfo xmlns:p15="http://schemas.microsoft.com/office/powerpoint/2012/main" userId="S-1-5-21-636754644-196019783-934742191-118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89286" autoAdjust="0"/>
  </p:normalViewPr>
  <p:slideViewPr>
    <p:cSldViewPr>
      <p:cViewPr>
        <p:scale>
          <a:sx n="172" d="100"/>
          <a:sy n="172" d="100"/>
        </p:scale>
        <p:origin x="-1140" y="-21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BF3F18-7686-44ED-A519-B5EAAE73D914}" type="datetimeFigureOut">
              <a:rPr lang="en-US" smtClean="0"/>
              <a:pPr/>
              <a:t>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8478D4-920D-4B1E-A34A-E55A808827B7}" type="slidenum">
              <a:rPr lang="en-US" smtClean="0"/>
              <a:pPr/>
              <a:t>‹#›</a:t>
            </a:fld>
            <a:endParaRPr lang="en-US"/>
          </a:p>
        </p:txBody>
      </p:sp>
    </p:spTree>
    <p:extLst>
      <p:ext uri="{BB962C8B-B14F-4D97-AF65-F5344CB8AC3E}">
        <p14:creationId xmlns:p14="http://schemas.microsoft.com/office/powerpoint/2010/main" val="4126303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8478D4-920D-4B1E-A34A-E55A808827B7}" type="slidenum">
              <a:rPr lang="en-US" smtClean="0"/>
              <a:pPr/>
              <a:t>1</a:t>
            </a:fld>
            <a:endParaRPr lang="en-US"/>
          </a:p>
        </p:txBody>
      </p:sp>
    </p:spTree>
    <p:extLst>
      <p:ext uri="{BB962C8B-B14F-4D97-AF65-F5344CB8AC3E}">
        <p14:creationId xmlns:p14="http://schemas.microsoft.com/office/powerpoint/2010/main" val="3205894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8478D4-920D-4B1E-A34A-E55A808827B7}" type="slidenum">
              <a:rPr lang="en-US" smtClean="0"/>
              <a:pPr/>
              <a:t>10</a:t>
            </a:fld>
            <a:endParaRPr lang="en-US"/>
          </a:p>
        </p:txBody>
      </p:sp>
    </p:spTree>
    <p:extLst>
      <p:ext uri="{BB962C8B-B14F-4D97-AF65-F5344CB8AC3E}">
        <p14:creationId xmlns:p14="http://schemas.microsoft.com/office/powerpoint/2010/main" val="4121788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8478D4-920D-4B1E-A34A-E55A808827B7}" type="slidenum">
              <a:rPr lang="en-US" smtClean="0"/>
              <a:pPr/>
              <a:t>11</a:t>
            </a:fld>
            <a:endParaRPr lang="en-US"/>
          </a:p>
        </p:txBody>
      </p:sp>
    </p:spTree>
    <p:extLst>
      <p:ext uri="{BB962C8B-B14F-4D97-AF65-F5344CB8AC3E}">
        <p14:creationId xmlns:p14="http://schemas.microsoft.com/office/powerpoint/2010/main" val="124520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a:t>
            </a:r>
            <a:r>
              <a:rPr lang="en-US" i="1" dirty="0" smtClean="0"/>
              <a:t>Lumen </a:t>
            </a:r>
            <a:r>
              <a:rPr lang="en-US" i="1" dirty="0" err="1" smtClean="0"/>
              <a:t>Gentium</a:t>
            </a:r>
            <a:r>
              <a:rPr lang="en-US" baseline="30000" dirty="0" smtClean="0"/>
              <a:t> </a:t>
            </a:r>
            <a:r>
              <a:rPr lang="en-US" dirty="0" smtClean="0"/>
              <a:t>49; cf. 1 Timothy 2:5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Notes: </a:t>
            </a:r>
            <a:r>
              <a:rPr lang="en-US" sz="1200" kern="1200" dirty="0" smtClean="0">
                <a:solidFill>
                  <a:schemeClr val="tx1"/>
                </a:solidFill>
                <a:latin typeface="+mn-lt"/>
                <a:ea typeface="+mn-ea"/>
                <a:cs typeface="+mn-cs"/>
              </a:rPr>
              <a:t>This would be a good time to discuss with the students the reality of the saints. Explain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that we look to the saints as models of holy life and appeal to them for their help in attaining our own holiness, overcoming temptations and life’s struggles.</a:t>
            </a:r>
          </a:p>
          <a:p>
            <a:endParaRPr lang="en-US" dirty="0"/>
          </a:p>
        </p:txBody>
      </p:sp>
      <p:sp>
        <p:nvSpPr>
          <p:cNvPr id="4" name="Slide Number Placeholder 3"/>
          <p:cNvSpPr>
            <a:spLocks noGrp="1"/>
          </p:cNvSpPr>
          <p:nvPr>
            <p:ph type="sldNum" sz="quarter" idx="10"/>
          </p:nvPr>
        </p:nvSpPr>
        <p:spPr/>
        <p:txBody>
          <a:bodyPr/>
          <a:lstStyle/>
          <a:p>
            <a:fld id="{8B8478D4-920D-4B1E-A34A-E55A808827B7}" type="slidenum">
              <a:rPr lang="en-US" smtClean="0"/>
              <a:pPr/>
              <a:t>12</a:t>
            </a:fld>
            <a:endParaRPr lang="en-US"/>
          </a:p>
        </p:txBody>
      </p:sp>
    </p:spTree>
    <p:extLst>
      <p:ext uri="{BB962C8B-B14F-4D97-AF65-F5344CB8AC3E}">
        <p14:creationId xmlns:p14="http://schemas.microsoft.com/office/powerpoint/2010/main" val="590898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smtClean="0"/>
              <a:t>1. </a:t>
            </a:r>
            <a:r>
              <a:rPr lang="en-US" i="1" dirty="0" smtClean="0"/>
              <a:t>Lumen </a:t>
            </a:r>
            <a:r>
              <a:rPr lang="en-US" i="1" dirty="0" err="1" smtClean="0"/>
              <a:t>Gentium</a:t>
            </a:r>
            <a:r>
              <a:rPr lang="en-US" dirty="0" smtClean="0"/>
              <a:t> 50; cf. Ephesians 4:1–6.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B8478D4-920D-4B1E-A34A-E55A808827B7}" type="slidenum">
              <a:rPr lang="en-US" smtClean="0"/>
              <a:pPr/>
              <a:t>13</a:t>
            </a:fld>
            <a:endParaRPr lang="en-US"/>
          </a:p>
        </p:txBody>
      </p:sp>
    </p:spTree>
    <p:extLst>
      <p:ext uri="{BB962C8B-B14F-4D97-AF65-F5344CB8AC3E}">
        <p14:creationId xmlns:p14="http://schemas.microsoft.com/office/powerpoint/2010/main" val="2011896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Notes: </a:t>
            </a:r>
            <a:r>
              <a:rPr lang="en-US" sz="1200" kern="1200" dirty="0" smtClean="0">
                <a:solidFill>
                  <a:schemeClr val="tx1"/>
                </a:solidFill>
                <a:latin typeface="+mn-lt"/>
                <a:ea typeface="+mn-ea"/>
                <a:cs typeface="+mn-cs"/>
              </a:rPr>
              <a:t>Share with the students that o</a:t>
            </a:r>
            <a:r>
              <a:rPr lang="en-US" dirty="0" smtClean="0"/>
              <a:t>ur prayer for the dead is capable not only of helping them, but also of making their intercession for us effective.</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is an excellent time to speak of the power of prayer as requests for intercession from those in Heaven and those who have gone before us. You may need to speak to the existence of Purgatory as well, another tenet taken on faith.</a:t>
            </a:r>
          </a:p>
          <a:p>
            <a:endParaRPr lang="en-US" dirty="0"/>
          </a:p>
        </p:txBody>
      </p:sp>
      <p:sp>
        <p:nvSpPr>
          <p:cNvPr id="4" name="Slide Number Placeholder 3"/>
          <p:cNvSpPr>
            <a:spLocks noGrp="1"/>
          </p:cNvSpPr>
          <p:nvPr>
            <p:ph type="sldNum" sz="quarter" idx="10"/>
          </p:nvPr>
        </p:nvSpPr>
        <p:spPr/>
        <p:txBody>
          <a:bodyPr/>
          <a:lstStyle/>
          <a:p>
            <a:fld id="{8B8478D4-920D-4B1E-A34A-E55A808827B7}" type="slidenum">
              <a:rPr lang="en-US" smtClean="0"/>
              <a:pPr/>
              <a:t>14</a:t>
            </a:fld>
            <a:endParaRPr lang="en-US"/>
          </a:p>
        </p:txBody>
      </p:sp>
    </p:spTree>
    <p:extLst>
      <p:ext uri="{BB962C8B-B14F-4D97-AF65-F5344CB8AC3E}">
        <p14:creationId xmlns:p14="http://schemas.microsoft.com/office/powerpoint/2010/main" val="2074818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B8478D4-920D-4B1E-A34A-E55A808827B7}" type="slidenum">
              <a:rPr lang="en-US" smtClean="0"/>
              <a:pPr/>
              <a:t>15</a:t>
            </a:fld>
            <a:endParaRPr lang="en-US"/>
          </a:p>
        </p:txBody>
      </p:sp>
    </p:spTree>
    <p:extLst>
      <p:ext uri="{BB962C8B-B14F-4D97-AF65-F5344CB8AC3E}">
        <p14:creationId xmlns:p14="http://schemas.microsoft.com/office/powerpoint/2010/main" val="3983585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8478D4-920D-4B1E-A34A-E55A808827B7}" type="slidenum">
              <a:rPr lang="en-US" smtClean="0"/>
              <a:pPr/>
              <a:t>16</a:t>
            </a:fld>
            <a:endParaRPr lang="en-US"/>
          </a:p>
        </p:txBody>
      </p:sp>
    </p:spTree>
    <p:extLst>
      <p:ext uri="{BB962C8B-B14F-4D97-AF65-F5344CB8AC3E}">
        <p14:creationId xmlns:p14="http://schemas.microsoft.com/office/powerpoint/2010/main" val="3634795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8478D4-920D-4B1E-A34A-E55A808827B7}" type="slidenum">
              <a:rPr lang="en-US" smtClean="0"/>
              <a:pPr/>
              <a:t>17</a:t>
            </a:fld>
            <a:endParaRPr lang="en-US"/>
          </a:p>
        </p:txBody>
      </p:sp>
    </p:spTree>
    <p:extLst>
      <p:ext uri="{BB962C8B-B14F-4D97-AF65-F5344CB8AC3E}">
        <p14:creationId xmlns:p14="http://schemas.microsoft.com/office/powerpoint/2010/main" val="1096264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Notes: </a:t>
            </a:r>
            <a:r>
              <a:rPr lang="en-US" sz="1200" kern="1200" dirty="0" smtClean="0">
                <a:solidFill>
                  <a:schemeClr val="tx1"/>
                </a:solidFill>
                <a:latin typeface="+mn-lt"/>
                <a:ea typeface="+mn-ea"/>
                <a:cs typeface="+mn-cs"/>
              </a:rPr>
              <a:t>Explain to the students that though they can see the physical dimension of Church, the spiritual or invisible dimension must be taken on faith.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B8478D4-920D-4B1E-A34A-E55A808827B7}" type="slidenum">
              <a:rPr lang="en-US" smtClean="0"/>
              <a:pPr/>
              <a:t>2</a:t>
            </a:fld>
            <a:endParaRPr lang="en-US"/>
          </a:p>
        </p:txBody>
      </p:sp>
    </p:spTree>
    <p:extLst>
      <p:ext uri="{BB962C8B-B14F-4D97-AF65-F5344CB8AC3E}">
        <p14:creationId xmlns:p14="http://schemas.microsoft.com/office/powerpoint/2010/main" val="2589252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Notes: </a:t>
            </a:r>
            <a:r>
              <a:rPr lang="en-US" sz="1200" kern="1200" dirty="0" smtClean="0">
                <a:solidFill>
                  <a:schemeClr val="tx1"/>
                </a:solidFill>
                <a:latin typeface="+mn-lt"/>
                <a:ea typeface="+mn-ea"/>
                <a:cs typeface="+mn-cs"/>
              </a:rPr>
              <a:t>Examples: liturgy, service organizations, the People of God, the Church hierarchy, prayer books, hymnals, sacred art and music, the Church community, prayer groups</a:t>
            </a:r>
          </a:p>
          <a:p>
            <a:endParaRPr lang="en-US" dirty="0"/>
          </a:p>
        </p:txBody>
      </p:sp>
      <p:sp>
        <p:nvSpPr>
          <p:cNvPr id="4" name="Slide Number Placeholder 3"/>
          <p:cNvSpPr>
            <a:spLocks noGrp="1"/>
          </p:cNvSpPr>
          <p:nvPr>
            <p:ph type="sldNum" sz="quarter" idx="10"/>
          </p:nvPr>
        </p:nvSpPr>
        <p:spPr/>
        <p:txBody>
          <a:bodyPr/>
          <a:lstStyle/>
          <a:p>
            <a:fld id="{8B8478D4-920D-4B1E-A34A-E55A808827B7}" type="slidenum">
              <a:rPr lang="en-US" smtClean="0"/>
              <a:pPr/>
              <a:t>3</a:t>
            </a:fld>
            <a:endParaRPr lang="en-US"/>
          </a:p>
        </p:txBody>
      </p:sp>
    </p:spTree>
    <p:extLst>
      <p:ext uri="{BB962C8B-B14F-4D97-AF65-F5344CB8AC3E}">
        <p14:creationId xmlns:p14="http://schemas.microsoft.com/office/powerpoint/2010/main" val="413484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8B8478D4-920D-4B1E-A34A-E55A808827B7}" type="slidenum">
              <a:rPr lang="en-US" smtClean="0"/>
              <a:pPr/>
              <a:t>4</a:t>
            </a:fld>
            <a:endParaRPr lang="en-US"/>
          </a:p>
        </p:txBody>
      </p:sp>
    </p:spTree>
    <p:extLst>
      <p:ext uri="{BB962C8B-B14F-4D97-AF65-F5344CB8AC3E}">
        <p14:creationId xmlns:p14="http://schemas.microsoft.com/office/powerpoint/2010/main" val="3291627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8478D4-920D-4B1E-A34A-E55A808827B7}" type="slidenum">
              <a:rPr lang="en-US" smtClean="0"/>
              <a:pPr/>
              <a:t>5</a:t>
            </a:fld>
            <a:endParaRPr lang="en-US"/>
          </a:p>
        </p:txBody>
      </p:sp>
    </p:spTree>
    <p:extLst>
      <p:ext uri="{BB962C8B-B14F-4D97-AF65-F5344CB8AC3E}">
        <p14:creationId xmlns:p14="http://schemas.microsoft.com/office/powerpoint/2010/main" val="4158280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Examples: wind, air, gravity, time, surface tension</a:t>
            </a:r>
          </a:p>
          <a:p>
            <a:endParaRPr lang="en-US" dirty="0"/>
          </a:p>
        </p:txBody>
      </p:sp>
      <p:sp>
        <p:nvSpPr>
          <p:cNvPr id="4" name="Slide Number Placeholder 3"/>
          <p:cNvSpPr>
            <a:spLocks noGrp="1"/>
          </p:cNvSpPr>
          <p:nvPr>
            <p:ph type="sldNum" sz="quarter" idx="10"/>
          </p:nvPr>
        </p:nvSpPr>
        <p:spPr/>
        <p:txBody>
          <a:bodyPr/>
          <a:lstStyle/>
          <a:p>
            <a:fld id="{8B8478D4-920D-4B1E-A34A-E55A808827B7}" type="slidenum">
              <a:rPr lang="en-US" smtClean="0"/>
              <a:pPr/>
              <a:t>6</a:t>
            </a:fld>
            <a:endParaRPr lang="en-US"/>
          </a:p>
        </p:txBody>
      </p:sp>
    </p:spTree>
    <p:extLst>
      <p:ext uri="{BB962C8B-B14F-4D97-AF65-F5344CB8AC3E}">
        <p14:creationId xmlns:p14="http://schemas.microsoft.com/office/powerpoint/2010/main" val="43752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Examples: faith, grace, holiness, forgiveness, the Holy Spirit, God the Father, Transubstantiation, the Communion of Saints, the intercession of saints, angels.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Explain that the following slides are going to present elements of the Church that are invisible, yet very real.</a:t>
            </a:r>
          </a:p>
          <a:p>
            <a:endParaRPr lang="en-US" dirty="0"/>
          </a:p>
        </p:txBody>
      </p:sp>
      <p:sp>
        <p:nvSpPr>
          <p:cNvPr id="4" name="Slide Number Placeholder 3"/>
          <p:cNvSpPr>
            <a:spLocks noGrp="1"/>
          </p:cNvSpPr>
          <p:nvPr>
            <p:ph type="sldNum" sz="quarter" idx="10"/>
          </p:nvPr>
        </p:nvSpPr>
        <p:spPr/>
        <p:txBody>
          <a:bodyPr/>
          <a:lstStyle/>
          <a:p>
            <a:fld id="{8B8478D4-920D-4B1E-A34A-E55A808827B7}" type="slidenum">
              <a:rPr lang="en-US" smtClean="0"/>
              <a:pPr/>
              <a:t>7</a:t>
            </a:fld>
            <a:endParaRPr lang="en-US"/>
          </a:p>
        </p:txBody>
      </p:sp>
    </p:spTree>
    <p:extLst>
      <p:ext uri="{BB962C8B-B14F-4D97-AF65-F5344CB8AC3E}">
        <p14:creationId xmlns:p14="http://schemas.microsoft.com/office/powerpoint/2010/main" val="1793277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8478D4-920D-4B1E-A34A-E55A808827B7}" type="slidenum">
              <a:rPr lang="en-US" smtClean="0"/>
              <a:pPr/>
              <a:t>8</a:t>
            </a:fld>
            <a:endParaRPr lang="en-US"/>
          </a:p>
        </p:txBody>
      </p:sp>
    </p:spTree>
    <p:extLst>
      <p:ext uri="{BB962C8B-B14F-4D97-AF65-F5344CB8AC3E}">
        <p14:creationId xmlns:p14="http://schemas.microsoft.com/office/powerpoint/2010/main" val="2822188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B8478D4-920D-4B1E-A34A-E55A808827B7}" type="slidenum">
              <a:rPr lang="en-US" smtClean="0"/>
              <a:pPr/>
              <a:t>9</a:t>
            </a:fld>
            <a:endParaRPr lang="en-US"/>
          </a:p>
        </p:txBody>
      </p:sp>
    </p:spTree>
    <p:extLst>
      <p:ext uri="{BB962C8B-B14F-4D97-AF65-F5344CB8AC3E}">
        <p14:creationId xmlns:p14="http://schemas.microsoft.com/office/powerpoint/2010/main" val="986780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981200"/>
            <a:ext cx="7772400" cy="1470025"/>
          </a:xfrm>
        </p:spPr>
        <p:txBody>
          <a:bodyPr>
            <a:normAutofit/>
          </a:bodyPr>
          <a:lstStyle>
            <a:lvl1pPr algn="ctr">
              <a:defRPr sz="4400" b="1">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905000" y="3962400"/>
            <a:ext cx="6400800" cy="990600"/>
          </a:xfrm>
        </p:spPr>
        <p:txBody>
          <a:bodyPr>
            <a:normAutofit/>
          </a:bodyPr>
          <a:lstStyle>
            <a:lvl1pPr marL="0" indent="0" algn="ctr">
              <a:buNone/>
              <a:defRPr sz="2500" b="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
        <p:nvSpPr>
          <p:cNvPr id="6"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7"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7"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
        <p:nvSpPr>
          <p:cNvPr id="7"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
        <p:nvSpPr>
          <p:cNvPr id="6"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7" name="Picture 6"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8" name="Picture 7"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160587"/>
            <a:ext cx="6705600" cy="1470025"/>
          </a:xfrm>
        </p:spPr>
        <p:txBody>
          <a:bodyPr/>
          <a:lstStyle/>
          <a:p>
            <a:r>
              <a:rPr lang="en-US" dirty="0" smtClean="0"/>
              <a:t>Visible and Spiritual Church</a:t>
            </a:r>
            <a:endParaRPr lang="en-US" dirty="0"/>
          </a:p>
        </p:txBody>
      </p:sp>
      <p:sp>
        <p:nvSpPr>
          <p:cNvPr id="3" name="Subtitle 2"/>
          <p:cNvSpPr>
            <a:spLocks noGrp="1"/>
          </p:cNvSpPr>
          <p:nvPr>
            <p:ph type="subTitle" idx="1"/>
          </p:nvPr>
        </p:nvSpPr>
        <p:spPr>
          <a:xfrm>
            <a:off x="1905000" y="4419600"/>
            <a:ext cx="6400800" cy="990600"/>
          </a:xfrm>
        </p:spPr>
        <p:txBody>
          <a:bodyPr/>
          <a:lstStyle/>
          <a:p>
            <a:r>
              <a:rPr lang="en-US" dirty="0" smtClean="0"/>
              <a:t>The Church</a:t>
            </a:r>
          </a:p>
          <a:p>
            <a:r>
              <a:rPr lang="en-US" dirty="0" smtClean="0"/>
              <a:t>Unit 3</a:t>
            </a:r>
            <a:endParaRPr lang="en-US" dirty="0"/>
          </a:p>
        </p:txBody>
      </p:sp>
      <p:sp>
        <p:nvSpPr>
          <p:cNvPr id="4" name="Text Placeholder 8"/>
          <p:cNvSpPr>
            <a:spLocks noGrp="1"/>
          </p:cNvSpPr>
          <p:nvPr>
            <p:ph type="body" sz="quarter" idx="10"/>
          </p:nvPr>
        </p:nvSpPr>
        <p:spPr>
          <a:xfrm>
            <a:off x="7620000" y="6019800"/>
            <a:ext cx="1295400" cy="152400"/>
          </a:xfrm>
        </p:spPr>
        <p:txBody>
          <a:bodyPr>
            <a:normAutofit fontScale="62500" lnSpcReduction="20000"/>
          </a:bodyPr>
          <a:lstStyle>
            <a:lvl1pPr>
              <a:buNone/>
              <a:defRPr sz="800">
                <a:solidFill>
                  <a:schemeClr val="bg1">
                    <a:lumMod val="50000"/>
                  </a:schemeClr>
                </a:solidFill>
              </a:defRPr>
            </a:lvl1pPr>
          </a:lstStyle>
          <a:p>
            <a:pPr lvl="0"/>
            <a:r>
              <a:rPr lang="en-US" dirty="0" smtClean="0"/>
              <a:t>Document </a:t>
            </a:r>
            <a:r>
              <a:rPr lang="en-US" dirty="0" smtClean="0"/>
              <a:t>#: TX005569</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0100"/>
            <a:ext cx="7772400" cy="533400"/>
          </a:xfrm>
        </p:spPr>
        <p:txBody>
          <a:bodyPr/>
          <a:lstStyle/>
          <a:p>
            <a:r>
              <a:rPr lang="en-US" dirty="0" smtClean="0"/>
              <a:t>Forgiveness</a:t>
            </a:r>
            <a:endParaRPr lang="en-US" dirty="0"/>
          </a:p>
        </p:txBody>
      </p:sp>
      <p:sp>
        <p:nvSpPr>
          <p:cNvPr id="3" name="Content Placeholder 2"/>
          <p:cNvSpPr>
            <a:spLocks noGrp="1"/>
          </p:cNvSpPr>
          <p:nvPr>
            <p:ph idx="1"/>
          </p:nvPr>
        </p:nvSpPr>
        <p:spPr>
          <a:xfrm>
            <a:off x="838200" y="1409700"/>
            <a:ext cx="7696200" cy="5105400"/>
          </a:xfrm>
        </p:spPr>
        <p:txBody>
          <a:bodyPr>
            <a:normAutofit/>
          </a:bodyPr>
          <a:lstStyle/>
          <a:p>
            <a:pPr lvl="0"/>
            <a:r>
              <a:rPr lang="en-US" dirty="0" smtClean="0"/>
              <a:t>Christ instructed his disciples </a:t>
            </a:r>
            <a:br>
              <a:rPr lang="en-US" dirty="0" smtClean="0"/>
            </a:br>
            <a:r>
              <a:rPr lang="en-US" dirty="0" smtClean="0"/>
              <a:t>to forgive sins. Those sins </a:t>
            </a:r>
            <a:br>
              <a:rPr lang="en-US" dirty="0" smtClean="0"/>
            </a:br>
            <a:r>
              <a:rPr lang="en-US" dirty="0" smtClean="0"/>
              <a:t>they forgive on earth are </a:t>
            </a:r>
            <a:br>
              <a:rPr lang="en-US" dirty="0" smtClean="0"/>
            </a:br>
            <a:r>
              <a:rPr lang="en-US" dirty="0" smtClean="0"/>
              <a:t>forgiven in Heaven; those sins </a:t>
            </a:r>
            <a:br>
              <a:rPr lang="en-US" dirty="0" smtClean="0"/>
            </a:br>
            <a:r>
              <a:rPr lang="en-US" dirty="0" smtClean="0"/>
              <a:t>that are not forgiven remain.</a:t>
            </a:r>
          </a:p>
          <a:p>
            <a:pPr lvl="0"/>
            <a:r>
              <a:rPr lang="en-US" dirty="0" smtClean="0"/>
              <a:t>With his death, Christ opened </a:t>
            </a:r>
            <a:br>
              <a:rPr lang="en-US" dirty="0" smtClean="0"/>
            </a:br>
            <a:r>
              <a:rPr lang="en-US" dirty="0" smtClean="0"/>
              <a:t>the gates of Heaven, allowing for the redemption </a:t>
            </a:r>
            <a:br>
              <a:rPr lang="en-US" dirty="0" smtClean="0"/>
            </a:br>
            <a:r>
              <a:rPr lang="en-US" dirty="0" smtClean="0"/>
              <a:t>of humanity after the advent of Original Sin.</a:t>
            </a:r>
          </a:p>
          <a:p>
            <a:pPr lvl="0"/>
            <a:r>
              <a:rPr lang="en-US" dirty="0" smtClean="0"/>
              <a:t>Forgiveness cannot be seen but must be accepted in faith.</a:t>
            </a:r>
          </a:p>
          <a:p>
            <a:pPr lvl="0"/>
            <a:r>
              <a:rPr lang="en-US" dirty="0" smtClean="0"/>
              <a:t>Because sin is an offense against God, only God can forgive it.</a:t>
            </a:r>
          </a:p>
          <a:p>
            <a:pPr>
              <a:buNone/>
            </a:pPr>
            <a:endParaRPr lang="en-US" dirty="0"/>
          </a:p>
        </p:txBody>
      </p:sp>
      <p:pic>
        <p:nvPicPr>
          <p:cNvPr id="5" name="Picture 4" descr="U3S10-Visand Spir-shutterstock_28730677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685800"/>
            <a:ext cx="1755569" cy="2650564"/>
          </a:xfrm>
          <a:prstGeom prst="rect">
            <a:avLst/>
          </a:prstGeom>
        </p:spPr>
      </p:pic>
      <p:sp>
        <p:nvSpPr>
          <p:cNvPr id="6" name="TextBox 5"/>
          <p:cNvSpPr txBox="1"/>
          <p:nvPr/>
        </p:nvSpPr>
        <p:spPr bwMode="auto">
          <a:xfrm>
            <a:off x="7239000" y="3320534"/>
            <a:ext cx="1752600" cy="184666"/>
          </a:xfrm>
          <a:prstGeom prst="rect">
            <a:avLst/>
          </a:prstGeom>
          <a:noFill/>
          <a:ln w="9525">
            <a:noFill/>
            <a:miter lim="800000"/>
            <a:headEnd/>
            <a:tailEnd/>
          </a:ln>
        </p:spPr>
        <p:txBody>
          <a:bodyPr wrap="square" rtlCol="0">
            <a:spAutoFit/>
          </a:bodyPr>
          <a:lstStyle/>
          <a:p>
            <a:r>
              <a:rPr lang="en-US" sz="600" dirty="0">
                <a:solidFill>
                  <a:srgbClr val="A6A6A6"/>
                </a:solidFill>
              </a:rPr>
              <a:t>©boy13 / </a:t>
            </a:r>
            <a:r>
              <a:rPr lang="en-US" sz="600" dirty="0" err="1">
                <a:solidFill>
                  <a:srgbClr val="A6A6A6"/>
                </a:solidFill>
              </a:rPr>
              <a:t>Shutterstock.com</a:t>
            </a:r>
            <a:r>
              <a:rPr lang="en-US" sz="600" dirty="0">
                <a:solidFill>
                  <a:srgbClr val="A6A6A6"/>
                </a:solidFill>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680" y="838200"/>
            <a:ext cx="7772400" cy="533400"/>
          </a:xfrm>
        </p:spPr>
        <p:txBody>
          <a:bodyPr/>
          <a:lstStyle/>
          <a:p>
            <a:r>
              <a:rPr lang="en-US" dirty="0" smtClean="0"/>
              <a:t>Holiness</a:t>
            </a:r>
            <a:endParaRPr lang="en-US" dirty="0"/>
          </a:p>
        </p:txBody>
      </p:sp>
      <p:sp>
        <p:nvSpPr>
          <p:cNvPr id="3" name="Content Placeholder 2"/>
          <p:cNvSpPr>
            <a:spLocks noGrp="1"/>
          </p:cNvSpPr>
          <p:nvPr>
            <p:ph idx="1"/>
          </p:nvPr>
        </p:nvSpPr>
        <p:spPr>
          <a:xfrm>
            <a:off x="1083680" y="1447800"/>
            <a:ext cx="6477000" cy="5105400"/>
          </a:xfrm>
        </p:spPr>
        <p:txBody>
          <a:bodyPr>
            <a:normAutofit/>
          </a:bodyPr>
          <a:lstStyle/>
          <a:p>
            <a:pPr lvl="0"/>
            <a:r>
              <a:rPr lang="en-US" dirty="0" smtClean="0"/>
              <a:t>God calls us to be holy.</a:t>
            </a:r>
          </a:p>
          <a:p>
            <a:pPr lvl="0"/>
            <a:r>
              <a:rPr lang="en-US" dirty="0" smtClean="0"/>
              <a:t>To be holy is simply to live as </a:t>
            </a:r>
            <a:br>
              <a:rPr lang="en-US" dirty="0" smtClean="0"/>
            </a:br>
            <a:r>
              <a:rPr lang="en-US" dirty="0" smtClean="0"/>
              <a:t>someone who belongs to God, </a:t>
            </a:r>
            <a:br>
              <a:rPr lang="en-US" dirty="0" smtClean="0"/>
            </a:br>
            <a:r>
              <a:rPr lang="en-US" dirty="0" smtClean="0"/>
              <a:t>living by the vision of the </a:t>
            </a:r>
            <a:br>
              <a:rPr lang="en-US" dirty="0" smtClean="0"/>
            </a:br>
            <a:r>
              <a:rPr lang="en-US" dirty="0" smtClean="0"/>
              <a:t>Kingdom of God.</a:t>
            </a:r>
          </a:p>
          <a:p>
            <a:pPr lvl="0"/>
            <a:r>
              <a:rPr lang="en-US" dirty="0" smtClean="0"/>
              <a:t>Without the presence of the </a:t>
            </a:r>
            <a:br>
              <a:rPr lang="en-US" dirty="0" smtClean="0"/>
            </a:br>
            <a:r>
              <a:rPr lang="en-US" dirty="0" smtClean="0"/>
              <a:t>Holy Spirit, we cannot know </a:t>
            </a:r>
            <a:br>
              <a:rPr lang="en-US" dirty="0" smtClean="0"/>
            </a:br>
            <a:r>
              <a:rPr lang="en-US" dirty="0" smtClean="0"/>
              <a:t>God.</a:t>
            </a:r>
          </a:p>
          <a:p>
            <a:pPr lvl="0"/>
            <a:r>
              <a:rPr lang="en-US" dirty="0" smtClean="0"/>
              <a:t>The Holy Spirit’s presence leads us to God.</a:t>
            </a:r>
          </a:p>
          <a:p>
            <a:pPr lvl="0"/>
            <a:r>
              <a:rPr lang="en-US" dirty="0" smtClean="0"/>
              <a:t>This is a tenet of faith. The presence of the Holy Spirit cannot be seen.</a:t>
            </a:r>
          </a:p>
          <a:p>
            <a:pPr>
              <a:buNone/>
            </a:pPr>
            <a:endParaRPr lang="en-US" dirty="0"/>
          </a:p>
        </p:txBody>
      </p:sp>
      <p:sp>
        <p:nvSpPr>
          <p:cNvPr id="5" name="TextBox 4"/>
          <p:cNvSpPr txBox="1"/>
          <p:nvPr/>
        </p:nvSpPr>
        <p:spPr bwMode="auto">
          <a:xfrm>
            <a:off x="5867400" y="3701534"/>
            <a:ext cx="1905000" cy="184666"/>
          </a:xfrm>
          <a:prstGeom prst="rect">
            <a:avLst/>
          </a:prstGeom>
          <a:noFill/>
          <a:ln w="9525">
            <a:noFill/>
            <a:miter lim="800000"/>
            <a:headEnd/>
            <a:tailEnd/>
          </a:ln>
        </p:spPr>
        <p:txBody>
          <a:bodyPr wrap="square" rtlCol="0">
            <a:spAutoFit/>
          </a:bodyPr>
          <a:lstStyle/>
          <a:p>
            <a:r>
              <a:rPr lang="en-US" sz="600" dirty="0" smtClean="0">
                <a:solidFill>
                  <a:srgbClr val="A6A6A6"/>
                </a:solidFill>
              </a:rPr>
              <a:t>© Pavel </a:t>
            </a:r>
            <a:r>
              <a:rPr lang="en-US" sz="600" dirty="0" err="1">
                <a:solidFill>
                  <a:srgbClr val="A6A6A6"/>
                </a:solidFill>
              </a:rPr>
              <a:t>Vakhrushev</a:t>
            </a:r>
            <a:r>
              <a:rPr lang="en-US" sz="600" dirty="0">
                <a:solidFill>
                  <a:srgbClr val="A6A6A6"/>
                </a:solidFill>
              </a:rPr>
              <a:t> / Shutterstock.com </a:t>
            </a:r>
          </a:p>
        </p:txBody>
      </p:sp>
      <p:pic>
        <p:nvPicPr>
          <p:cNvPr id="6" name="Picture 5" descr="U3S11-Visand Spir-shutterstock_12047106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533400"/>
            <a:ext cx="3200400" cy="3200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800" y="914400"/>
            <a:ext cx="7772400" cy="533400"/>
          </a:xfrm>
        </p:spPr>
        <p:txBody>
          <a:bodyPr>
            <a:normAutofit/>
          </a:bodyPr>
          <a:lstStyle/>
          <a:p>
            <a:r>
              <a:rPr lang="en-US" dirty="0" smtClean="0"/>
              <a:t>Intercession of the Saints</a:t>
            </a:r>
            <a:endParaRPr lang="en-US" dirty="0"/>
          </a:p>
        </p:txBody>
      </p:sp>
      <p:sp>
        <p:nvSpPr>
          <p:cNvPr id="3" name="Content Placeholder 2"/>
          <p:cNvSpPr>
            <a:spLocks noGrp="1"/>
          </p:cNvSpPr>
          <p:nvPr>
            <p:ph idx="1"/>
          </p:nvPr>
        </p:nvSpPr>
        <p:spPr>
          <a:xfrm>
            <a:off x="1193800" y="1500981"/>
            <a:ext cx="6934200" cy="4373563"/>
          </a:xfrm>
        </p:spPr>
        <p:txBody>
          <a:bodyPr/>
          <a:lstStyle/>
          <a:p>
            <a:pPr marL="0" indent="0">
              <a:buNone/>
            </a:pPr>
            <a:r>
              <a:rPr lang="en-US" dirty="0" smtClean="0">
                <a:solidFill>
                  <a:schemeClr val="accent2">
                    <a:lumMod val="75000"/>
                  </a:schemeClr>
                </a:solidFill>
              </a:rPr>
              <a:t>“Being more closely united to Christ, those who dwell in heaven fix the whole Church more firmly in holiness.  .  .  .  So by their fraternal concern is our weakness greatly helped.”</a:t>
            </a:r>
            <a:r>
              <a:rPr lang="en-US" baseline="30000" dirty="0" smtClean="0">
                <a:solidFill>
                  <a:schemeClr val="accent2">
                    <a:lumMod val="75000"/>
                  </a:schemeClr>
                </a:solidFill>
              </a:rPr>
              <a:t>1</a:t>
            </a:r>
            <a:r>
              <a:rPr lang="en-US" baseline="30000" dirty="0" smtClean="0"/>
              <a:t> </a:t>
            </a:r>
            <a:r>
              <a:rPr lang="en-US" dirty="0" smtClean="0"/>
              <a:t>(</a:t>
            </a:r>
            <a:r>
              <a:rPr lang="en-US" i="1" dirty="0" smtClean="0"/>
              <a:t>CCC, </a:t>
            </a:r>
            <a:r>
              <a:rPr lang="en-US" dirty="0" smtClean="0"/>
              <a:t>956)</a:t>
            </a:r>
          </a:p>
          <a:p>
            <a:pPr marL="0" indent="0">
              <a:buNone/>
            </a:pPr>
            <a:r>
              <a:rPr lang="en-US" baseline="30000" dirty="0" smtClean="0"/>
              <a:t> </a:t>
            </a:r>
            <a:endParaRPr lang="en-US" dirty="0" smtClean="0"/>
          </a:p>
          <a:p>
            <a:pPr marL="0" indent="0">
              <a:buNone/>
            </a:pPr>
            <a:endParaRPr lang="en-US" dirty="0"/>
          </a:p>
        </p:txBody>
      </p:sp>
      <p:pic>
        <p:nvPicPr>
          <p:cNvPr id="4" name="Picture 3" descr="U3S12-Visand Spir-shutterstock_25014373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3276600"/>
            <a:ext cx="4267200" cy="2834185"/>
          </a:xfrm>
          <a:prstGeom prst="rect">
            <a:avLst/>
          </a:prstGeom>
        </p:spPr>
      </p:pic>
      <p:sp>
        <p:nvSpPr>
          <p:cNvPr id="6" name="TextBox 5"/>
          <p:cNvSpPr txBox="1"/>
          <p:nvPr/>
        </p:nvSpPr>
        <p:spPr bwMode="auto">
          <a:xfrm>
            <a:off x="5486400" y="6063734"/>
            <a:ext cx="2438400" cy="184666"/>
          </a:xfrm>
          <a:prstGeom prst="rect">
            <a:avLst/>
          </a:prstGeom>
          <a:noFill/>
          <a:ln w="9525">
            <a:noFill/>
            <a:miter lim="800000"/>
            <a:headEnd/>
            <a:tailEnd/>
          </a:ln>
        </p:spPr>
        <p:txBody>
          <a:bodyPr wrap="square" rtlCol="0">
            <a:spAutoFit/>
          </a:bodyPr>
          <a:lstStyle/>
          <a:p>
            <a:r>
              <a:rPr lang="en-US" sz="600" dirty="0">
                <a:solidFill>
                  <a:srgbClr val="A6A6A6"/>
                </a:solidFill>
              </a:rPr>
              <a:t>©</a:t>
            </a:r>
            <a:r>
              <a:rPr lang="en-US" sz="600" dirty="0" err="1">
                <a:solidFill>
                  <a:srgbClr val="A6A6A6"/>
                </a:solidFill>
              </a:rPr>
              <a:t>salajean</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772400" cy="533400"/>
          </a:xfrm>
        </p:spPr>
        <p:txBody>
          <a:bodyPr/>
          <a:lstStyle/>
          <a:p>
            <a:r>
              <a:rPr lang="en-US" dirty="0" smtClean="0"/>
              <a:t>Communion with the Saints</a:t>
            </a:r>
            <a:endParaRPr lang="en-US" dirty="0"/>
          </a:p>
        </p:txBody>
      </p:sp>
      <p:sp>
        <p:nvSpPr>
          <p:cNvPr id="3" name="Content Placeholder 2"/>
          <p:cNvSpPr>
            <a:spLocks noGrp="1"/>
          </p:cNvSpPr>
          <p:nvPr>
            <p:ph idx="1"/>
          </p:nvPr>
        </p:nvSpPr>
        <p:spPr>
          <a:xfrm>
            <a:off x="914400" y="1447800"/>
            <a:ext cx="7467600" cy="4800600"/>
          </a:xfrm>
        </p:spPr>
        <p:txBody>
          <a:bodyPr>
            <a:normAutofit/>
          </a:bodyPr>
          <a:lstStyle/>
          <a:p>
            <a:pPr marL="0" indent="0">
              <a:buNone/>
            </a:pPr>
            <a:r>
              <a:rPr lang="en-US" dirty="0" smtClean="0">
                <a:solidFill>
                  <a:schemeClr val="accent6">
                    <a:lumMod val="50000"/>
                  </a:schemeClr>
                </a:solidFill>
              </a:rPr>
              <a:t>“Exactly as Christian communion among our fellow pilgrims brings us closer to Christ, so our communion with the saints joins us to Christ, from whom as from its fountain and head issues all grace, and the life of the People of God itself.”</a:t>
            </a:r>
            <a:r>
              <a:rPr lang="en-US" baseline="30000" dirty="0" smtClean="0">
                <a:solidFill>
                  <a:schemeClr val="accent6">
                    <a:lumMod val="50000"/>
                  </a:schemeClr>
                </a:solidFill>
              </a:rPr>
              <a:t>1</a:t>
            </a:r>
            <a:r>
              <a:rPr lang="en-US" baseline="30000" dirty="0" smtClean="0"/>
              <a:t> </a:t>
            </a:r>
            <a:r>
              <a:rPr lang="en-US" dirty="0" smtClean="0"/>
              <a:t>(</a:t>
            </a:r>
            <a:r>
              <a:rPr lang="en-US" i="1" dirty="0" smtClean="0"/>
              <a:t>CCC,</a:t>
            </a:r>
            <a:r>
              <a:rPr lang="en-US" dirty="0" smtClean="0"/>
              <a:t> 957)</a:t>
            </a:r>
          </a:p>
          <a:p>
            <a:pPr marL="0" indent="0">
              <a:buNone/>
            </a:pPr>
            <a:r>
              <a:rPr lang="en-US" dirty="0" smtClean="0"/>
              <a:t> </a:t>
            </a:r>
          </a:p>
        </p:txBody>
      </p:sp>
      <p:sp>
        <p:nvSpPr>
          <p:cNvPr id="5" name="TextBox 4"/>
          <p:cNvSpPr txBox="1"/>
          <p:nvPr/>
        </p:nvSpPr>
        <p:spPr bwMode="auto">
          <a:xfrm>
            <a:off x="5562600" y="6520934"/>
            <a:ext cx="1828800" cy="184666"/>
          </a:xfrm>
          <a:prstGeom prst="rect">
            <a:avLst/>
          </a:prstGeom>
          <a:noFill/>
          <a:ln w="9525">
            <a:noFill/>
            <a:miter lim="800000"/>
            <a:headEnd/>
            <a:tailEnd/>
          </a:ln>
        </p:spPr>
        <p:txBody>
          <a:bodyPr wrap="square" rtlCol="0">
            <a:spAutoFit/>
          </a:bodyPr>
          <a:lstStyle/>
          <a:p>
            <a:r>
              <a:rPr lang="en-US" sz="600" dirty="0">
                <a:solidFill>
                  <a:srgbClr val="A6A6A6"/>
                </a:solidFill>
              </a:rPr>
              <a:t>©</a:t>
            </a:r>
            <a:r>
              <a:rPr lang="en-US" sz="600" dirty="0" err="1">
                <a:solidFill>
                  <a:srgbClr val="A6A6A6"/>
                </a:solidFill>
              </a:rPr>
              <a:t>Rawpixel.com</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6" name="Picture 5" descr="U3S13-Visand Spir-shutterstock_20071250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3657600"/>
            <a:ext cx="4591818" cy="2895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700" y="838200"/>
            <a:ext cx="8229600" cy="533400"/>
          </a:xfrm>
        </p:spPr>
        <p:txBody>
          <a:bodyPr/>
          <a:lstStyle/>
          <a:p>
            <a:r>
              <a:rPr lang="en-US" dirty="0" smtClean="0"/>
              <a:t>Memory of the Dead</a:t>
            </a:r>
            <a:endParaRPr lang="en-US" dirty="0"/>
          </a:p>
        </p:txBody>
      </p:sp>
      <p:sp>
        <p:nvSpPr>
          <p:cNvPr id="3" name="Content Placeholder 2"/>
          <p:cNvSpPr>
            <a:spLocks noGrp="1"/>
          </p:cNvSpPr>
          <p:nvPr>
            <p:ph idx="1"/>
          </p:nvPr>
        </p:nvSpPr>
        <p:spPr>
          <a:xfrm>
            <a:off x="901700" y="1371600"/>
            <a:ext cx="7696200" cy="5105400"/>
          </a:xfrm>
        </p:spPr>
        <p:txBody>
          <a:bodyPr>
            <a:normAutofit/>
          </a:bodyPr>
          <a:lstStyle/>
          <a:p>
            <a:pPr marL="0" indent="0">
              <a:buNone/>
            </a:pPr>
            <a:r>
              <a:rPr lang="en-US" dirty="0" smtClean="0"/>
              <a:t>The Church has always honored those who have gone before us in faith. We look to them as examples of the Christian way of life. We also pray for them, that they may be forgiven of any sin. We ask them to pray for us who still struggle here on earth. </a:t>
            </a:r>
            <a:r>
              <a:rPr lang="en-US" sz="1200" dirty="0" smtClean="0"/>
              <a:t> </a:t>
            </a:r>
          </a:p>
          <a:p>
            <a:endParaRPr lang="en-US" dirty="0"/>
          </a:p>
        </p:txBody>
      </p:sp>
      <p:sp>
        <p:nvSpPr>
          <p:cNvPr id="5" name="TextBox 4"/>
          <p:cNvSpPr txBox="1"/>
          <p:nvPr/>
        </p:nvSpPr>
        <p:spPr bwMode="auto">
          <a:xfrm>
            <a:off x="5410200" y="6139934"/>
            <a:ext cx="1828800" cy="184666"/>
          </a:xfrm>
          <a:prstGeom prst="rect">
            <a:avLst/>
          </a:prstGeom>
          <a:noFill/>
          <a:ln w="9525">
            <a:noFill/>
            <a:miter lim="800000"/>
            <a:headEnd/>
            <a:tailEnd/>
          </a:ln>
        </p:spPr>
        <p:txBody>
          <a:bodyPr wrap="square" rtlCol="0">
            <a:spAutoFit/>
          </a:bodyPr>
          <a:lstStyle/>
          <a:p>
            <a:r>
              <a:rPr lang="en-US" sz="600" dirty="0">
                <a:solidFill>
                  <a:srgbClr val="A6A6A6"/>
                </a:solidFill>
              </a:rPr>
              <a:t>© Peter </a:t>
            </a:r>
            <a:r>
              <a:rPr lang="en-US" sz="600" dirty="0" err="1">
                <a:solidFill>
                  <a:srgbClr val="A6A6A6"/>
                </a:solidFill>
              </a:rPr>
              <a:t>Topp</a:t>
            </a:r>
            <a:r>
              <a:rPr lang="en-US" sz="600" dirty="0">
                <a:solidFill>
                  <a:srgbClr val="A6A6A6"/>
                </a:solidFill>
              </a:rPr>
              <a:t> </a:t>
            </a:r>
            <a:r>
              <a:rPr lang="en-US" sz="600" dirty="0" err="1">
                <a:solidFill>
                  <a:srgbClr val="A6A6A6"/>
                </a:solidFill>
              </a:rPr>
              <a:t>Enge</a:t>
            </a:r>
            <a:r>
              <a:rPr lang="en-US" sz="600" dirty="0">
                <a:solidFill>
                  <a:srgbClr val="A6A6A6"/>
                </a:solidFill>
              </a:rPr>
              <a:t> </a:t>
            </a:r>
            <a:r>
              <a:rPr lang="en-US" sz="600" dirty="0" err="1">
                <a:solidFill>
                  <a:srgbClr val="A6A6A6"/>
                </a:solidFill>
              </a:rPr>
              <a:t>Jonasen</a:t>
            </a:r>
            <a:r>
              <a:rPr lang="en-US" sz="600" dirty="0">
                <a:solidFill>
                  <a:srgbClr val="A6A6A6"/>
                </a:solidFill>
              </a:rPr>
              <a:t> / </a:t>
            </a:r>
            <a:r>
              <a:rPr lang="en-US" sz="600" dirty="0" err="1">
                <a:solidFill>
                  <a:srgbClr val="A6A6A6"/>
                </a:solidFill>
              </a:rPr>
              <a:t>iStock.com</a:t>
            </a:r>
            <a:r>
              <a:rPr lang="en-US" sz="600" dirty="0">
                <a:solidFill>
                  <a:srgbClr val="A6A6A6"/>
                </a:solidFill>
              </a:rPr>
              <a:t> </a:t>
            </a:r>
          </a:p>
        </p:txBody>
      </p:sp>
      <p:pic>
        <p:nvPicPr>
          <p:cNvPr id="4" name="Picture 3" descr="U3S14-Visand Spir-iStock_000070321643_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3581400"/>
            <a:ext cx="3887632" cy="25908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8229600" cy="533400"/>
          </a:xfrm>
        </p:spPr>
        <p:txBody>
          <a:bodyPr/>
          <a:lstStyle/>
          <a:p>
            <a:r>
              <a:rPr lang="en-US" dirty="0" smtClean="0"/>
              <a:t>Salvation</a:t>
            </a:r>
            <a:endParaRPr lang="en-US" dirty="0"/>
          </a:p>
        </p:txBody>
      </p:sp>
      <p:sp>
        <p:nvSpPr>
          <p:cNvPr id="3" name="Content Placeholder 2"/>
          <p:cNvSpPr>
            <a:spLocks noGrp="1"/>
          </p:cNvSpPr>
          <p:nvPr>
            <p:ph idx="1"/>
          </p:nvPr>
        </p:nvSpPr>
        <p:spPr>
          <a:xfrm>
            <a:off x="914400" y="1447800"/>
            <a:ext cx="7467600" cy="4373563"/>
          </a:xfrm>
        </p:spPr>
        <p:txBody>
          <a:bodyPr>
            <a:normAutofit/>
          </a:bodyPr>
          <a:lstStyle/>
          <a:p>
            <a:pPr marL="0" indent="0">
              <a:buNone/>
            </a:pPr>
            <a:r>
              <a:rPr lang="en-US" dirty="0" smtClean="0"/>
              <a:t>Salvation comes from God, through the gift of Jesus Christ to us. The Word of God became visible in the person of Jesus Christ, in order to lead us to the divine realities of peace, joy, love, and freedom—in this life, and forever.  </a:t>
            </a:r>
          </a:p>
        </p:txBody>
      </p:sp>
      <p:sp>
        <p:nvSpPr>
          <p:cNvPr id="5" name="TextBox 4"/>
          <p:cNvSpPr txBox="1"/>
          <p:nvPr/>
        </p:nvSpPr>
        <p:spPr bwMode="auto">
          <a:xfrm>
            <a:off x="5562600" y="6400800"/>
            <a:ext cx="1676400" cy="184666"/>
          </a:xfrm>
          <a:prstGeom prst="rect">
            <a:avLst/>
          </a:prstGeom>
          <a:noFill/>
          <a:ln w="9525">
            <a:noFill/>
            <a:miter lim="800000"/>
            <a:headEnd/>
            <a:tailEnd/>
          </a:ln>
        </p:spPr>
        <p:txBody>
          <a:bodyPr wrap="square" rtlCol="0">
            <a:spAutoFit/>
          </a:bodyPr>
          <a:lstStyle/>
          <a:p>
            <a:r>
              <a:rPr lang="en-US" sz="600" dirty="0">
                <a:solidFill>
                  <a:srgbClr val="A6A6A6"/>
                </a:solidFill>
              </a:rPr>
              <a:t>©Alex Emmanuel Koch / </a:t>
            </a:r>
            <a:r>
              <a:rPr lang="en-US" sz="600" dirty="0" err="1">
                <a:solidFill>
                  <a:srgbClr val="A6A6A6"/>
                </a:solidFill>
              </a:rPr>
              <a:t>Shutterstock.com</a:t>
            </a:r>
            <a:r>
              <a:rPr lang="en-US" sz="600" dirty="0">
                <a:solidFill>
                  <a:srgbClr val="A6A6A6"/>
                </a:solidFill>
              </a:rPr>
              <a:t> </a:t>
            </a:r>
          </a:p>
        </p:txBody>
      </p:sp>
      <p:pic>
        <p:nvPicPr>
          <p:cNvPr id="6" name="Picture 5" descr="U3S15-Visand Spir-shutterstock_14857707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3611563"/>
            <a:ext cx="4114800" cy="27432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Visible to Invisible</a:t>
            </a:r>
            <a:endParaRPr lang="en-US" dirty="0"/>
          </a:p>
        </p:txBody>
      </p:sp>
      <p:sp>
        <p:nvSpPr>
          <p:cNvPr id="3" name="Content Placeholder 2"/>
          <p:cNvSpPr>
            <a:spLocks noGrp="1"/>
          </p:cNvSpPr>
          <p:nvPr>
            <p:ph idx="1"/>
          </p:nvPr>
        </p:nvSpPr>
        <p:spPr>
          <a:xfrm>
            <a:off x="914400" y="1752600"/>
            <a:ext cx="4267200" cy="4373563"/>
          </a:xfrm>
        </p:spPr>
        <p:txBody>
          <a:bodyPr/>
          <a:lstStyle/>
          <a:p>
            <a:pPr lvl="0"/>
            <a:r>
              <a:rPr lang="en-US" dirty="0" smtClean="0"/>
              <a:t>The visible elements of the Church are meant to guide us to an understanding of, and belief in, the invisible (spiritual) elements of the Church, from the sign to the thing signified, from the Sacraments to the mysteries.</a:t>
            </a:r>
          </a:p>
          <a:p>
            <a:pPr>
              <a:buNone/>
            </a:pPr>
            <a:endParaRPr lang="en-US" dirty="0"/>
          </a:p>
        </p:txBody>
      </p:sp>
      <p:pic>
        <p:nvPicPr>
          <p:cNvPr id="4" name="Picture 3" descr="Slide19-_Christ_Standing_in_a_Chalice_Supported_by_Angels-wikimedia.jpg"/>
          <p:cNvPicPr>
            <a:picLocks noChangeAspect="1"/>
          </p:cNvPicPr>
          <p:nvPr/>
        </p:nvPicPr>
        <p:blipFill>
          <a:blip r:embed="rId3" cstate="print"/>
          <a:stretch>
            <a:fillRect/>
          </a:stretch>
        </p:blipFill>
        <p:spPr>
          <a:xfrm>
            <a:off x="5517388" y="1295400"/>
            <a:ext cx="3307080" cy="4572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a:off x="5562600" y="5850523"/>
            <a:ext cx="2590800" cy="169277"/>
          </a:xfrm>
          <a:prstGeom prst="rect">
            <a:avLst/>
          </a:prstGeom>
          <a:noFill/>
          <a:ln w="9525">
            <a:noFill/>
            <a:miter lim="800000"/>
            <a:headEnd/>
            <a:tailEnd/>
          </a:ln>
        </p:spPr>
        <p:txBody>
          <a:bodyPr wrap="square" rtlCol="0">
            <a:spAutoFit/>
          </a:bodyPr>
          <a:lstStyle/>
          <a:p>
            <a:r>
              <a:rPr lang="en-US" sz="500" dirty="0" smtClean="0">
                <a:solidFill>
                  <a:schemeClr val="bg1">
                    <a:lumMod val="50000"/>
                  </a:schemeClr>
                </a:solidFill>
              </a:rPr>
              <a:t>Image in public domain</a:t>
            </a:r>
            <a:endParaRPr lang="en-US" sz="5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772400" cy="990600"/>
          </a:xfrm>
        </p:spPr>
        <p:txBody>
          <a:bodyPr/>
          <a:lstStyle/>
          <a:p>
            <a:r>
              <a:rPr lang="en-US" dirty="0" smtClean="0"/>
              <a:t>Visible Leads </a:t>
            </a:r>
            <a:br>
              <a:rPr lang="en-US" dirty="0" smtClean="0"/>
            </a:br>
            <a:r>
              <a:rPr lang="en-US" dirty="0" smtClean="0"/>
              <a:t>to Invisible</a:t>
            </a:r>
            <a:endParaRPr lang="en-US" dirty="0"/>
          </a:p>
        </p:txBody>
      </p:sp>
      <p:sp>
        <p:nvSpPr>
          <p:cNvPr id="3" name="Content Placeholder 2"/>
          <p:cNvSpPr>
            <a:spLocks noGrp="1"/>
          </p:cNvSpPr>
          <p:nvPr>
            <p:ph idx="1"/>
          </p:nvPr>
        </p:nvSpPr>
        <p:spPr>
          <a:xfrm>
            <a:off x="914400" y="1981200"/>
            <a:ext cx="3782389" cy="4373563"/>
          </a:xfrm>
        </p:spPr>
        <p:txBody>
          <a:bodyPr/>
          <a:lstStyle/>
          <a:p>
            <a:r>
              <a:rPr lang="en-US" dirty="0" smtClean="0"/>
              <a:t>“To be sure, it is Christ who is seen, the visible image of the invisible God, but it is the Spirit who reveals him.” (</a:t>
            </a:r>
            <a:r>
              <a:rPr lang="en-US" i="1" dirty="0" smtClean="0"/>
              <a:t>CCC,</a:t>
            </a:r>
            <a:r>
              <a:rPr lang="en-US" dirty="0" smtClean="0"/>
              <a:t> 689)</a:t>
            </a:r>
          </a:p>
          <a:p>
            <a:pPr>
              <a:buNone/>
            </a:pPr>
            <a:endParaRPr lang="en-US" dirty="0"/>
          </a:p>
        </p:txBody>
      </p:sp>
      <p:sp>
        <p:nvSpPr>
          <p:cNvPr id="5" name="TextBox 4"/>
          <p:cNvSpPr txBox="1"/>
          <p:nvPr/>
        </p:nvSpPr>
        <p:spPr bwMode="auto">
          <a:xfrm>
            <a:off x="7848600" y="4572000"/>
            <a:ext cx="2590800" cy="184666"/>
          </a:xfrm>
          <a:prstGeom prst="rect">
            <a:avLst/>
          </a:prstGeom>
          <a:noFill/>
          <a:ln w="9525">
            <a:noFill/>
            <a:miter lim="800000"/>
            <a:headEnd/>
            <a:tailEnd/>
          </a:ln>
        </p:spPr>
        <p:txBody>
          <a:bodyPr wrap="square" rtlCol="0">
            <a:spAutoFit/>
          </a:bodyPr>
          <a:lstStyle/>
          <a:p>
            <a:r>
              <a:rPr lang="en-US" sz="600" dirty="0">
                <a:solidFill>
                  <a:srgbClr val="A6A6A6"/>
                </a:solidFill>
              </a:rPr>
              <a:t>© Oleg Golovnev/Shutterstock.com</a:t>
            </a:r>
          </a:p>
        </p:txBody>
      </p:sp>
      <p:pic>
        <p:nvPicPr>
          <p:cNvPr id="4" name="Picture 3" descr="U3S17-Visand Spir-shutterstock_7325378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219199"/>
            <a:ext cx="4385602" cy="339112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	</a:t>
            </a:r>
            <a:endParaRPr lang="en-US" dirty="0"/>
          </a:p>
        </p:txBody>
      </p:sp>
      <p:sp>
        <p:nvSpPr>
          <p:cNvPr id="3" name="Content Placeholder 2"/>
          <p:cNvSpPr>
            <a:spLocks noGrp="1"/>
          </p:cNvSpPr>
          <p:nvPr>
            <p:ph idx="1"/>
          </p:nvPr>
        </p:nvSpPr>
        <p:spPr/>
        <p:txBody>
          <a:bodyPr>
            <a:normAutofit lnSpcReduction="10000"/>
          </a:bodyPr>
          <a:lstStyle/>
          <a:p>
            <a:pPr marL="0" indent="0">
              <a:spcBef>
                <a:spcPts val="0"/>
              </a:spcBef>
              <a:buNone/>
              <a:defRPr/>
            </a:pPr>
            <a:r>
              <a:rPr lang="en-US" sz="1800" dirty="0" smtClean="0"/>
              <a:t>The Scripture quotation on slide 8 is from </a:t>
            </a:r>
            <a:r>
              <a:rPr lang="en-US" sz="1800" dirty="0"/>
              <a:t>the </a:t>
            </a:r>
            <a:r>
              <a:rPr lang="en-US" sz="1800" i="1" dirty="0"/>
              <a:t>New American Bible, revised edition </a:t>
            </a:r>
            <a:r>
              <a:rPr lang="en-US" sz="1800" dirty="0"/>
              <a:t>© 2010, 1991, 1986, 1970 Confraternity of Christian Doctrine, Inc., Washington, D.C. All Rights Reserved. No part of this work may be reproduced or transmitted in any form or by any means, electronic or mechanical, including photocopying, recording, or by any information storage and retrieval system, without permission in writing from the copyright owners</a:t>
            </a:r>
            <a:r>
              <a:rPr lang="en-US" sz="1800" dirty="0" smtClean="0"/>
              <a:t>.</a:t>
            </a:r>
            <a:endParaRPr lang="en-US" sz="1800" dirty="0"/>
          </a:p>
          <a:p>
            <a:pPr marL="0" indent="0">
              <a:spcBef>
                <a:spcPts val="0"/>
              </a:spcBef>
              <a:buNone/>
              <a:tabLst>
                <a:tab pos="339725" algn="l"/>
              </a:tabLst>
              <a:defRPr/>
            </a:pPr>
            <a:r>
              <a:rPr lang="en-US" sz="1800" dirty="0" smtClean="0"/>
              <a:t>	The quotations on slides 12, 13</a:t>
            </a:r>
            <a:r>
              <a:rPr lang="en-US" sz="1800" smtClean="0"/>
              <a:t>, and </a:t>
            </a:r>
            <a:r>
              <a:rPr lang="en-US" sz="1800" dirty="0" smtClean="0"/>
              <a:t>17 are from the </a:t>
            </a:r>
            <a:r>
              <a:rPr lang="en-US" sz="1800" i="1" dirty="0" smtClean="0"/>
              <a:t>Catechism </a:t>
            </a:r>
            <a:r>
              <a:rPr lang="en-US" sz="1800" i="1" dirty="0"/>
              <a:t>of the Catholic Church</a:t>
            </a:r>
            <a:r>
              <a:rPr lang="en-US" sz="1800" dirty="0"/>
              <a:t> for use in the United States of America, second edition, numbers </a:t>
            </a:r>
            <a:r>
              <a:rPr lang="en-US" sz="1800" dirty="0" smtClean="0"/>
              <a:t>956, 957, and 689, </a:t>
            </a:r>
            <a:r>
              <a:rPr lang="en-US" sz="1800" dirty="0"/>
              <a:t>respectively. Copyright © 1994 by the United States Catholic Conference, Inc.—</a:t>
            </a:r>
            <a:r>
              <a:rPr lang="en-US" sz="1800" dirty="0" err="1"/>
              <a:t>Libreria</a:t>
            </a:r>
            <a:r>
              <a:rPr lang="en-US" sz="1800" dirty="0"/>
              <a:t> </a:t>
            </a:r>
            <a:r>
              <a:rPr lang="en-US" sz="1800" dirty="0" err="1"/>
              <a:t>Editrice</a:t>
            </a:r>
            <a:r>
              <a:rPr lang="en-US" sz="1800" dirty="0"/>
              <a:t> </a:t>
            </a:r>
            <a:r>
              <a:rPr lang="en-US" sz="1800" dirty="0" err="1"/>
              <a:t>Vaticana</a:t>
            </a:r>
            <a:r>
              <a:rPr lang="en-US" sz="1800" dirty="0"/>
              <a:t>. English translation of the </a:t>
            </a:r>
            <a:r>
              <a:rPr lang="en-US" sz="1800" i="1" dirty="0"/>
              <a:t>Catechism of the Catholic Church: Modifications from the </a:t>
            </a:r>
            <a:r>
              <a:rPr lang="en-US" sz="1800" i="1" dirty="0" err="1"/>
              <a:t>Editio</a:t>
            </a:r>
            <a:r>
              <a:rPr lang="en-US" sz="1800" i="1" dirty="0"/>
              <a:t> </a:t>
            </a:r>
            <a:r>
              <a:rPr lang="en-US" sz="1800" i="1" dirty="0" err="1"/>
              <a:t>Typica</a:t>
            </a:r>
            <a:r>
              <a:rPr lang="en-US" sz="1800" dirty="0"/>
              <a:t> copyright © 1997 by the United States Catholic Conference, Inc.—</a:t>
            </a:r>
            <a:r>
              <a:rPr lang="en-US" sz="1800" dirty="0" err="1"/>
              <a:t>Libreria</a:t>
            </a:r>
            <a:r>
              <a:rPr lang="en-US" sz="1800" dirty="0"/>
              <a:t> </a:t>
            </a:r>
            <a:r>
              <a:rPr lang="en-US" sz="1800" dirty="0" err="1"/>
              <a:t>Editrice</a:t>
            </a:r>
            <a:r>
              <a:rPr lang="en-US" sz="1800" dirty="0"/>
              <a:t> </a:t>
            </a:r>
            <a:r>
              <a:rPr lang="en-US" sz="1800" dirty="0" err="1"/>
              <a:t>Vaticana</a:t>
            </a:r>
            <a:r>
              <a:rPr lang="en-US" sz="1800" dirty="0"/>
              <a:t>.</a:t>
            </a:r>
          </a:p>
        </p:txBody>
      </p:sp>
    </p:spTree>
    <p:extLst>
      <p:ext uri="{BB962C8B-B14F-4D97-AF65-F5344CB8AC3E}">
        <p14:creationId xmlns:p14="http://schemas.microsoft.com/office/powerpoint/2010/main" val="35943391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33069" y="822216"/>
            <a:ext cx="7772400" cy="533400"/>
          </a:xfrm>
        </p:spPr>
        <p:txBody>
          <a:bodyPr/>
          <a:lstStyle/>
          <a:p>
            <a:r>
              <a:rPr lang="en-US" dirty="0" smtClean="0"/>
              <a:t>Visible and Spiritual</a:t>
            </a:r>
            <a:endParaRPr lang="en-US" dirty="0"/>
          </a:p>
        </p:txBody>
      </p:sp>
      <p:sp>
        <p:nvSpPr>
          <p:cNvPr id="6" name="Content Placeholder 5"/>
          <p:cNvSpPr>
            <a:spLocks noGrp="1"/>
          </p:cNvSpPr>
          <p:nvPr>
            <p:ph idx="1"/>
          </p:nvPr>
        </p:nvSpPr>
        <p:spPr>
          <a:xfrm>
            <a:off x="933069" y="1431816"/>
            <a:ext cx="4953000" cy="4373563"/>
          </a:xfrm>
        </p:spPr>
        <p:txBody>
          <a:bodyPr/>
          <a:lstStyle/>
          <a:p>
            <a:pPr lvl="0"/>
            <a:r>
              <a:rPr lang="en-US" dirty="0" smtClean="0"/>
              <a:t>The Church is both visible and spiritual, a hierarchical society and the Mystical Body of Christ.</a:t>
            </a:r>
          </a:p>
          <a:p>
            <a:pPr lvl="0"/>
            <a:r>
              <a:rPr lang="en-US" dirty="0" smtClean="0"/>
              <a:t>She is one, yet formed of two components, human and divine.</a:t>
            </a:r>
          </a:p>
          <a:p>
            <a:pPr lvl="0"/>
            <a:r>
              <a:rPr lang="en-US" dirty="0" smtClean="0"/>
              <a:t>That is her mystery, which only faith can accept.</a:t>
            </a:r>
          </a:p>
          <a:p>
            <a:pPr>
              <a:buNone/>
            </a:pPr>
            <a:endParaRPr lang="en-US" dirty="0"/>
          </a:p>
        </p:txBody>
      </p:sp>
      <p:sp>
        <p:nvSpPr>
          <p:cNvPr id="8" name="TextBox 7"/>
          <p:cNvSpPr txBox="1"/>
          <p:nvPr/>
        </p:nvSpPr>
        <p:spPr bwMode="auto">
          <a:xfrm>
            <a:off x="7696200" y="4572000"/>
            <a:ext cx="9906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sedmak</a:t>
            </a:r>
            <a:r>
              <a:rPr lang="en-US" sz="600" dirty="0">
                <a:solidFill>
                  <a:srgbClr val="A6A6A6"/>
                </a:solidFill>
              </a:rPr>
              <a:t> / </a:t>
            </a:r>
            <a:r>
              <a:rPr lang="en-US" sz="600" dirty="0" err="1">
                <a:solidFill>
                  <a:srgbClr val="A6A6A6"/>
                </a:solidFill>
              </a:rPr>
              <a:t>iStock.com</a:t>
            </a:r>
            <a:r>
              <a:rPr lang="en-US" sz="600" dirty="0">
                <a:solidFill>
                  <a:srgbClr val="A6A6A6"/>
                </a:solidFill>
              </a:rPr>
              <a:t> </a:t>
            </a:r>
            <a:endParaRPr lang="en-US" sz="600" dirty="0">
              <a:solidFill>
                <a:srgbClr val="A6A6A6"/>
              </a:solidFill>
              <a:latin typeface="Arial" pitchFamily="34" charset="0"/>
              <a:cs typeface="Arial" pitchFamily="34" charset="0"/>
            </a:endParaRPr>
          </a:p>
        </p:txBody>
      </p:sp>
      <p:sp>
        <p:nvSpPr>
          <p:cNvPr id="9" name="TextBox 8"/>
          <p:cNvSpPr txBox="1"/>
          <p:nvPr/>
        </p:nvSpPr>
        <p:spPr bwMode="auto">
          <a:xfrm rot="16200000">
            <a:off x="2149733" y="5317865"/>
            <a:ext cx="27432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GoodLifeStudio</a:t>
            </a:r>
            <a:r>
              <a:rPr lang="en-US" sz="600" dirty="0">
                <a:solidFill>
                  <a:srgbClr val="A6A6A6"/>
                </a:solidFill>
              </a:rPr>
              <a:t> / </a:t>
            </a:r>
            <a:r>
              <a:rPr lang="en-US" sz="600" dirty="0" err="1">
                <a:solidFill>
                  <a:srgbClr val="A6A6A6"/>
                </a:solidFill>
              </a:rPr>
              <a:t>iStock.com</a:t>
            </a:r>
            <a:r>
              <a:rPr lang="en-US" sz="600" dirty="0">
                <a:solidFill>
                  <a:srgbClr val="A6A6A6"/>
                </a:solidFill>
              </a:rPr>
              <a:t> </a:t>
            </a:r>
            <a:endParaRPr lang="en-US" sz="600" dirty="0">
              <a:solidFill>
                <a:srgbClr val="A6A6A6"/>
              </a:solidFill>
              <a:latin typeface="Arial" panose="020B0604020202020204" pitchFamily="34" charset="0"/>
              <a:cs typeface="Arial" panose="020B0604020202020204" pitchFamily="34" charset="0"/>
            </a:endParaRPr>
          </a:p>
        </p:txBody>
      </p:sp>
      <p:pic>
        <p:nvPicPr>
          <p:cNvPr id="2" name="Picture 1" descr="U3S2a-Visand Spir-iStock_000026401685_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609600"/>
            <a:ext cx="2438400" cy="3936374"/>
          </a:xfrm>
          <a:prstGeom prst="rect">
            <a:avLst/>
          </a:prstGeom>
        </p:spPr>
      </p:pic>
      <p:pic>
        <p:nvPicPr>
          <p:cNvPr id="3" name="Picture 2" descr="U3S2b-Visand Spir-iStock_000074963341_Larg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0" y="4597306"/>
            <a:ext cx="3200400" cy="213281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3271"/>
            <a:ext cx="7772400" cy="533400"/>
          </a:xfrm>
        </p:spPr>
        <p:txBody>
          <a:bodyPr/>
          <a:lstStyle/>
          <a:p>
            <a:r>
              <a:rPr lang="en-US" dirty="0" smtClean="0"/>
              <a:t>Visible</a:t>
            </a:r>
            <a:endParaRPr lang="en-US" dirty="0"/>
          </a:p>
        </p:txBody>
      </p:sp>
      <p:sp>
        <p:nvSpPr>
          <p:cNvPr id="3" name="Content Placeholder 2"/>
          <p:cNvSpPr>
            <a:spLocks noGrp="1"/>
          </p:cNvSpPr>
          <p:nvPr>
            <p:ph idx="1"/>
          </p:nvPr>
        </p:nvSpPr>
        <p:spPr>
          <a:xfrm>
            <a:off x="838200" y="1432871"/>
            <a:ext cx="7772400" cy="4373563"/>
          </a:xfrm>
        </p:spPr>
        <p:txBody>
          <a:bodyPr/>
          <a:lstStyle/>
          <a:p>
            <a:pPr lvl="0"/>
            <a:r>
              <a:rPr lang="en-US" dirty="0" smtClean="0"/>
              <a:t>The visible Church consists of the People of God, the physical structures of the Church, the liturgies, and the Sacraments.</a:t>
            </a:r>
          </a:p>
          <a:p>
            <a:pPr lvl="0"/>
            <a:r>
              <a:rPr lang="en-US" dirty="0" smtClean="0"/>
              <a:t>Can you name other visible elements of the Church?</a:t>
            </a:r>
          </a:p>
          <a:p>
            <a:pPr>
              <a:buNone/>
            </a:pPr>
            <a:endParaRPr lang="en-US" dirty="0"/>
          </a:p>
        </p:txBody>
      </p:sp>
      <p:sp>
        <p:nvSpPr>
          <p:cNvPr id="5" name="TextBox 4"/>
          <p:cNvSpPr txBox="1"/>
          <p:nvPr/>
        </p:nvSpPr>
        <p:spPr bwMode="auto">
          <a:xfrm>
            <a:off x="2514600" y="6248400"/>
            <a:ext cx="25908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princessdlaf</a:t>
            </a:r>
            <a:r>
              <a:rPr lang="en-US" sz="600" dirty="0">
                <a:solidFill>
                  <a:srgbClr val="A6A6A6"/>
                </a:solidFill>
              </a:rPr>
              <a:t> / </a:t>
            </a:r>
            <a:r>
              <a:rPr lang="en-US" sz="600" dirty="0" err="1">
                <a:solidFill>
                  <a:srgbClr val="A6A6A6"/>
                </a:solidFill>
              </a:rPr>
              <a:t>iStock.com</a:t>
            </a:r>
            <a:r>
              <a:rPr lang="en-US" sz="600" dirty="0">
                <a:solidFill>
                  <a:srgbClr val="A6A6A6"/>
                </a:solidFill>
              </a:rPr>
              <a:t> </a:t>
            </a:r>
          </a:p>
        </p:txBody>
      </p:sp>
      <p:pic>
        <p:nvPicPr>
          <p:cNvPr id="6" name="Picture 5" descr="U3S3-Visand Spir-iStock_000011670743_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3429000"/>
            <a:ext cx="4309377" cy="287186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772400" cy="533400"/>
          </a:xfrm>
        </p:spPr>
        <p:txBody>
          <a:bodyPr>
            <a:normAutofit/>
          </a:bodyPr>
          <a:lstStyle/>
          <a:p>
            <a:r>
              <a:rPr lang="en-US" dirty="0" smtClean="0"/>
              <a:t>Visible Elements</a:t>
            </a:r>
            <a:endParaRPr lang="en-US" dirty="0"/>
          </a:p>
        </p:txBody>
      </p:sp>
      <p:sp>
        <p:nvSpPr>
          <p:cNvPr id="3" name="Content Placeholder 2"/>
          <p:cNvSpPr>
            <a:spLocks noGrp="1"/>
          </p:cNvSpPr>
          <p:nvPr>
            <p:ph idx="1"/>
          </p:nvPr>
        </p:nvSpPr>
        <p:spPr>
          <a:xfrm>
            <a:off x="1066800" y="1371600"/>
            <a:ext cx="4572000" cy="5105400"/>
          </a:xfrm>
        </p:spPr>
        <p:txBody>
          <a:bodyPr>
            <a:normAutofit/>
          </a:bodyPr>
          <a:lstStyle/>
          <a:p>
            <a:pPr lvl="0"/>
            <a:r>
              <a:rPr lang="en-US" dirty="0" smtClean="0"/>
              <a:t>The Church is a society with a hierarchical structure.</a:t>
            </a:r>
          </a:p>
          <a:p>
            <a:pPr lvl="0"/>
            <a:r>
              <a:rPr lang="en-US" dirty="0" smtClean="0"/>
              <a:t>This hierarchy guides the People of God and protects the faith.</a:t>
            </a:r>
          </a:p>
          <a:p>
            <a:pPr lvl="0"/>
            <a:r>
              <a:rPr lang="en-US" dirty="0" smtClean="0"/>
              <a:t>The physical churches are centers of prayer and worship for the People of God.</a:t>
            </a:r>
          </a:p>
          <a:p>
            <a:pPr lvl="0"/>
            <a:r>
              <a:rPr lang="en-US" dirty="0" smtClean="0"/>
              <a:t>The human is directed toward, and subordinated to, the divine, the visible to the invisible.</a:t>
            </a:r>
          </a:p>
        </p:txBody>
      </p:sp>
      <p:sp>
        <p:nvSpPr>
          <p:cNvPr id="5" name="TextBox 4"/>
          <p:cNvSpPr txBox="1"/>
          <p:nvPr/>
        </p:nvSpPr>
        <p:spPr bwMode="auto">
          <a:xfrm>
            <a:off x="5867400" y="5682734"/>
            <a:ext cx="25908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messenjah</a:t>
            </a:r>
            <a:r>
              <a:rPr lang="en-US" sz="600" dirty="0">
                <a:solidFill>
                  <a:srgbClr val="A6A6A6"/>
                </a:solidFill>
              </a:rPr>
              <a:t> / </a:t>
            </a:r>
            <a:r>
              <a:rPr lang="en-US" sz="600" dirty="0" err="1">
                <a:solidFill>
                  <a:srgbClr val="A6A6A6"/>
                </a:solidFill>
              </a:rPr>
              <a:t>iStock.com</a:t>
            </a:r>
            <a:r>
              <a:rPr lang="en-US" sz="600" dirty="0">
                <a:solidFill>
                  <a:srgbClr val="A6A6A6"/>
                </a:solidFill>
              </a:rPr>
              <a:t> </a:t>
            </a:r>
          </a:p>
        </p:txBody>
      </p:sp>
      <p:pic>
        <p:nvPicPr>
          <p:cNvPr id="4" name="Picture 3" descr="U3S4-Visand Spir-iStock_000001688861_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914399"/>
            <a:ext cx="3179850" cy="480791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27747"/>
            <a:ext cx="8077200" cy="533400"/>
          </a:xfrm>
        </p:spPr>
        <p:txBody>
          <a:bodyPr/>
          <a:lstStyle/>
          <a:p>
            <a:r>
              <a:rPr lang="en-US" dirty="0" smtClean="0"/>
              <a:t>Endowed with Riches</a:t>
            </a:r>
            <a:endParaRPr lang="en-US" dirty="0"/>
          </a:p>
        </p:txBody>
      </p:sp>
      <p:sp>
        <p:nvSpPr>
          <p:cNvPr id="3" name="Content Placeholder 2"/>
          <p:cNvSpPr>
            <a:spLocks noGrp="1"/>
          </p:cNvSpPr>
          <p:nvPr>
            <p:ph idx="1"/>
          </p:nvPr>
        </p:nvSpPr>
        <p:spPr>
          <a:xfrm>
            <a:off x="4114800" y="1638300"/>
            <a:ext cx="4343400" cy="4373563"/>
          </a:xfrm>
        </p:spPr>
        <p:txBody>
          <a:bodyPr/>
          <a:lstStyle/>
          <a:p>
            <a:pPr lvl="0"/>
            <a:r>
              <a:rPr lang="en-US" dirty="0" smtClean="0"/>
              <a:t>The Church consists of the earthly Church (which we see) and the Church endowed with heavenly riches (which we don’t see).</a:t>
            </a:r>
          </a:p>
          <a:p>
            <a:pPr lvl="0"/>
            <a:r>
              <a:rPr lang="en-US" dirty="0" smtClean="0"/>
              <a:t>The Church in this world is the sacrament of salvation, the sign and instrument of the communion of God and man.</a:t>
            </a:r>
          </a:p>
          <a:p>
            <a:pPr>
              <a:buNone/>
            </a:pPr>
            <a:endParaRPr lang="en-US" dirty="0"/>
          </a:p>
        </p:txBody>
      </p:sp>
      <p:sp>
        <p:nvSpPr>
          <p:cNvPr id="5" name="TextBox 4"/>
          <p:cNvSpPr txBox="1"/>
          <p:nvPr/>
        </p:nvSpPr>
        <p:spPr bwMode="auto">
          <a:xfrm>
            <a:off x="152400" y="4343400"/>
            <a:ext cx="3200400" cy="184666"/>
          </a:xfrm>
          <a:prstGeom prst="rect">
            <a:avLst/>
          </a:prstGeom>
          <a:noFill/>
          <a:ln w="9525">
            <a:noFill/>
            <a:miter lim="800000"/>
            <a:headEnd/>
            <a:tailEnd/>
          </a:ln>
        </p:spPr>
        <p:txBody>
          <a:bodyPr wrap="square" rtlCol="0">
            <a:spAutoFit/>
          </a:bodyPr>
          <a:lstStyle/>
          <a:p>
            <a:r>
              <a:rPr lang="en-US" sz="600" dirty="0">
                <a:solidFill>
                  <a:srgbClr val="A6A6A6"/>
                </a:solidFill>
              </a:rPr>
              <a:t>©</a:t>
            </a:r>
            <a:r>
              <a:rPr lang="en-US" sz="600" dirty="0" err="1">
                <a:solidFill>
                  <a:srgbClr val="A6A6A6"/>
                </a:solidFill>
              </a:rPr>
              <a:t>littlewormy</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6" name="Picture 5" descr="U3S5-Visand Spir-shutterstock_7798265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52600"/>
            <a:ext cx="4075976" cy="263521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011237"/>
            <a:ext cx="7772400" cy="533400"/>
          </a:xfrm>
        </p:spPr>
        <p:txBody>
          <a:bodyPr/>
          <a:lstStyle/>
          <a:p>
            <a:r>
              <a:rPr lang="en-US" dirty="0" smtClean="0"/>
              <a:t>Invisible</a:t>
            </a:r>
            <a:endParaRPr lang="en-US" dirty="0"/>
          </a:p>
        </p:txBody>
      </p:sp>
      <p:sp>
        <p:nvSpPr>
          <p:cNvPr id="3" name="Content Placeholder 2"/>
          <p:cNvSpPr>
            <a:spLocks noGrp="1"/>
          </p:cNvSpPr>
          <p:nvPr>
            <p:ph idx="1"/>
          </p:nvPr>
        </p:nvSpPr>
        <p:spPr>
          <a:xfrm>
            <a:off x="1219200" y="1620837"/>
            <a:ext cx="2895600" cy="4373563"/>
          </a:xfrm>
        </p:spPr>
        <p:txBody>
          <a:bodyPr/>
          <a:lstStyle/>
          <a:p>
            <a:pPr lvl="0"/>
            <a:r>
              <a:rPr lang="en-US" dirty="0" smtClean="0"/>
              <a:t>If you can’t see it, it can’t be true. Do you agree or disagree?</a:t>
            </a:r>
          </a:p>
          <a:p>
            <a:pPr lvl="0"/>
            <a:r>
              <a:rPr lang="en-US" dirty="0" smtClean="0"/>
              <a:t>What are some examples of things that are invisible yet real?</a:t>
            </a:r>
          </a:p>
        </p:txBody>
      </p:sp>
      <p:sp>
        <p:nvSpPr>
          <p:cNvPr id="5" name="TextBox 4"/>
          <p:cNvSpPr txBox="1"/>
          <p:nvPr/>
        </p:nvSpPr>
        <p:spPr bwMode="auto">
          <a:xfrm>
            <a:off x="5029200" y="5715000"/>
            <a:ext cx="2590800" cy="184666"/>
          </a:xfrm>
          <a:prstGeom prst="rect">
            <a:avLst/>
          </a:prstGeom>
          <a:noFill/>
          <a:ln w="9525">
            <a:noFill/>
            <a:miter lim="800000"/>
            <a:headEnd/>
            <a:tailEnd/>
          </a:ln>
        </p:spPr>
        <p:txBody>
          <a:bodyPr wrap="square" rtlCol="0">
            <a:spAutoFit/>
          </a:bodyPr>
          <a:lstStyle/>
          <a:p>
            <a:r>
              <a:rPr lang="en-US" sz="600" dirty="0">
                <a:solidFill>
                  <a:srgbClr val="A6A6A6"/>
                </a:solidFill>
              </a:rPr>
              <a:t>© Saint Mary's Press </a:t>
            </a:r>
          </a:p>
        </p:txBody>
      </p:sp>
      <p:pic>
        <p:nvPicPr>
          <p:cNvPr id="6" name="Picture 5" descr="U3S6-Visand Spir-iStock_000007488320and000069717055_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609600"/>
            <a:ext cx="3638739" cy="510434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1066800"/>
            <a:ext cx="8153400" cy="533400"/>
          </a:xfrm>
        </p:spPr>
        <p:txBody>
          <a:bodyPr/>
          <a:lstStyle/>
          <a:p>
            <a:r>
              <a:rPr lang="en-US" dirty="0" smtClean="0"/>
              <a:t>Invisible Church</a:t>
            </a:r>
            <a:endParaRPr lang="en-US" dirty="0"/>
          </a:p>
        </p:txBody>
      </p:sp>
      <p:sp>
        <p:nvSpPr>
          <p:cNvPr id="6" name="Content Placeholder 5"/>
          <p:cNvSpPr>
            <a:spLocks noGrp="1"/>
          </p:cNvSpPr>
          <p:nvPr>
            <p:ph idx="1"/>
          </p:nvPr>
        </p:nvSpPr>
        <p:spPr>
          <a:xfrm>
            <a:off x="993354" y="1600200"/>
            <a:ext cx="3200400" cy="4373563"/>
          </a:xfrm>
        </p:spPr>
        <p:txBody>
          <a:bodyPr/>
          <a:lstStyle/>
          <a:p>
            <a:pPr lvl="0"/>
            <a:r>
              <a:rPr lang="en-US" dirty="0" smtClean="0"/>
              <a:t>What elements of the Church are invisible?</a:t>
            </a:r>
          </a:p>
          <a:p>
            <a:pPr>
              <a:buNone/>
            </a:pPr>
            <a:endParaRPr lang="en-US" dirty="0"/>
          </a:p>
        </p:txBody>
      </p:sp>
      <p:sp>
        <p:nvSpPr>
          <p:cNvPr id="4" name="TextBox 3"/>
          <p:cNvSpPr txBox="1"/>
          <p:nvPr/>
        </p:nvSpPr>
        <p:spPr bwMode="auto">
          <a:xfrm>
            <a:off x="4038600" y="5530334"/>
            <a:ext cx="2590800" cy="184666"/>
          </a:xfrm>
          <a:prstGeom prst="rect">
            <a:avLst/>
          </a:prstGeom>
          <a:noFill/>
          <a:ln w="9525">
            <a:noFill/>
            <a:miter lim="800000"/>
            <a:headEnd/>
            <a:tailEnd/>
          </a:ln>
        </p:spPr>
        <p:txBody>
          <a:bodyPr wrap="square" rtlCol="0">
            <a:spAutoFit/>
          </a:bodyPr>
          <a:lstStyle/>
          <a:p>
            <a:r>
              <a:rPr lang="en-US" sz="600" dirty="0">
                <a:solidFill>
                  <a:srgbClr val="A6A6A6"/>
                </a:solidFill>
              </a:rPr>
              <a:t>©</a:t>
            </a:r>
            <a:r>
              <a:rPr lang="en-US" sz="600" dirty="0" err="1">
                <a:solidFill>
                  <a:srgbClr val="A6A6A6"/>
                </a:solidFill>
              </a:rPr>
              <a:t>Twinster</a:t>
            </a:r>
            <a:r>
              <a:rPr lang="en-US" sz="600" dirty="0">
                <a:solidFill>
                  <a:srgbClr val="A6A6A6"/>
                </a:solidFill>
              </a:rPr>
              <a:t> photo / </a:t>
            </a:r>
            <a:r>
              <a:rPr lang="en-US" sz="600" dirty="0" err="1">
                <a:solidFill>
                  <a:srgbClr val="A6A6A6"/>
                </a:solidFill>
              </a:rPr>
              <a:t>Shutterstock.com</a:t>
            </a:r>
            <a:r>
              <a:rPr lang="en-US" sz="600" dirty="0">
                <a:solidFill>
                  <a:srgbClr val="A6A6A6"/>
                </a:solidFill>
              </a:rPr>
              <a:t> </a:t>
            </a:r>
          </a:p>
        </p:txBody>
      </p:sp>
      <p:pic>
        <p:nvPicPr>
          <p:cNvPr id="7" name="Picture 6" descr="U3S7-Visand Spir-shutterstock_24642114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2286000"/>
            <a:ext cx="4953000" cy="330133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7772400" cy="533400"/>
          </a:xfrm>
        </p:spPr>
        <p:txBody>
          <a:bodyPr/>
          <a:lstStyle/>
          <a:p>
            <a:r>
              <a:rPr lang="en-US" dirty="0" smtClean="0"/>
              <a:t>Transubstantiation</a:t>
            </a:r>
            <a:endParaRPr lang="en-US" dirty="0"/>
          </a:p>
        </p:txBody>
      </p:sp>
      <p:sp>
        <p:nvSpPr>
          <p:cNvPr id="3" name="Content Placeholder 2"/>
          <p:cNvSpPr>
            <a:spLocks noGrp="1"/>
          </p:cNvSpPr>
          <p:nvPr>
            <p:ph idx="1"/>
          </p:nvPr>
        </p:nvSpPr>
        <p:spPr>
          <a:xfrm>
            <a:off x="533400" y="1752600"/>
            <a:ext cx="6477000" cy="4373563"/>
          </a:xfrm>
        </p:spPr>
        <p:txBody>
          <a:bodyPr/>
          <a:lstStyle/>
          <a:p>
            <a:pPr lvl="0"/>
            <a:r>
              <a:rPr lang="en-US" dirty="0" smtClean="0"/>
              <a:t>At the moment of consecration, the bread and wine become the Body and Blood of Jesus Christ.</a:t>
            </a:r>
          </a:p>
          <a:p>
            <a:pPr lvl="0"/>
            <a:r>
              <a:rPr lang="en-US" dirty="0" smtClean="0"/>
              <a:t>We take this on faith, </a:t>
            </a:r>
            <a:br>
              <a:rPr lang="en-US" dirty="0" smtClean="0"/>
            </a:br>
            <a:r>
              <a:rPr lang="en-US" dirty="0" smtClean="0"/>
              <a:t>having been told by </a:t>
            </a:r>
            <a:br>
              <a:rPr lang="en-US" dirty="0" smtClean="0"/>
            </a:br>
            <a:r>
              <a:rPr lang="en-US" dirty="0" smtClean="0"/>
              <a:t>Christ, “This is my </a:t>
            </a:r>
            <a:br>
              <a:rPr lang="en-US" dirty="0" smtClean="0"/>
            </a:br>
            <a:r>
              <a:rPr lang="en-US" dirty="0" smtClean="0"/>
              <a:t>body,  .  .  .  This is my </a:t>
            </a:r>
            <a:br>
              <a:rPr lang="en-US" dirty="0" smtClean="0"/>
            </a:br>
            <a:r>
              <a:rPr lang="en-US" dirty="0" smtClean="0"/>
              <a:t>blood” (Matthew 26:26–28).</a:t>
            </a:r>
          </a:p>
          <a:p>
            <a:pPr>
              <a:buNone/>
            </a:pPr>
            <a:endParaRPr lang="en-US" dirty="0"/>
          </a:p>
        </p:txBody>
      </p:sp>
      <p:pic>
        <p:nvPicPr>
          <p:cNvPr id="5" name="Picture 4" descr="U3S8-Visand Spir-shutterstock_31242993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743200"/>
            <a:ext cx="3886200" cy="2590800"/>
          </a:xfrm>
          <a:prstGeom prst="rect">
            <a:avLst/>
          </a:prstGeom>
        </p:spPr>
      </p:pic>
      <p:sp>
        <p:nvSpPr>
          <p:cNvPr id="8" name="TextBox 7"/>
          <p:cNvSpPr txBox="1"/>
          <p:nvPr/>
        </p:nvSpPr>
        <p:spPr bwMode="auto">
          <a:xfrm>
            <a:off x="7924800" y="5301734"/>
            <a:ext cx="2057400" cy="184666"/>
          </a:xfrm>
          <a:prstGeom prst="rect">
            <a:avLst/>
          </a:prstGeom>
          <a:noFill/>
          <a:ln w="9525">
            <a:noFill/>
            <a:miter lim="800000"/>
            <a:headEnd/>
            <a:tailEnd/>
          </a:ln>
        </p:spPr>
        <p:txBody>
          <a:bodyPr wrap="square" rtlCol="0">
            <a:spAutoFit/>
          </a:bodyPr>
          <a:lstStyle/>
          <a:p>
            <a:r>
              <a:rPr lang="en-US" sz="600" dirty="0">
                <a:solidFill>
                  <a:srgbClr val="A6A6A6"/>
                </a:solidFill>
              </a:rPr>
              <a:t>©</a:t>
            </a:r>
            <a:r>
              <a:rPr lang="en-US" sz="600" dirty="0" err="1">
                <a:solidFill>
                  <a:srgbClr val="A6A6A6"/>
                </a:solidFill>
              </a:rPr>
              <a:t>wideonet</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7848600" cy="533400"/>
          </a:xfrm>
        </p:spPr>
        <p:txBody>
          <a:bodyPr/>
          <a:lstStyle/>
          <a:p>
            <a:r>
              <a:rPr lang="en-US" dirty="0" smtClean="0"/>
              <a:t>Grace</a:t>
            </a:r>
            <a:endParaRPr lang="en-US" dirty="0"/>
          </a:p>
        </p:txBody>
      </p:sp>
      <p:sp>
        <p:nvSpPr>
          <p:cNvPr id="3" name="Content Placeholder 2"/>
          <p:cNvSpPr>
            <a:spLocks noGrp="1"/>
          </p:cNvSpPr>
          <p:nvPr>
            <p:ph idx="1"/>
          </p:nvPr>
        </p:nvSpPr>
        <p:spPr>
          <a:xfrm>
            <a:off x="914400" y="1295400"/>
            <a:ext cx="7620000" cy="4373563"/>
          </a:xfrm>
        </p:spPr>
        <p:txBody>
          <a:bodyPr/>
          <a:lstStyle/>
          <a:p>
            <a:pPr lvl="0"/>
            <a:r>
              <a:rPr lang="en-US" dirty="0" smtClean="0"/>
              <a:t>Grace is God’s unmerited favor.</a:t>
            </a:r>
          </a:p>
          <a:p>
            <a:pPr lvl="0"/>
            <a:r>
              <a:rPr lang="en-US" dirty="0" smtClean="0"/>
              <a:t>Grace is divine assistance.</a:t>
            </a:r>
          </a:p>
          <a:p>
            <a:pPr lvl="0"/>
            <a:r>
              <a:rPr lang="en-US" dirty="0" smtClean="0"/>
              <a:t>God continues to gift us with grace, freely given </a:t>
            </a:r>
            <a:br>
              <a:rPr lang="en-US" dirty="0" smtClean="0"/>
            </a:br>
            <a:r>
              <a:rPr lang="en-US" dirty="0" smtClean="0"/>
              <a:t>and never earned.</a:t>
            </a:r>
          </a:p>
          <a:p>
            <a:pPr lvl="0"/>
            <a:r>
              <a:rPr lang="en-US" dirty="0" smtClean="0"/>
              <a:t>God causes grace </a:t>
            </a:r>
            <a:br>
              <a:rPr lang="en-US" dirty="0" smtClean="0"/>
            </a:br>
            <a:r>
              <a:rPr lang="en-US" dirty="0" smtClean="0"/>
              <a:t>in the soul when the </a:t>
            </a:r>
            <a:br>
              <a:rPr lang="en-US" dirty="0" smtClean="0"/>
            </a:br>
            <a:r>
              <a:rPr lang="en-US" dirty="0" smtClean="0"/>
              <a:t>Sacraments are </a:t>
            </a:r>
            <a:br>
              <a:rPr lang="en-US" dirty="0" smtClean="0"/>
            </a:br>
            <a:r>
              <a:rPr lang="en-US" dirty="0" smtClean="0"/>
              <a:t>received.</a:t>
            </a:r>
          </a:p>
          <a:p>
            <a:pPr>
              <a:buNone/>
            </a:pPr>
            <a:endParaRPr lang="en-US" dirty="0"/>
          </a:p>
        </p:txBody>
      </p:sp>
      <p:sp>
        <p:nvSpPr>
          <p:cNvPr id="6" name="TextBox 5"/>
          <p:cNvSpPr txBox="1"/>
          <p:nvPr/>
        </p:nvSpPr>
        <p:spPr bwMode="auto">
          <a:xfrm>
            <a:off x="6400800" y="5758934"/>
            <a:ext cx="2895600" cy="184666"/>
          </a:xfrm>
          <a:prstGeom prst="rect">
            <a:avLst/>
          </a:prstGeom>
          <a:noFill/>
          <a:ln w="9525">
            <a:noFill/>
            <a:miter lim="800000"/>
            <a:headEnd/>
            <a:tailEnd/>
          </a:ln>
        </p:spPr>
        <p:txBody>
          <a:bodyPr wrap="square" rtlCol="0">
            <a:spAutoFit/>
          </a:bodyPr>
          <a:lstStyle/>
          <a:p>
            <a:r>
              <a:rPr lang="en-US" sz="600" dirty="0">
                <a:solidFill>
                  <a:srgbClr val="A6A6A6"/>
                </a:solidFill>
              </a:rPr>
              <a:t>©</a:t>
            </a:r>
            <a:r>
              <a:rPr lang="en-US" sz="600" dirty="0" err="1">
                <a:solidFill>
                  <a:srgbClr val="A6A6A6"/>
                </a:solidFill>
              </a:rPr>
              <a:t>Anest</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7" name="Picture 6" descr="U3S9-Visand Spir-shutterstock_6308210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2743200"/>
            <a:ext cx="2206343" cy="304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1797</TotalTime>
  <Words>1066</Words>
  <Application>Microsoft Office PowerPoint</Application>
  <PresentationFormat>On-screen Show (4:3)</PresentationFormat>
  <Paragraphs>105</Paragraphs>
  <Slides>18</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LIC Presentation template</vt:lpstr>
      <vt:lpstr>Visible and Spiritual Church</vt:lpstr>
      <vt:lpstr>Visible and Spiritual</vt:lpstr>
      <vt:lpstr>Visible</vt:lpstr>
      <vt:lpstr>Visible Elements</vt:lpstr>
      <vt:lpstr>Endowed with Riches</vt:lpstr>
      <vt:lpstr>Invisible</vt:lpstr>
      <vt:lpstr>Invisible Church</vt:lpstr>
      <vt:lpstr>Transubstantiation</vt:lpstr>
      <vt:lpstr>Grace</vt:lpstr>
      <vt:lpstr>Forgiveness</vt:lpstr>
      <vt:lpstr>Holiness</vt:lpstr>
      <vt:lpstr>Intercession of the Saints</vt:lpstr>
      <vt:lpstr>Communion with the Saints</vt:lpstr>
      <vt:lpstr>Memory of the Dead</vt:lpstr>
      <vt:lpstr>Salvation</vt:lpstr>
      <vt:lpstr>From Visible to Invisible</vt:lpstr>
      <vt:lpstr>Visible Leads  to Invisible</vt:lpstr>
      <vt:lpstr>Acknowledgments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Visible and Spiritual Church</dc:title>
  <dc:creator>bmartinka</dc:creator>
  <cp:lastModifiedBy>Brooke Saron</cp:lastModifiedBy>
  <cp:revision>105</cp:revision>
  <dcterms:created xsi:type="dcterms:W3CDTF">2010-11-22T22:49:55Z</dcterms:created>
  <dcterms:modified xsi:type="dcterms:W3CDTF">2016-01-06T18:18:13Z</dcterms:modified>
</cp:coreProperties>
</file>