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63" r:id="rId4"/>
    <p:sldId id="259" r:id="rId5"/>
    <p:sldId id="261" r:id="rId6"/>
    <p:sldId id="262" r:id="rId7"/>
    <p:sldId id="264" r:id="rId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82" autoAdjust="0"/>
    <p:restoredTop sz="65690" autoAdjust="0"/>
  </p:normalViewPr>
  <p:slideViewPr>
    <p:cSldViewPr>
      <p:cViewPr varScale="1">
        <p:scale>
          <a:sx n="48" d="100"/>
          <a:sy n="48" d="100"/>
        </p:scale>
        <p:origin x="60"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8C007519-B1C9-4704-A6CB-FDCF308D5604}" type="datetimeFigureOut">
              <a:rPr lang="en-US"/>
              <a:pPr>
                <a:defRPr/>
              </a:pPr>
              <a:t>2/17/2014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C7627A47-A55E-4EEA-90EC-22AC014CC587}" type="slidenum">
              <a:rPr lang="en-US"/>
              <a:pPr>
                <a:defRPr/>
              </a:pPr>
              <a:t>‹#›</a:t>
            </a:fld>
            <a:endParaRPr lang="en-US"/>
          </a:p>
        </p:txBody>
      </p:sp>
    </p:spTree>
    <p:extLst>
      <p:ext uri="{BB962C8B-B14F-4D97-AF65-F5344CB8AC3E}">
        <p14:creationId xmlns:p14="http://schemas.microsoft.com/office/powerpoint/2010/main" val="9864727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8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499547B-D97F-4B75-9FA3-6D5971DBBA9B}" type="slidenum">
              <a:rPr lang="en-US" smtClean="0"/>
              <a:pPr/>
              <a:t>1</a:t>
            </a:fld>
            <a:endParaRPr lang="en-US" smtClean="0"/>
          </a:p>
        </p:txBody>
      </p:sp>
    </p:spTree>
    <p:extLst>
      <p:ext uri="{BB962C8B-B14F-4D97-AF65-F5344CB8AC3E}">
        <p14:creationId xmlns:p14="http://schemas.microsoft.com/office/powerpoint/2010/main" val="943529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i="1" smtClean="0"/>
              <a:t>Notes:</a:t>
            </a:r>
            <a:r>
              <a:rPr lang="en-US" smtClean="0"/>
              <a:t>  The opening question is to get the students to brainstorm. If time permits, you could even create a mock letter or note including some slang terms. Guide the students to understand that slang makes sense within a particular culture—the slang words probably make no sense to someone outside of that culture. The handouts “Biblical Exegesis Chart” (Document #: TX001090) and “Practicing Biblical Exegesis” (Document #: TX001091) in the teacher guide help to engage the students in biblical exegesis and to grasp this content. These two handouts would work well after this presentation.</a:t>
            </a:r>
          </a:p>
        </p:txBody>
      </p:sp>
      <p:sp>
        <p:nvSpPr>
          <p:cNvPr id="19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BB4A740-F90F-41DD-8648-944BBE084F6E}" type="slidenum">
              <a:rPr lang="en-US" smtClean="0"/>
              <a:pPr/>
              <a:t>2</a:t>
            </a:fld>
            <a:endParaRPr lang="en-US" smtClean="0"/>
          </a:p>
        </p:txBody>
      </p:sp>
    </p:spTree>
    <p:extLst>
      <p:ext uri="{BB962C8B-B14F-4D97-AF65-F5344CB8AC3E}">
        <p14:creationId xmlns:p14="http://schemas.microsoft.com/office/powerpoint/2010/main" val="2924123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04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6CA3E95-84A1-4086-B744-C43F011E8B44}" type="slidenum">
              <a:rPr lang="en-US" smtClean="0"/>
              <a:pPr/>
              <a:t>3</a:t>
            </a:fld>
            <a:endParaRPr lang="en-US" smtClean="0"/>
          </a:p>
        </p:txBody>
      </p:sp>
    </p:spTree>
    <p:extLst>
      <p:ext uri="{BB962C8B-B14F-4D97-AF65-F5344CB8AC3E}">
        <p14:creationId xmlns:p14="http://schemas.microsoft.com/office/powerpoint/2010/main" val="2427334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i="1" smtClean="0"/>
              <a:t>Notes:</a:t>
            </a:r>
            <a:r>
              <a:rPr lang="en-US" smtClean="0"/>
              <a:t>  Use the opening discussion bullet to guide the students to the concept of needing to take the whole context into consideration to truly understand a particular piece of writing. This slide ties this concept to biblical exegesis. </a:t>
            </a:r>
          </a:p>
          <a:p>
            <a:pPr eaLnBrk="1" hangingPunct="1">
              <a:spcBef>
                <a:spcPct val="0"/>
              </a:spcBef>
            </a:pPr>
            <a:endParaRPr lang="en-US" smtClean="0"/>
          </a:p>
        </p:txBody>
      </p:sp>
      <p:sp>
        <p:nvSpPr>
          <p:cNvPr id="21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B509731-8AF8-4C5B-9632-8CADF5F77BAC}" type="slidenum">
              <a:rPr lang="en-US" smtClean="0"/>
              <a:pPr/>
              <a:t>4</a:t>
            </a:fld>
            <a:endParaRPr lang="en-US" smtClean="0"/>
          </a:p>
        </p:txBody>
      </p:sp>
    </p:spTree>
    <p:extLst>
      <p:ext uri="{BB962C8B-B14F-4D97-AF65-F5344CB8AC3E}">
        <p14:creationId xmlns:p14="http://schemas.microsoft.com/office/powerpoint/2010/main" val="3004539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i="1" smtClean="0"/>
              <a:t>Notes:</a:t>
            </a:r>
            <a:r>
              <a:rPr lang="en-US" smtClean="0"/>
              <a:t>  Following this slide, ask the students what problems could arise if people interpreted biblical texts without considering how their particular interpretation is in line with the whole of Revelation or with the teachings of the Church.</a:t>
            </a:r>
          </a:p>
        </p:txBody>
      </p:sp>
      <p:sp>
        <p:nvSpPr>
          <p:cNvPr id="22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8651243-1A48-4474-B7B1-2016C53203B7}" type="slidenum">
              <a:rPr lang="en-US" smtClean="0"/>
              <a:pPr/>
              <a:t>5</a:t>
            </a:fld>
            <a:endParaRPr lang="en-US" smtClean="0"/>
          </a:p>
        </p:txBody>
      </p:sp>
    </p:spTree>
    <p:extLst>
      <p:ext uri="{BB962C8B-B14F-4D97-AF65-F5344CB8AC3E}">
        <p14:creationId xmlns:p14="http://schemas.microsoft.com/office/powerpoint/2010/main" val="1459838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i="1" smtClean="0"/>
              <a:t>Notes:</a:t>
            </a:r>
            <a:r>
              <a:rPr lang="en-US" smtClean="0"/>
              <a:t>  The students will get a chance to practice these forms of criticism with the handouts “Biblical Exegesis Chart” (Document #: TX001090) and “Practicing Biblical Exegesis” (Document #: TX001091). Practicing these forms of criticism will help the students to get a better grasp of the concept. Help the students to understand that biblical criticism is a full-time ministry and career for some people.</a:t>
            </a:r>
          </a:p>
          <a:p>
            <a:pPr eaLnBrk="1" hangingPunct="1">
              <a:spcBef>
                <a:spcPct val="0"/>
              </a:spcBef>
            </a:pPr>
            <a:endParaRPr lang="en-US" smtClean="0"/>
          </a:p>
        </p:txBody>
      </p:sp>
      <p:sp>
        <p:nvSpPr>
          <p:cNvPr id="235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D69B5FA-5B1C-4297-8CE3-5A5AAD336E38}" type="slidenum">
              <a:rPr lang="en-US" smtClean="0"/>
              <a:pPr/>
              <a:t>6</a:t>
            </a:fld>
            <a:endParaRPr lang="en-US" smtClean="0"/>
          </a:p>
        </p:txBody>
      </p:sp>
    </p:spTree>
    <p:extLst>
      <p:ext uri="{BB962C8B-B14F-4D97-AF65-F5344CB8AC3E}">
        <p14:creationId xmlns:p14="http://schemas.microsoft.com/office/powerpoint/2010/main" val="343841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i="1" smtClean="0"/>
              <a:t>Notes:</a:t>
            </a:r>
            <a:r>
              <a:rPr lang="en-US" smtClean="0"/>
              <a:t>  The students will get a chance to practice these forms of criticism with the handouts “Biblical Exegesis Chart” (Document #: TX001090) and “Practicing Biblical Exegesis” (Document #: TX001091). Practicing these forms of criticism will help the students to get a better grasp of the concept. Help the students to understand that biblical criticism is a full-time ministry and career for some people.</a:t>
            </a:r>
          </a:p>
          <a:p>
            <a:pPr eaLnBrk="1" hangingPunct="1">
              <a:spcBef>
                <a:spcPct val="0"/>
              </a:spcBef>
            </a:pPr>
            <a:endParaRPr lang="en-US" smtClean="0"/>
          </a:p>
        </p:txBody>
      </p:sp>
      <p:sp>
        <p:nvSpPr>
          <p:cNvPr id="24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566BCF4-CAE2-4365-BA0A-7152C1170FB0}" type="slidenum">
              <a:rPr lang="en-US" smtClean="0"/>
              <a:pPr/>
              <a:t>7</a:t>
            </a:fld>
            <a:endParaRPr lang="en-US" smtClean="0"/>
          </a:p>
        </p:txBody>
      </p:sp>
    </p:spTree>
    <p:extLst>
      <p:ext uri="{BB962C8B-B14F-4D97-AF65-F5344CB8AC3E}">
        <p14:creationId xmlns:p14="http://schemas.microsoft.com/office/powerpoint/2010/main" val="29918127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6" descr="OpeningSlide_2810.jpg                                          00000032DISK_IMG                       8EF45680:"/>
          <p:cNvPicPr>
            <a:picLocks noChangeAspect="1" noChangeArrowheads="1"/>
          </p:cNvPicPr>
          <p:nvPr userDrawn="1"/>
        </p:nvPicPr>
        <p:blipFill>
          <a:blip r:embed="rId2" cstate="print"/>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ctrTitle"/>
          </p:nvPr>
        </p:nvSpPr>
        <p:spPr>
          <a:xfrm>
            <a:off x="685800" y="1981200"/>
            <a:ext cx="7772400" cy="1470025"/>
          </a:xfrm>
        </p:spPr>
        <p:txBody>
          <a:bodyPr>
            <a:normAutofit/>
          </a:bodyPr>
          <a:lstStyle>
            <a:lvl1pPr algn="ctr">
              <a:defRPr sz="44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962400"/>
            <a:ext cx="6400800" cy="990600"/>
          </a:xfrm>
        </p:spPr>
        <p:txBody>
          <a:bodyPr>
            <a:normAutofit/>
          </a:bodyPr>
          <a:lstStyle>
            <a:lvl1pPr marL="0" indent="0" algn="ctr">
              <a:buNone/>
              <a:defRPr sz="2500" b="1">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p:nvPr>
        </p:nvSpPr>
        <p:spPr>
          <a:xfrm>
            <a:off x="7620000" y="6019800"/>
            <a:ext cx="1295400" cy="152400"/>
          </a:xfrm>
        </p:spPr>
        <p:txBody>
          <a:bodyPr>
            <a:normAutofit/>
          </a:bodyPr>
          <a:lstStyle>
            <a:lvl1pPr>
              <a:buNone/>
              <a:defRPr sz="800">
                <a:solidFill>
                  <a:schemeClr val="bg1">
                    <a:lumMod val="50000"/>
                  </a:schemeClr>
                </a:solidFill>
              </a:defRPr>
            </a:lvl1pPr>
          </a:lstStyle>
          <a:p>
            <a:pPr lvl="0"/>
            <a:r>
              <a:rPr lang="en-US" dirty="0" smtClean="0"/>
              <a:t>Click to edit Master text styles</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BodySlide_2810.jpg                                             00000032DISK_IMG                       8EF45680:"/>
          <p:cNvPicPr>
            <a:picLocks noChangeAspect="1" noChangeArrowheads="1"/>
          </p:cNvPicPr>
          <p:nvPr userDrawn="1"/>
        </p:nvPicPr>
        <p:blipFill>
          <a:blip r:embed="rId2" cstate="prin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371600" y="1752600"/>
            <a:ext cx="7315200" cy="4373563"/>
          </a:xfrm>
        </p:spPr>
        <p:txBody>
          <a:bodyPr/>
          <a:lstStyle>
            <a:lvl1pPr>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pPr>
              <a:defRPr/>
            </a:pPr>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2 lines and content">
    <p:spTree>
      <p:nvGrpSpPr>
        <p:cNvPr id="1" name=""/>
        <p:cNvGrpSpPr/>
        <p:nvPr/>
      </p:nvGrpSpPr>
      <p:grpSpPr>
        <a:xfrm>
          <a:off x="0" y="0"/>
          <a:ext cx="0" cy="0"/>
          <a:chOff x="0" y="0"/>
          <a:chExt cx="0" cy="0"/>
        </a:xfrm>
      </p:grpSpPr>
      <p:pic>
        <p:nvPicPr>
          <p:cNvPr id="4" name="Picture 6" descr="BodySlide_2810.jpg                                             00000032DISK_IMG                       8EF45680:"/>
          <p:cNvPicPr>
            <a:picLocks noChangeAspect="1" noChangeArrowheads="1"/>
          </p:cNvPicPr>
          <p:nvPr userDrawn="1"/>
        </p:nvPicPr>
        <p:blipFill>
          <a:blip r:embed="rId2" cstate="prin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7315200" cy="3916363"/>
          </a:xfrm>
        </p:spPr>
        <p:txBody>
          <a:bodyPr/>
          <a:lstStyle>
            <a:lvl1pPr>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pPr>
              <a:defRPr/>
            </a:pPr>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lines w/emphais on second and content">
    <p:spTree>
      <p:nvGrpSpPr>
        <p:cNvPr id="1" name=""/>
        <p:cNvGrpSpPr/>
        <p:nvPr/>
      </p:nvGrpSpPr>
      <p:grpSpPr>
        <a:xfrm>
          <a:off x="0" y="0"/>
          <a:ext cx="0" cy="0"/>
          <a:chOff x="0" y="0"/>
          <a:chExt cx="0" cy="0"/>
        </a:xfrm>
      </p:grpSpPr>
      <p:pic>
        <p:nvPicPr>
          <p:cNvPr id="5" name="Picture 6" descr="BodySlide_2810.jpg                                             00000032DISK_IMG                       8EF45680:"/>
          <p:cNvPicPr>
            <a:picLocks noChangeAspect="1" noChangeArrowheads="1"/>
          </p:cNvPicPr>
          <p:nvPr userDrawn="1"/>
        </p:nvPicPr>
        <p:blipFill>
          <a:blip r:embed="rId2" cstate="print"/>
          <a:srcRect/>
          <a:stretch>
            <a:fillRect/>
          </a:stretch>
        </p:blipFill>
        <p:spPr bwMode="auto">
          <a:xfrm>
            <a:off x="-1588" y="0"/>
            <a:ext cx="9147176" cy="6858000"/>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371600" y="2209800"/>
            <a:ext cx="7315200" cy="3916363"/>
          </a:xfrm>
        </p:spPr>
        <p:txBody>
          <a:bodyPr/>
          <a:lstStyle>
            <a:lvl1pPr>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2"/>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smtClean="0"/>
              <a:t>Click to edit Master text styles</a:t>
            </a:r>
          </a:p>
        </p:txBody>
      </p:sp>
      <p:sp>
        <p:nvSpPr>
          <p:cNvPr id="6" name="Footer Placeholder 4"/>
          <p:cNvSpPr>
            <a:spLocks noGrp="1"/>
          </p:cNvSpPr>
          <p:nvPr>
            <p:ph type="ftr" sz="quarter" idx="13"/>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pPr>
              <a:defRPr/>
            </a:pPr>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no body text">
    <p:spTree>
      <p:nvGrpSpPr>
        <p:cNvPr id="1" name=""/>
        <p:cNvGrpSpPr/>
        <p:nvPr/>
      </p:nvGrpSpPr>
      <p:grpSpPr>
        <a:xfrm>
          <a:off x="0" y="0"/>
          <a:ext cx="0" cy="0"/>
          <a:chOff x="0" y="0"/>
          <a:chExt cx="0" cy="0"/>
        </a:xfrm>
      </p:grpSpPr>
      <p:pic>
        <p:nvPicPr>
          <p:cNvPr id="3" name="Picture 6" descr="BodySlide_2810.jpg                                             00000032DISK_IMG                       8EF45680:"/>
          <p:cNvPicPr>
            <a:picLocks noChangeAspect="1" noChangeArrowheads="1"/>
          </p:cNvPicPr>
          <p:nvPr userDrawn="1"/>
        </p:nvPicPr>
        <p:blipFill>
          <a:blip r:embed="rId2" cstate="print"/>
          <a:srcRect/>
          <a:stretch>
            <a:fillRect/>
          </a:stretch>
        </p:blipFill>
        <p:spPr bwMode="auto">
          <a:xfrm>
            <a:off x="-1588" y="0"/>
            <a:ext cx="9147176" cy="6858000"/>
          </a:xfrm>
          <a:prstGeom prst="rect">
            <a:avLst/>
          </a:prstGeom>
          <a:noFill/>
          <a:ln w="9525">
            <a:noFill/>
            <a:miter lim="800000"/>
            <a:headEnd/>
            <a:tailEnd/>
          </a:ln>
        </p:spPr>
      </p:pic>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dirty="0" smtClean="0"/>
              <a:t>Click to edit Master text styles</a:t>
            </a:r>
          </a:p>
        </p:txBody>
      </p:sp>
      <p:sp>
        <p:nvSpPr>
          <p:cNvPr id="4" name="Footer Placeholder 4"/>
          <p:cNvSpPr>
            <a:spLocks noGrp="1"/>
          </p:cNvSpPr>
          <p:nvPr>
            <p:ph type="ftr" sz="quarter" idx="13"/>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pPr>
              <a:defRPr/>
            </a:pPr>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Picture 6" descr="BodySlide_2810.jpg                                             00000032DISK_IMG                       8EF45680:"/>
          <p:cNvPicPr>
            <a:picLocks noChangeAspect="1" noChangeArrowheads="1"/>
          </p:cNvPicPr>
          <p:nvPr userDrawn="1"/>
        </p:nvPicPr>
        <p:blipFill>
          <a:blip r:embed="rId2" cstate="print"/>
          <a:srcRect/>
          <a:stretch>
            <a:fillRect/>
          </a:stretch>
        </p:blipFill>
        <p:spPr bwMode="auto">
          <a:xfrm>
            <a:off x="-1588" y="0"/>
            <a:ext cx="9147176" cy="6858000"/>
          </a:xfrm>
          <a:prstGeom prst="rect">
            <a:avLst/>
          </a:prstGeom>
          <a:noFill/>
          <a:ln w="9525">
            <a:noFill/>
            <a:miter lim="800000"/>
            <a:headEnd/>
            <a:tailEnd/>
          </a:ln>
        </p:spPr>
      </p:pic>
      <p:sp>
        <p:nvSpPr>
          <p:cNvPr id="3" name="Footer Placeholder 4"/>
          <p:cNvSpPr>
            <a:spLocks noGrp="1"/>
          </p:cNvSpPr>
          <p:nvPr>
            <p:ph type="ftr" sz="quarter" idx="10"/>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pPr>
              <a:defRPr/>
            </a:pPr>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narrow column">
    <p:spTree>
      <p:nvGrpSpPr>
        <p:cNvPr id="1" name=""/>
        <p:cNvGrpSpPr/>
        <p:nvPr/>
      </p:nvGrpSpPr>
      <p:grpSpPr>
        <a:xfrm>
          <a:off x="0" y="0"/>
          <a:ext cx="0" cy="0"/>
          <a:chOff x="0" y="0"/>
          <a:chExt cx="0" cy="0"/>
        </a:xfrm>
      </p:grpSpPr>
      <p:pic>
        <p:nvPicPr>
          <p:cNvPr id="5" name="Picture 6" descr="BodySlide_2810.jpg                                             00000032DISK_IMG                       8EF45680:"/>
          <p:cNvPicPr>
            <a:picLocks noChangeAspect="1" noChangeArrowheads="1"/>
          </p:cNvPicPr>
          <p:nvPr userDrawn="1"/>
        </p:nvPicPr>
        <p:blipFill>
          <a:blip r:embed="rId2" cstate="print"/>
          <a:srcRect/>
          <a:stretch>
            <a:fillRect/>
          </a:stretch>
        </p:blipFill>
        <p:spPr bwMode="auto">
          <a:xfrm>
            <a:off x="-1588" y="0"/>
            <a:ext cx="9147176" cy="6858000"/>
          </a:xfrm>
          <a:prstGeom prst="rect">
            <a:avLst/>
          </a:prstGeom>
          <a:noFill/>
          <a:ln w="9525">
            <a:noFill/>
            <a:miter lim="800000"/>
            <a:headEnd/>
            <a:tailEnd/>
          </a:ln>
        </p:spPr>
      </p:pic>
      <p:sp>
        <p:nvSpPr>
          <p:cNvPr id="3" name="Content Placeholder 2"/>
          <p:cNvSpPr>
            <a:spLocks noGrp="1"/>
          </p:cNvSpPr>
          <p:nvPr>
            <p:ph sz="half" idx="1"/>
          </p:nvPr>
        </p:nvSpPr>
        <p:spPr>
          <a:xfrm>
            <a:off x="457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dirty="0" smtClean="0"/>
              <a:t>Click to edit Master text styles</a:t>
            </a:r>
          </a:p>
        </p:txBody>
      </p:sp>
      <p:sp>
        <p:nvSpPr>
          <p:cNvPr id="6" name="Footer Placeholder 4"/>
          <p:cNvSpPr>
            <a:spLocks noGrp="1"/>
          </p:cNvSpPr>
          <p:nvPr>
            <p:ph type="ftr" sz="quarter" idx="13"/>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pPr>
              <a:defRPr/>
            </a:pP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5" name="Picture 6" descr="BodySlide_2810.jpg                                             00000032DISK_IMG                       8EF45680:"/>
          <p:cNvPicPr>
            <a:picLocks noChangeAspect="1" noChangeArrowheads="1"/>
          </p:cNvPicPr>
          <p:nvPr userDrawn="1"/>
        </p:nvPicPr>
        <p:blipFill>
          <a:blip r:embed="rId2" cstate="print"/>
          <a:srcRect/>
          <a:stretch>
            <a:fillRect/>
          </a:stretch>
        </p:blipFill>
        <p:spPr bwMode="auto">
          <a:xfrm>
            <a:off x="-1588" y="0"/>
            <a:ext cx="9147176" cy="6858000"/>
          </a:xfrm>
          <a:prstGeom prst="rect">
            <a:avLst/>
          </a:prstGeom>
          <a:noFill/>
          <a:ln w="9525">
            <a:noFill/>
            <a:miter lim="800000"/>
            <a:headEnd/>
            <a:tailEnd/>
          </a:ln>
        </p:spPr>
      </p:pic>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dirty="0" smtClean="0"/>
              <a:t>Click to edit Master title style</a:t>
            </a:r>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400">
                <a:solidFill>
                  <a:schemeClr val="accent5">
                    <a:lumMod val="75000"/>
                  </a:schemeClr>
                </a:solidFill>
              </a:defRPr>
            </a:lvl1pPr>
            <a:lvl2pPr algn="ctr">
              <a:defRPr sz="1400" i="1"/>
            </a:lvl2pPr>
          </a:lstStyle>
          <a:p>
            <a:pPr lvl="0"/>
            <a:r>
              <a:rPr lang="en-US" dirty="0" smtClean="0"/>
              <a:t>Click to edit Master text styles</a:t>
            </a:r>
          </a:p>
          <a:p>
            <a:pPr lvl="1"/>
            <a:r>
              <a:rPr lang="en-US" dirty="0" smtClean="0"/>
              <a:t>Second level</a:t>
            </a:r>
          </a:p>
        </p:txBody>
      </p:sp>
      <p:sp>
        <p:nvSpPr>
          <p:cNvPr id="13" name="Text Placeholder 12"/>
          <p:cNvSpPr>
            <a:spLocks noGrp="1"/>
          </p:cNvSpPr>
          <p:nvPr>
            <p:ph type="body" sz="quarter" idx="13"/>
          </p:nvPr>
        </p:nvSpPr>
        <p:spPr>
          <a:xfrm>
            <a:off x="2590800" y="4267200"/>
            <a:ext cx="5029200" cy="1447800"/>
          </a:xfrm>
        </p:spPr>
        <p:txBody>
          <a:bodyPr/>
          <a:lstStyle>
            <a:lvl1pPr marL="457200" indent="-457200">
              <a:buAutoNum type="arabicPeriod"/>
              <a:defRPr/>
            </a:lvl1pPr>
          </a:lstStyle>
          <a:p>
            <a:pPr lvl="0"/>
            <a:r>
              <a:rPr lang="en-US" dirty="0" smtClean="0"/>
              <a:t>Click to edit Master text styles</a:t>
            </a:r>
          </a:p>
          <a:p>
            <a:pPr lvl="0"/>
            <a:endParaRPr lang="en-US" dirty="0" smtClean="0"/>
          </a:p>
        </p:txBody>
      </p:sp>
      <p:sp>
        <p:nvSpPr>
          <p:cNvPr id="7" name="Footer Placeholder 4"/>
          <p:cNvSpPr>
            <a:spLocks noGrp="1"/>
          </p:cNvSpPr>
          <p:nvPr>
            <p:ph type="ftr" sz="quarter" idx="14"/>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pPr>
              <a:defRPr/>
            </a:pPr>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914400" y="838200"/>
            <a:ext cx="7772400" cy="5794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093B953-BCC4-4879-9C2B-ACB01031F203}" type="datetimeFigureOut">
              <a:rPr lang="en-US"/>
              <a:pPr>
                <a:defRPr/>
              </a:pPr>
              <a:t>2/17/2014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5D73B82-E41C-4D15-A5E7-4F09747FD89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Lst>
  <p:transition>
    <p:fade/>
  </p:transition>
  <p:txStyles>
    <p:titleStyle>
      <a:lvl1pPr algn="l" rtl="0" eaLnBrk="0" fontAlgn="base" hangingPunct="0">
        <a:spcBef>
          <a:spcPct val="0"/>
        </a:spcBef>
        <a:spcAft>
          <a:spcPct val="0"/>
        </a:spcAft>
        <a:defRPr sz="2800" b="1"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800" b="1">
          <a:solidFill>
            <a:schemeClr val="tx1"/>
          </a:solidFill>
          <a:latin typeface="Arial" charset="0"/>
          <a:cs typeface="Arial" charset="0"/>
        </a:defRPr>
      </a:lvl2pPr>
      <a:lvl3pPr algn="l" rtl="0" eaLnBrk="0" fontAlgn="base" hangingPunct="0">
        <a:spcBef>
          <a:spcPct val="0"/>
        </a:spcBef>
        <a:spcAft>
          <a:spcPct val="0"/>
        </a:spcAft>
        <a:defRPr sz="2800" b="1">
          <a:solidFill>
            <a:schemeClr val="tx1"/>
          </a:solidFill>
          <a:latin typeface="Arial" charset="0"/>
          <a:cs typeface="Arial" charset="0"/>
        </a:defRPr>
      </a:lvl3pPr>
      <a:lvl4pPr algn="l" rtl="0" eaLnBrk="0" fontAlgn="base" hangingPunct="0">
        <a:spcBef>
          <a:spcPct val="0"/>
        </a:spcBef>
        <a:spcAft>
          <a:spcPct val="0"/>
        </a:spcAft>
        <a:defRPr sz="2800" b="1">
          <a:solidFill>
            <a:schemeClr val="tx1"/>
          </a:solidFill>
          <a:latin typeface="Arial" charset="0"/>
          <a:cs typeface="Arial" charset="0"/>
        </a:defRPr>
      </a:lvl4pPr>
      <a:lvl5pPr algn="l" rtl="0" eaLnBrk="0" fontAlgn="base" hangingPunct="0">
        <a:spcBef>
          <a:spcPct val="0"/>
        </a:spcBef>
        <a:spcAft>
          <a:spcPct val="0"/>
        </a:spcAft>
        <a:defRPr sz="2800" b="1">
          <a:solidFill>
            <a:schemeClr val="tx1"/>
          </a:solidFill>
          <a:latin typeface="Arial" charset="0"/>
          <a:cs typeface="Arial" charset="0"/>
        </a:defRPr>
      </a:lvl5pPr>
      <a:lvl6pPr marL="457200" algn="l" rtl="0" fontAlgn="base">
        <a:spcBef>
          <a:spcPct val="0"/>
        </a:spcBef>
        <a:spcAft>
          <a:spcPct val="0"/>
        </a:spcAft>
        <a:defRPr sz="2800" b="1">
          <a:solidFill>
            <a:schemeClr val="tx1"/>
          </a:solidFill>
          <a:latin typeface="Arial" charset="0"/>
          <a:cs typeface="Arial" charset="0"/>
        </a:defRPr>
      </a:lvl6pPr>
      <a:lvl7pPr marL="914400" algn="l" rtl="0" fontAlgn="base">
        <a:spcBef>
          <a:spcPct val="0"/>
        </a:spcBef>
        <a:spcAft>
          <a:spcPct val="0"/>
        </a:spcAft>
        <a:defRPr sz="2800" b="1">
          <a:solidFill>
            <a:schemeClr val="tx1"/>
          </a:solidFill>
          <a:latin typeface="Arial" charset="0"/>
          <a:cs typeface="Arial" charset="0"/>
        </a:defRPr>
      </a:lvl7pPr>
      <a:lvl8pPr marL="1371600" algn="l" rtl="0" fontAlgn="base">
        <a:spcBef>
          <a:spcPct val="0"/>
        </a:spcBef>
        <a:spcAft>
          <a:spcPct val="0"/>
        </a:spcAft>
        <a:defRPr sz="2800" b="1">
          <a:solidFill>
            <a:schemeClr val="tx1"/>
          </a:solidFill>
          <a:latin typeface="Arial" charset="0"/>
          <a:cs typeface="Arial" charset="0"/>
        </a:defRPr>
      </a:lvl8pPr>
      <a:lvl9pPr marL="1828800" algn="l" rtl="0" fontAlgn="base">
        <a:spcBef>
          <a:spcPct val="0"/>
        </a:spcBef>
        <a:spcAft>
          <a:spcPct val="0"/>
        </a:spcAft>
        <a:defRPr sz="2800" b="1">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p:txBody>
          <a:bodyPr/>
          <a:lstStyle/>
          <a:p>
            <a:pPr eaLnBrk="1" hangingPunct="1"/>
            <a:r>
              <a:rPr lang="en-US" smtClean="0">
                <a:latin typeface="Arial" charset="0"/>
                <a:cs typeface="Arial" charset="0"/>
              </a:rPr>
              <a:t>Biblical Exegesis</a:t>
            </a:r>
          </a:p>
        </p:txBody>
      </p:sp>
      <p:sp>
        <p:nvSpPr>
          <p:cNvPr id="10243" name="Subtitle 2"/>
          <p:cNvSpPr>
            <a:spLocks noGrp="1"/>
          </p:cNvSpPr>
          <p:nvPr>
            <p:ph type="subTitle" idx="1"/>
          </p:nvPr>
        </p:nvSpPr>
        <p:spPr/>
        <p:txBody>
          <a:bodyPr/>
          <a:lstStyle/>
          <a:p>
            <a:pPr eaLnBrk="1" hangingPunct="1"/>
            <a:r>
              <a:rPr lang="en-US" dirty="0" smtClean="0">
                <a:latin typeface="Arial" charset="0"/>
                <a:cs typeface="Arial" charset="0"/>
              </a:rPr>
              <a:t>The </a:t>
            </a:r>
            <a:r>
              <a:rPr lang="en-US" smtClean="0">
                <a:latin typeface="Arial" charset="0"/>
                <a:cs typeface="Arial" charset="0"/>
              </a:rPr>
              <a:t>Bible Course</a:t>
            </a:r>
            <a:endParaRPr lang="en-US" dirty="0" smtClean="0">
              <a:latin typeface="Arial" charset="0"/>
              <a:cs typeface="Arial" charset="0"/>
            </a:endParaRPr>
          </a:p>
        </p:txBody>
      </p:sp>
      <p:sp>
        <p:nvSpPr>
          <p:cNvPr id="10244" name="Text Placeholder 8"/>
          <p:cNvSpPr>
            <a:spLocks noGrp="1"/>
          </p:cNvSpPr>
          <p:nvPr>
            <p:ph type="body" sz="quarter" idx="10"/>
          </p:nvPr>
        </p:nvSpPr>
        <p:spPr/>
        <p:txBody>
          <a:bodyPr>
            <a:normAutofit fontScale="32500" lnSpcReduction="20000"/>
          </a:bodyPr>
          <a:lstStyle/>
          <a:p>
            <a:pPr>
              <a:buFont typeface="Arial" charset="0"/>
              <a:buChar char="•"/>
              <a:defRPr/>
            </a:pPr>
            <a:r>
              <a:rPr lang="en-US" sz="1600" smtClean="0">
                <a:solidFill>
                  <a:schemeClr val="tx1"/>
                </a:solidFill>
                <a:latin typeface="Arial" charset="0"/>
                <a:cs typeface="Arial" charset="0"/>
              </a:rPr>
              <a:t>Document #: TX001069</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shutterstock_53890540[1].jpg"/>
          <p:cNvPicPr>
            <a:picLocks noChangeAspect="1" noChangeArrowheads="1"/>
          </p:cNvPicPr>
          <p:nvPr/>
        </p:nvPicPr>
        <p:blipFill>
          <a:blip r:embed="rId3" cstate="print"/>
          <a:srcRect/>
          <a:stretch>
            <a:fillRect/>
          </a:stretch>
        </p:blipFill>
        <p:spPr bwMode="auto">
          <a:xfrm>
            <a:off x="5937250" y="3902075"/>
            <a:ext cx="3060700" cy="2047875"/>
          </a:xfrm>
          <a:prstGeom prst="rect">
            <a:avLst/>
          </a:prstGeom>
          <a:noFill/>
          <a:ln w="9525">
            <a:noFill/>
            <a:miter lim="800000"/>
            <a:headEnd/>
            <a:tailEnd/>
          </a:ln>
        </p:spPr>
      </p:pic>
      <p:sp>
        <p:nvSpPr>
          <p:cNvPr id="11267" name="Title 1"/>
          <p:cNvSpPr>
            <a:spLocks noGrp="1"/>
          </p:cNvSpPr>
          <p:nvPr>
            <p:ph type="title"/>
          </p:nvPr>
        </p:nvSpPr>
        <p:spPr/>
        <p:txBody>
          <a:bodyPr/>
          <a:lstStyle/>
          <a:p>
            <a:pPr eaLnBrk="1" hangingPunct="1"/>
            <a:r>
              <a:rPr lang="en-US" smtClean="0">
                <a:solidFill>
                  <a:srgbClr val="C00000"/>
                </a:solidFill>
                <a:latin typeface="Arial" charset="0"/>
                <a:cs typeface="Arial" charset="0"/>
              </a:rPr>
              <a:t>A Look at Biblical Exegesis</a:t>
            </a:r>
          </a:p>
        </p:txBody>
      </p:sp>
      <p:sp>
        <p:nvSpPr>
          <p:cNvPr id="2" name="Content Placeholder 2"/>
          <p:cNvSpPr>
            <a:spLocks noGrp="1"/>
          </p:cNvSpPr>
          <p:nvPr>
            <p:ph idx="1"/>
          </p:nvPr>
        </p:nvSpPr>
        <p:spPr/>
        <p:txBody>
          <a:bodyPr/>
          <a:lstStyle/>
          <a:p>
            <a:pPr eaLnBrk="1" hangingPunct="1">
              <a:defRPr/>
            </a:pPr>
            <a:r>
              <a:rPr lang="en-US" dirty="0" smtClean="0"/>
              <a:t>If you found a letter written by one person to another person, what would you need to consider in order to truly understand it?</a:t>
            </a:r>
            <a:endParaRPr lang="en-US" b="1" i="1" dirty="0" smtClean="0"/>
          </a:p>
          <a:p>
            <a:pPr eaLnBrk="1" hangingPunct="1">
              <a:defRPr/>
            </a:pPr>
            <a:r>
              <a:rPr lang="en-US" b="1" dirty="0" smtClean="0">
                <a:solidFill>
                  <a:schemeClr val="tx2">
                    <a:lumMod val="60000"/>
                    <a:lumOff val="40000"/>
                  </a:schemeClr>
                </a:solidFill>
              </a:rPr>
              <a:t>Biblical exegesis:</a:t>
            </a:r>
            <a:r>
              <a:rPr lang="en-US" dirty="0" smtClean="0">
                <a:solidFill>
                  <a:schemeClr val="tx2">
                    <a:lumMod val="60000"/>
                    <a:lumOff val="40000"/>
                  </a:schemeClr>
                </a:solidFill>
              </a:rPr>
              <a:t> </a:t>
            </a:r>
            <a:r>
              <a:rPr lang="en-US" dirty="0" smtClean="0"/>
              <a:t>The critical interpretation and explanation of a biblical text.</a:t>
            </a:r>
          </a:p>
          <a:p>
            <a:pPr eaLnBrk="1" hangingPunct="1">
              <a:buFont typeface="Arial" charset="0"/>
              <a:buNone/>
              <a:defRPr/>
            </a:pPr>
            <a:endParaRPr lang="en-US" dirty="0" smtClean="0">
              <a:latin typeface="Arial" charset="0"/>
              <a:cs typeface="Arial" charset="0"/>
            </a:endParaRPr>
          </a:p>
        </p:txBody>
      </p:sp>
      <p:sp>
        <p:nvSpPr>
          <p:cNvPr id="11269" name="Text Box 10"/>
          <p:cNvSpPr>
            <a:spLocks noChangeArrowheads="1"/>
          </p:cNvSpPr>
          <p:nvPr/>
        </p:nvSpPr>
        <p:spPr bwMode="auto">
          <a:xfrm rot="471876">
            <a:off x="5948363" y="5759450"/>
            <a:ext cx="1447800" cy="187325"/>
          </a:xfrm>
          <a:prstGeom prst="flowChartAlternateProcess">
            <a:avLst/>
          </a:prstGeom>
          <a:noFill/>
          <a:ln w="9525">
            <a:noFill/>
            <a:miter lim="800000"/>
            <a:headEnd/>
            <a:tailEnd/>
          </a:ln>
        </p:spPr>
        <p:txBody>
          <a:bodyPr>
            <a:spAutoFit/>
          </a:bodyPr>
          <a:lstStyle/>
          <a:p>
            <a:pPr>
              <a:spcBef>
                <a:spcPct val="50000"/>
              </a:spcBef>
            </a:pPr>
            <a:r>
              <a:rPr lang="en-US" sz="500"/>
              <a:t>© Danylchenko Iaroslav /Shutterstock.com</a:t>
            </a:r>
            <a:endParaRPr lang="en-US" sz="800">
              <a:latin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1" fill="hold" grpId="0" nodeType="clickEffect">
                                  <p:stCondLst>
                                    <p:cond delay="0"/>
                                  </p:stCondLst>
                                  <p:childTnLst>
                                    <p:anim calcmode="lin" valueType="num">
                                      <p:cBhvr additive="base">
                                        <p:cTn id="12" dur="500"/>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p:tgtEl>
                                          <p:spTgt spid="2">
                                            <p:txEl>
                                              <p:pRg st="0" end="0"/>
                                            </p:txEl>
                                          </p:spTgt>
                                        </p:tgtEl>
                                        <p:attrNameLst>
                                          <p:attrName>ppt_y</p:attrName>
                                        </p:attrNameLst>
                                      </p:cBhvr>
                                      <p:tavLst>
                                        <p:tav tm="0">
                                          <p:val>
                                            <p:strVal val="ppt_y"/>
                                          </p:val>
                                        </p:tav>
                                        <p:tav tm="100000">
                                          <p:val>
                                            <p:strVal val="0-ppt_h/2"/>
                                          </p:val>
                                        </p:tav>
                                      </p:tavLst>
                                    </p:anim>
                                    <p:set>
                                      <p:cBhvr>
                                        <p:cTn id="14" dur="1" fill="hold">
                                          <p:stCondLst>
                                            <p:cond delay="499"/>
                                          </p:stCondLst>
                                        </p:cTn>
                                        <p:tgtEl>
                                          <p:spTgt spid="2">
                                            <p:txEl>
                                              <p:pRg st="0" end="0"/>
                                            </p:txEl>
                                          </p:spTgt>
                                        </p:tgtEl>
                                        <p:attrNameLst>
                                          <p:attrName>style.visibility</p:attrName>
                                        </p:attrNameLst>
                                      </p:cBhvr>
                                      <p:to>
                                        <p:strVal val="hidden"/>
                                      </p:to>
                                    </p:set>
                                  </p:childTnLst>
                                </p:cTn>
                              </p:par>
                              <p:par>
                                <p:cTn id="15" presetID="2" presetClass="entr" presetSubtype="4" fill="hold"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 calcmode="lin" valueType="num">
                                      <p:cBhvr additive="base">
                                        <p:cTn id="1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smtClean="0">
                <a:solidFill>
                  <a:srgbClr val="C00000"/>
                </a:solidFill>
                <a:latin typeface="Arial" charset="0"/>
                <a:cs typeface="Arial" charset="0"/>
              </a:rPr>
              <a:t>A Look at Biblical Exegesis (cont.)</a:t>
            </a:r>
          </a:p>
        </p:txBody>
      </p:sp>
      <p:sp>
        <p:nvSpPr>
          <p:cNvPr id="11267" name="Content Placeholder 2"/>
          <p:cNvSpPr>
            <a:spLocks noGrp="1"/>
          </p:cNvSpPr>
          <p:nvPr>
            <p:ph idx="1"/>
          </p:nvPr>
        </p:nvSpPr>
        <p:spPr/>
        <p:txBody>
          <a:bodyPr/>
          <a:lstStyle/>
          <a:p>
            <a:pPr eaLnBrk="1" hangingPunct="1"/>
            <a:r>
              <a:rPr lang="en-US" i="1" smtClean="0">
                <a:solidFill>
                  <a:srgbClr val="C00000"/>
                </a:solidFill>
                <a:latin typeface="Arial" charset="0"/>
                <a:cs typeface="Arial" charset="0"/>
              </a:rPr>
              <a:t>Critical</a:t>
            </a:r>
            <a:r>
              <a:rPr lang="en-US" smtClean="0">
                <a:latin typeface="Arial" charset="0"/>
                <a:cs typeface="Arial" charset="0"/>
              </a:rPr>
              <a:t> in this sense means doing a thoughtful and thorough review of a particular biblical text, taking all aspects and senses into consideration.</a:t>
            </a:r>
          </a:p>
          <a:p>
            <a:pPr eaLnBrk="1" hangingPunct="1"/>
            <a:r>
              <a:rPr lang="en-US" smtClean="0">
                <a:latin typeface="Arial" charset="0"/>
                <a:cs typeface="Arial" charset="0"/>
              </a:rPr>
              <a:t>What does biblical exegesis do?</a:t>
            </a:r>
          </a:p>
          <a:p>
            <a:pPr lvl="1" eaLnBrk="1" hangingPunct="1"/>
            <a:r>
              <a:rPr lang="en-US" smtClean="0">
                <a:latin typeface="Arial" charset="0"/>
                <a:cs typeface="Arial" charset="0"/>
              </a:rPr>
              <a:t>It looks to understand the language, symbols, culture, and history that influenced the human author. It seeks to understand the intention the human </a:t>
            </a:r>
            <a:br>
              <a:rPr lang="en-US" smtClean="0">
                <a:latin typeface="Arial" charset="0"/>
                <a:cs typeface="Arial" charset="0"/>
              </a:rPr>
            </a:br>
            <a:r>
              <a:rPr lang="en-US" smtClean="0">
                <a:latin typeface="Arial" charset="0"/>
                <a:cs typeface="Arial" charset="0"/>
              </a:rPr>
              <a:t>author had in writing the book and </a:t>
            </a:r>
            <a:br>
              <a:rPr lang="en-US" smtClean="0">
                <a:latin typeface="Arial" charset="0"/>
                <a:cs typeface="Arial" charset="0"/>
              </a:rPr>
            </a:br>
            <a:r>
              <a:rPr lang="en-US" smtClean="0">
                <a:latin typeface="Arial" charset="0"/>
                <a:cs typeface="Arial" charset="0"/>
              </a:rPr>
              <a:t>what God is revealing through the </a:t>
            </a:r>
            <a:br>
              <a:rPr lang="en-US" smtClean="0">
                <a:latin typeface="Arial" charset="0"/>
                <a:cs typeface="Arial" charset="0"/>
              </a:rPr>
            </a:br>
            <a:r>
              <a:rPr lang="en-US" smtClean="0">
                <a:latin typeface="Arial" charset="0"/>
                <a:cs typeface="Arial" charset="0"/>
              </a:rPr>
              <a:t>human author’s words.</a:t>
            </a:r>
          </a:p>
          <a:p>
            <a:pPr eaLnBrk="1" hangingPunct="1">
              <a:buFont typeface="Arial" charset="0"/>
              <a:buNone/>
            </a:pPr>
            <a:endParaRPr lang="en-US" smtClean="0">
              <a:latin typeface="Arial" charset="0"/>
              <a:cs typeface="Arial" charset="0"/>
            </a:endParaRPr>
          </a:p>
          <a:p>
            <a:pPr eaLnBrk="1" hangingPunct="1"/>
            <a:endParaRPr lang="en-US" smtClean="0">
              <a:latin typeface="Arial" charset="0"/>
              <a:cs typeface="Arial" charset="0"/>
            </a:endParaRPr>
          </a:p>
        </p:txBody>
      </p:sp>
      <p:pic>
        <p:nvPicPr>
          <p:cNvPr id="12292" name="Picture 3" descr="shutterstock_53890540[1].jpg"/>
          <p:cNvPicPr>
            <a:picLocks noChangeAspect="1" noChangeArrowheads="1"/>
          </p:cNvPicPr>
          <p:nvPr/>
        </p:nvPicPr>
        <p:blipFill>
          <a:blip r:embed="rId3" cstate="print"/>
          <a:srcRect/>
          <a:stretch>
            <a:fillRect/>
          </a:stretch>
        </p:blipFill>
        <p:spPr bwMode="auto">
          <a:xfrm>
            <a:off x="5937250" y="3902075"/>
            <a:ext cx="3060700" cy="2047875"/>
          </a:xfrm>
          <a:prstGeom prst="rect">
            <a:avLst/>
          </a:prstGeom>
          <a:noFill/>
          <a:ln w="9525">
            <a:noFill/>
            <a:miter lim="800000"/>
            <a:headEnd/>
            <a:tailEnd/>
          </a:ln>
        </p:spPr>
      </p:pic>
      <p:sp>
        <p:nvSpPr>
          <p:cNvPr id="12293" name="Text Box 10"/>
          <p:cNvSpPr>
            <a:spLocks noChangeArrowheads="1"/>
          </p:cNvSpPr>
          <p:nvPr/>
        </p:nvSpPr>
        <p:spPr bwMode="auto">
          <a:xfrm rot="471876">
            <a:off x="5948363" y="5759450"/>
            <a:ext cx="1447800" cy="187325"/>
          </a:xfrm>
          <a:prstGeom prst="flowChartAlternateProcess">
            <a:avLst/>
          </a:prstGeom>
          <a:noFill/>
          <a:ln w="9525">
            <a:noFill/>
            <a:miter lim="800000"/>
            <a:headEnd/>
            <a:tailEnd/>
          </a:ln>
        </p:spPr>
        <p:txBody>
          <a:bodyPr>
            <a:spAutoFit/>
          </a:bodyPr>
          <a:lstStyle/>
          <a:p>
            <a:pPr>
              <a:spcBef>
                <a:spcPct val="50000"/>
              </a:spcBef>
            </a:pPr>
            <a:r>
              <a:rPr lang="en-US" sz="500"/>
              <a:t>© Danylchenko Iaroslav /Shutterstock.com</a:t>
            </a:r>
            <a:endParaRPr lang="en-US" sz="800">
              <a:latin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1000"/>
                                        <p:tgtEl>
                                          <p:spTgt spid="11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fade">
                                      <p:cBhvr>
                                        <p:cTn id="12" dur="1000"/>
                                        <p:tgtEl>
                                          <p:spTgt spid="112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animEffect transition="in" filter="fade">
                                      <p:cBhvr>
                                        <p:cTn id="17" dur="1000"/>
                                        <p:tgtEl>
                                          <p:spTgt spid="112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defRPr/>
            </a:pPr>
            <a:r>
              <a:rPr lang="en-US" dirty="0" smtClean="0">
                <a:solidFill>
                  <a:schemeClr val="accent6">
                    <a:lumMod val="75000"/>
                  </a:schemeClr>
                </a:solidFill>
                <a:latin typeface="Arial" charset="0"/>
                <a:cs typeface="Arial" charset="0"/>
              </a:rPr>
              <a:t>Why Engage in Biblical Exegesis?</a:t>
            </a:r>
          </a:p>
        </p:txBody>
      </p:sp>
      <p:sp>
        <p:nvSpPr>
          <p:cNvPr id="3" name="Content Placeholder 2"/>
          <p:cNvSpPr>
            <a:spLocks noGrp="1"/>
          </p:cNvSpPr>
          <p:nvPr>
            <p:ph idx="1"/>
          </p:nvPr>
        </p:nvSpPr>
        <p:spPr>
          <a:xfrm>
            <a:off x="3048000" y="1752600"/>
            <a:ext cx="5410200" cy="4373563"/>
          </a:xfrm>
        </p:spPr>
        <p:txBody>
          <a:bodyPr/>
          <a:lstStyle/>
          <a:p>
            <a:pPr eaLnBrk="1" hangingPunct="1"/>
            <a:r>
              <a:rPr lang="en-US" smtClean="0">
                <a:latin typeface="Arial" charset="0"/>
                <a:cs typeface="Arial" charset="0"/>
              </a:rPr>
              <a:t>Have you ever had someone take something you said out of context?</a:t>
            </a:r>
          </a:p>
          <a:p>
            <a:pPr eaLnBrk="1" hangingPunct="1"/>
            <a:r>
              <a:rPr lang="en-US" smtClean="0">
                <a:latin typeface="Arial" charset="0"/>
                <a:cs typeface="Arial" charset="0"/>
              </a:rPr>
              <a:t>It is never good to look at something someone has said or written without looking at the whole context.</a:t>
            </a:r>
          </a:p>
          <a:p>
            <a:pPr eaLnBrk="1" hangingPunct="1"/>
            <a:r>
              <a:rPr lang="en-US" smtClean="0">
                <a:latin typeface="Arial" charset="0"/>
                <a:cs typeface="Arial" charset="0"/>
              </a:rPr>
              <a:t>This is what biblical exegesis does for us.</a:t>
            </a:r>
          </a:p>
          <a:p>
            <a:pPr eaLnBrk="1" hangingPunct="1"/>
            <a:r>
              <a:rPr lang="en-US" smtClean="0">
                <a:latin typeface="Arial" charset="0"/>
                <a:cs typeface="Arial" charset="0"/>
              </a:rPr>
              <a:t>A particular story or passage in the Bible can be fully understood only within the complete picture of both the Old and New Testaments.</a:t>
            </a:r>
          </a:p>
          <a:p>
            <a:pPr eaLnBrk="1" hangingPunct="1"/>
            <a:r>
              <a:rPr lang="en-US" smtClean="0">
                <a:latin typeface="Arial" charset="0"/>
                <a:cs typeface="Arial" charset="0"/>
              </a:rPr>
              <a:t>It also needs to be understood in relationship to the life, teachings, death, and Resurrection of Jesus Christ.</a:t>
            </a:r>
          </a:p>
          <a:p>
            <a:pPr eaLnBrk="1" hangingPunct="1"/>
            <a:endParaRPr lang="en-US" smtClean="0">
              <a:latin typeface="Arial" charset="0"/>
              <a:cs typeface="Arial" charset="0"/>
            </a:endParaRPr>
          </a:p>
        </p:txBody>
      </p:sp>
      <p:pic>
        <p:nvPicPr>
          <p:cNvPr id="13316" name="Picture 3" descr="shutterstock_23440963.jpg"/>
          <p:cNvPicPr>
            <a:picLocks noChangeAspect="1" noChangeArrowheads="1"/>
          </p:cNvPicPr>
          <p:nvPr/>
        </p:nvPicPr>
        <p:blipFill>
          <a:blip r:embed="rId3" cstate="print"/>
          <a:srcRect/>
          <a:stretch>
            <a:fillRect/>
          </a:stretch>
        </p:blipFill>
        <p:spPr bwMode="auto">
          <a:xfrm>
            <a:off x="285750" y="1736725"/>
            <a:ext cx="2781300" cy="3994150"/>
          </a:xfrm>
          <a:prstGeom prst="rect">
            <a:avLst/>
          </a:prstGeom>
          <a:noFill/>
          <a:ln w="9525">
            <a:noFill/>
            <a:miter lim="800000"/>
            <a:headEnd/>
            <a:tailEnd/>
          </a:ln>
        </p:spPr>
      </p:pic>
      <p:sp>
        <p:nvSpPr>
          <p:cNvPr id="13317" name="Text Box 10"/>
          <p:cNvSpPr>
            <a:spLocks noChangeArrowheads="1"/>
          </p:cNvSpPr>
          <p:nvPr/>
        </p:nvSpPr>
        <p:spPr bwMode="auto">
          <a:xfrm>
            <a:off x="1219200" y="5586413"/>
            <a:ext cx="1447800" cy="187325"/>
          </a:xfrm>
          <a:prstGeom prst="flowChartAlternateProcess">
            <a:avLst/>
          </a:prstGeom>
          <a:noFill/>
          <a:ln w="9525">
            <a:noFill/>
            <a:miter lim="800000"/>
            <a:headEnd/>
            <a:tailEnd/>
          </a:ln>
        </p:spPr>
        <p:txBody>
          <a:bodyPr>
            <a:spAutoFit/>
          </a:bodyPr>
          <a:lstStyle/>
          <a:p>
            <a:pPr>
              <a:spcBef>
                <a:spcPct val="50000"/>
              </a:spcBef>
            </a:pPr>
            <a:r>
              <a:rPr lang="en-US" sz="500"/>
              <a:t>© Jason Stitt/Shutterstock.com</a:t>
            </a:r>
            <a:endParaRPr lang="en-US" sz="800">
              <a:latin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smtClean="0"/>
              <a:t/>
            </a:r>
            <a:br>
              <a:rPr lang="en-US" dirty="0" smtClean="0"/>
            </a:br>
            <a:r>
              <a:rPr lang="en-US" dirty="0" smtClean="0">
                <a:solidFill>
                  <a:srgbClr val="C00000"/>
                </a:solidFill>
              </a:rPr>
              <a:t>An Authentic Interpretation of the Scriptures</a:t>
            </a:r>
            <a:r>
              <a:rPr lang="en-US" dirty="0" smtClean="0"/>
              <a:t/>
            </a:r>
            <a:br>
              <a:rPr lang="en-US" dirty="0" smtClean="0"/>
            </a:br>
            <a:endParaRPr lang="en-US" dirty="0"/>
          </a:p>
        </p:txBody>
      </p:sp>
      <p:sp>
        <p:nvSpPr>
          <p:cNvPr id="3" name="Content Placeholder 2"/>
          <p:cNvSpPr>
            <a:spLocks noGrp="1"/>
          </p:cNvSpPr>
          <p:nvPr>
            <p:ph idx="1"/>
          </p:nvPr>
        </p:nvSpPr>
        <p:spPr>
          <a:xfrm>
            <a:off x="1371600" y="1752600"/>
            <a:ext cx="4191000" cy="4373563"/>
          </a:xfrm>
        </p:spPr>
        <p:txBody>
          <a:bodyPr/>
          <a:lstStyle/>
          <a:p>
            <a:pPr eaLnBrk="1" hangingPunct="1"/>
            <a:r>
              <a:rPr lang="en-US" smtClean="0">
                <a:latin typeface="Arial" charset="0"/>
                <a:cs typeface="Arial" charset="0"/>
              </a:rPr>
              <a:t>Biblical exegesis ensures an authentic interpretation of the Scriptures when done under the guidance of the Magisterium.</a:t>
            </a:r>
          </a:p>
          <a:p>
            <a:pPr eaLnBrk="1" hangingPunct="1"/>
            <a:r>
              <a:rPr lang="en-US" smtClean="0">
                <a:latin typeface="Arial" charset="0"/>
                <a:cs typeface="Arial" charset="0"/>
              </a:rPr>
              <a:t>The Church looks at the interpretation of a particular text in light of the whole of Revelation and in light of the doctrines and teachings of the Church. God’s truth never contradicts itself.</a:t>
            </a:r>
          </a:p>
          <a:p>
            <a:pPr eaLnBrk="1" hangingPunct="1"/>
            <a:r>
              <a:rPr lang="en-US" smtClean="0">
                <a:latin typeface="Arial" charset="0"/>
                <a:cs typeface="Arial" charset="0"/>
              </a:rPr>
              <a:t>This is known as the </a:t>
            </a:r>
            <a:r>
              <a:rPr lang="en-US" i="1" smtClean="0">
                <a:solidFill>
                  <a:srgbClr val="C00000"/>
                </a:solidFill>
                <a:latin typeface="Arial" charset="0"/>
                <a:cs typeface="Arial" charset="0"/>
              </a:rPr>
              <a:t>analogy of faith</a:t>
            </a:r>
            <a:r>
              <a:rPr lang="en-US" i="1" smtClean="0">
                <a:latin typeface="Arial" charset="0"/>
                <a:cs typeface="Arial" charset="0"/>
              </a:rPr>
              <a:t>.</a:t>
            </a:r>
            <a:endParaRPr lang="en-US" smtClean="0">
              <a:latin typeface="Arial" charset="0"/>
              <a:cs typeface="Arial" charset="0"/>
            </a:endParaRPr>
          </a:p>
          <a:p>
            <a:pPr eaLnBrk="1" hangingPunct="1"/>
            <a:endParaRPr lang="en-US" smtClean="0">
              <a:latin typeface="Arial" charset="0"/>
              <a:cs typeface="Arial" charset="0"/>
            </a:endParaRPr>
          </a:p>
        </p:txBody>
      </p:sp>
      <p:pic>
        <p:nvPicPr>
          <p:cNvPr id="14340" name="Picture 3" descr="SaintDominicpublicdomain.jpg"/>
          <p:cNvPicPr>
            <a:picLocks noChangeAspect="1" noChangeArrowheads="1"/>
          </p:cNvPicPr>
          <p:nvPr/>
        </p:nvPicPr>
        <p:blipFill>
          <a:blip r:embed="rId3" cstate="print"/>
          <a:srcRect/>
          <a:stretch>
            <a:fillRect/>
          </a:stretch>
        </p:blipFill>
        <p:spPr bwMode="auto">
          <a:xfrm>
            <a:off x="5741988" y="1822450"/>
            <a:ext cx="2968625" cy="5035550"/>
          </a:xfrm>
          <a:prstGeom prst="rect">
            <a:avLst/>
          </a:prstGeom>
          <a:noFill/>
          <a:ln w="9525">
            <a:noFill/>
            <a:miter lim="800000"/>
            <a:headEnd/>
            <a:tailEnd/>
          </a:ln>
        </p:spPr>
      </p:pic>
      <p:sp>
        <p:nvSpPr>
          <p:cNvPr id="14341" name="Text Box 10"/>
          <p:cNvSpPr>
            <a:spLocks noChangeArrowheads="1"/>
          </p:cNvSpPr>
          <p:nvPr/>
        </p:nvSpPr>
        <p:spPr bwMode="auto">
          <a:xfrm rot="-5400000">
            <a:off x="8010526" y="4516437"/>
            <a:ext cx="1447800" cy="187325"/>
          </a:xfrm>
          <a:prstGeom prst="flowChartAlternateProcess">
            <a:avLst/>
          </a:prstGeom>
          <a:noFill/>
          <a:ln w="9525">
            <a:noFill/>
            <a:miter lim="800000"/>
            <a:headEnd/>
            <a:tailEnd/>
          </a:ln>
        </p:spPr>
        <p:txBody>
          <a:bodyPr>
            <a:spAutoFit/>
          </a:bodyPr>
          <a:lstStyle/>
          <a:p>
            <a:pPr>
              <a:spcBef>
                <a:spcPct val="50000"/>
              </a:spcBef>
            </a:pPr>
            <a:r>
              <a:rPr lang="en-US" sz="500"/>
              <a:t>Image in Public Domain</a:t>
            </a:r>
            <a:endParaRPr lang="en-US" sz="800">
              <a:latin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smtClean="0"/>
              <a:t/>
            </a:r>
            <a:br>
              <a:rPr lang="en-US" dirty="0" smtClean="0"/>
            </a:br>
            <a:r>
              <a:rPr lang="en-US" dirty="0" smtClean="0"/>
              <a:t>Types of Biblical Criticism</a:t>
            </a:r>
            <a:br>
              <a:rPr lang="en-US" dirty="0" smtClean="0"/>
            </a:br>
            <a:endParaRPr lang="en-US" dirty="0"/>
          </a:p>
        </p:txBody>
      </p:sp>
      <p:sp>
        <p:nvSpPr>
          <p:cNvPr id="3" name="Content Placeholder 2"/>
          <p:cNvSpPr>
            <a:spLocks noGrp="1"/>
          </p:cNvSpPr>
          <p:nvPr>
            <p:ph idx="1"/>
          </p:nvPr>
        </p:nvSpPr>
        <p:spPr/>
        <p:txBody>
          <a:bodyPr/>
          <a:lstStyle/>
          <a:p>
            <a:pPr eaLnBrk="1" hangingPunct="1">
              <a:defRPr/>
            </a:pPr>
            <a:r>
              <a:rPr lang="en-US" b="1" dirty="0" smtClean="0">
                <a:solidFill>
                  <a:schemeClr val="tx2">
                    <a:lumMod val="60000"/>
                    <a:lumOff val="40000"/>
                  </a:schemeClr>
                </a:solidFill>
              </a:rPr>
              <a:t>Biblical criticism:</a:t>
            </a:r>
            <a:r>
              <a:rPr lang="en-US" dirty="0" smtClean="0">
                <a:solidFill>
                  <a:schemeClr val="tx2">
                    <a:lumMod val="60000"/>
                    <a:lumOff val="40000"/>
                  </a:schemeClr>
                </a:solidFill>
              </a:rPr>
              <a:t> </a:t>
            </a:r>
            <a:r>
              <a:rPr lang="en-US" dirty="0" smtClean="0"/>
              <a:t>Another </a:t>
            </a:r>
            <a:br>
              <a:rPr lang="en-US" dirty="0" smtClean="0"/>
            </a:br>
            <a:r>
              <a:rPr lang="en-US" dirty="0" smtClean="0"/>
              <a:t>term for biblical exegesis.</a:t>
            </a:r>
          </a:p>
          <a:p>
            <a:pPr eaLnBrk="1" hangingPunct="1">
              <a:defRPr/>
            </a:pPr>
            <a:r>
              <a:rPr lang="en-US" b="1" dirty="0" smtClean="0">
                <a:solidFill>
                  <a:schemeClr val="tx2">
                    <a:lumMod val="60000"/>
                    <a:lumOff val="40000"/>
                  </a:schemeClr>
                </a:solidFill>
              </a:rPr>
              <a:t>Textual criticism:</a:t>
            </a:r>
            <a:r>
              <a:rPr lang="en-US" dirty="0" smtClean="0">
                <a:solidFill>
                  <a:schemeClr val="tx2">
                    <a:lumMod val="60000"/>
                    <a:lumOff val="40000"/>
                  </a:schemeClr>
                </a:solidFill>
              </a:rPr>
              <a:t> </a:t>
            </a:r>
            <a:r>
              <a:rPr lang="en-US" dirty="0" smtClean="0"/>
              <a:t>Deals with </a:t>
            </a:r>
            <a:br>
              <a:rPr lang="en-US" dirty="0" smtClean="0"/>
            </a:br>
            <a:r>
              <a:rPr lang="en-US" dirty="0" smtClean="0"/>
              <a:t>the text itself; it is concerned </a:t>
            </a:r>
            <a:br>
              <a:rPr lang="en-US" dirty="0" smtClean="0"/>
            </a:br>
            <a:r>
              <a:rPr lang="en-US" dirty="0" smtClean="0"/>
              <a:t>with finding the most original </a:t>
            </a:r>
            <a:br>
              <a:rPr lang="en-US" dirty="0" smtClean="0"/>
            </a:br>
            <a:r>
              <a:rPr lang="en-US" dirty="0" smtClean="0"/>
              <a:t>texts written by the human </a:t>
            </a:r>
            <a:br>
              <a:rPr lang="en-US" dirty="0" smtClean="0"/>
            </a:br>
            <a:r>
              <a:rPr lang="en-US" dirty="0" smtClean="0"/>
              <a:t>authors and with creating </a:t>
            </a:r>
            <a:br>
              <a:rPr lang="en-US" dirty="0" smtClean="0"/>
            </a:br>
            <a:r>
              <a:rPr lang="en-US" dirty="0" smtClean="0"/>
              <a:t>authentic translations of these </a:t>
            </a:r>
            <a:br>
              <a:rPr lang="en-US" dirty="0" smtClean="0"/>
            </a:br>
            <a:r>
              <a:rPr lang="en-US" dirty="0" smtClean="0"/>
              <a:t>ancient texts.</a:t>
            </a:r>
          </a:p>
          <a:p>
            <a:pPr eaLnBrk="1" hangingPunct="1">
              <a:defRPr/>
            </a:pPr>
            <a:r>
              <a:rPr lang="en-US" b="1" dirty="0" smtClean="0">
                <a:solidFill>
                  <a:schemeClr val="tx2">
                    <a:lumMod val="60000"/>
                    <a:lumOff val="40000"/>
                  </a:schemeClr>
                </a:solidFill>
              </a:rPr>
              <a:t>Historical criticism:</a:t>
            </a:r>
            <a:r>
              <a:rPr lang="en-US" dirty="0" smtClean="0">
                <a:solidFill>
                  <a:schemeClr val="tx2">
                    <a:lumMod val="60000"/>
                    <a:lumOff val="40000"/>
                  </a:schemeClr>
                </a:solidFill>
              </a:rPr>
              <a:t> </a:t>
            </a:r>
            <a:r>
              <a:rPr lang="en-US" dirty="0" smtClean="0"/>
              <a:t>Considers </a:t>
            </a:r>
            <a:br>
              <a:rPr lang="en-US" dirty="0" smtClean="0"/>
            </a:br>
            <a:r>
              <a:rPr lang="en-US" dirty="0" smtClean="0"/>
              <a:t>the historical setting of the text.</a:t>
            </a:r>
          </a:p>
        </p:txBody>
      </p:sp>
      <p:pic>
        <p:nvPicPr>
          <p:cNvPr id="15364" name="Picture 3" descr="stjeromepublicdomain.jpg"/>
          <p:cNvPicPr>
            <a:picLocks noChangeAspect="1" noChangeArrowheads="1"/>
          </p:cNvPicPr>
          <p:nvPr/>
        </p:nvPicPr>
        <p:blipFill>
          <a:blip r:embed="rId3" cstate="print"/>
          <a:srcRect/>
          <a:stretch>
            <a:fillRect/>
          </a:stretch>
        </p:blipFill>
        <p:spPr bwMode="auto">
          <a:xfrm>
            <a:off x="5181600" y="914400"/>
            <a:ext cx="3956050" cy="5237163"/>
          </a:xfrm>
          <a:prstGeom prst="rect">
            <a:avLst/>
          </a:prstGeom>
          <a:noFill/>
          <a:ln w="9525">
            <a:noFill/>
            <a:miter lim="800000"/>
            <a:headEnd/>
            <a:tailEnd/>
          </a:ln>
        </p:spPr>
      </p:pic>
      <p:sp>
        <p:nvSpPr>
          <p:cNvPr id="15365" name="Text Box 10"/>
          <p:cNvSpPr>
            <a:spLocks noChangeArrowheads="1"/>
          </p:cNvSpPr>
          <p:nvPr/>
        </p:nvSpPr>
        <p:spPr bwMode="auto">
          <a:xfrm rot="-5771893">
            <a:off x="7905751" y="4522787"/>
            <a:ext cx="1447800" cy="187325"/>
          </a:xfrm>
          <a:prstGeom prst="flowChartAlternateProcess">
            <a:avLst/>
          </a:prstGeom>
          <a:noFill/>
          <a:ln w="9525">
            <a:noFill/>
            <a:miter lim="800000"/>
            <a:headEnd/>
            <a:tailEnd/>
          </a:ln>
        </p:spPr>
        <p:txBody>
          <a:bodyPr>
            <a:spAutoFit/>
          </a:bodyPr>
          <a:lstStyle/>
          <a:p>
            <a:pPr>
              <a:spcBef>
                <a:spcPct val="50000"/>
              </a:spcBef>
            </a:pPr>
            <a:r>
              <a:rPr lang="en-US" sz="500"/>
              <a:t>Image in Public Domain</a:t>
            </a:r>
            <a:endParaRPr lang="en-US" sz="800">
              <a:latin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smtClean="0"/>
              <a:t/>
            </a:r>
            <a:br>
              <a:rPr lang="en-US" dirty="0" smtClean="0"/>
            </a:br>
            <a:r>
              <a:rPr lang="en-US" dirty="0" smtClean="0"/>
              <a:t>Types of Biblical Criticism</a:t>
            </a:r>
            <a:br>
              <a:rPr lang="en-US" dirty="0" smtClean="0"/>
            </a:br>
            <a:endParaRPr lang="en-US" dirty="0"/>
          </a:p>
        </p:txBody>
      </p:sp>
      <p:sp>
        <p:nvSpPr>
          <p:cNvPr id="3" name="Content Placeholder 2"/>
          <p:cNvSpPr>
            <a:spLocks noGrp="1"/>
          </p:cNvSpPr>
          <p:nvPr>
            <p:ph idx="1"/>
          </p:nvPr>
        </p:nvSpPr>
        <p:spPr/>
        <p:txBody>
          <a:bodyPr/>
          <a:lstStyle/>
          <a:p>
            <a:pPr eaLnBrk="1" hangingPunct="1">
              <a:defRPr/>
            </a:pPr>
            <a:r>
              <a:rPr lang="en-US" b="1" dirty="0" smtClean="0">
                <a:solidFill>
                  <a:schemeClr val="tx2">
                    <a:lumMod val="60000"/>
                    <a:lumOff val="40000"/>
                  </a:schemeClr>
                </a:solidFill>
              </a:rPr>
              <a:t>Literary criticism:</a:t>
            </a:r>
            <a:r>
              <a:rPr lang="en-US" dirty="0" smtClean="0">
                <a:solidFill>
                  <a:schemeClr val="tx2">
                    <a:lumMod val="60000"/>
                    <a:lumOff val="40000"/>
                  </a:schemeClr>
                </a:solidFill>
              </a:rPr>
              <a:t> </a:t>
            </a:r>
            <a:r>
              <a:rPr lang="en-US" dirty="0" smtClean="0"/>
              <a:t>Considers </a:t>
            </a:r>
            <a:br>
              <a:rPr lang="en-US" dirty="0" smtClean="0"/>
            </a:br>
            <a:r>
              <a:rPr lang="en-US" dirty="0" smtClean="0"/>
              <a:t>the literary forms utilized in the </a:t>
            </a:r>
            <a:br>
              <a:rPr lang="en-US" dirty="0" smtClean="0"/>
            </a:br>
            <a:r>
              <a:rPr lang="en-US" dirty="0" smtClean="0"/>
              <a:t>text and how those are used to </a:t>
            </a:r>
            <a:br>
              <a:rPr lang="en-US" dirty="0" smtClean="0"/>
            </a:br>
            <a:r>
              <a:rPr lang="en-US" dirty="0" smtClean="0"/>
              <a:t>convey the deeper meaning of </a:t>
            </a:r>
            <a:br>
              <a:rPr lang="en-US" dirty="0" smtClean="0"/>
            </a:br>
            <a:r>
              <a:rPr lang="en-US" dirty="0" smtClean="0"/>
              <a:t>the text.</a:t>
            </a:r>
          </a:p>
          <a:p>
            <a:pPr eaLnBrk="1" hangingPunct="1">
              <a:defRPr/>
            </a:pPr>
            <a:r>
              <a:rPr lang="en-US" b="1" dirty="0" smtClean="0">
                <a:solidFill>
                  <a:schemeClr val="tx2">
                    <a:lumMod val="60000"/>
                    <a:lumOff val="40000"/>
                  </a:schemeClr>
                </a:solidFill>
              </a:rPr>
              <a:t>Source criticism:</a:t>
            </a:r>
            <a:r>
              <a:rPr lang="en-US" dirty="0" smtClean="0">
                <a:solidFill>
                  <a:schemeClr val="tx2">
                    <a:lumMod val="60000"/>
                    <a:lumOff val="40000"/>
                  </a:schemeClr>
                </a:solidFill>
              </a:rPr>
              <a:t> </a:t>
            </a:r>
            <a:r>
              <a:rPr lang="en-US" dirty="0" smtClean="0"/>
              <a:t>Concerns </a:t>
            </a:r>
            <a:br>
              <a:rPr lang="en-US" dirty="0" smtClean="0"/>
            </a:br>
            <a:r>
              <a:rPr lang="en-US" dirty="0" smtClean="0"/>
              <a:t>itself with other writings the </a:t>
            </a:r>
            <a:br>
              <a:rPr lang="en-US" dirty="0" smtClean="0"/>
            </a:br>
            <a:r>
              <a:rPr lang="en-US" dirty="0" smtClean="0"/>
              <a:t>human author drew on in </a:t>
            </a:r>
            <a:br>
              <a:rPr lang="en-US" dirty="0" smtClean="0"/>
            </a:br>
            <a:r>
              <a:rPr lang="en-US" dirty="0" smtClean="0"/>
              <a:t>writing his book and how the </a:t>
            </a:r>
            <a:br>
              <a:rPr lang="en-US" dirty="0" smtClean="0"/>
            </a:br>
            <a:r>
              <a:rPr lang="en-US" dirty="0" smtClean="0"/>
              <a:t>Bibles stories compare to other </a:t>
            </a:r>
            <a:br>
              <a:rPr lang="en-US" dirty="0" smtClean="0"/>
            </a:br>
            <a:r>
              <a:rPr lang="en-US" dirty="0" smtClean="0"/>
              <a:t>ancient writings.</a:t>
            </a:r>
          </a:p>
          <a:p>
            <a:pPr eaLnBrk="1" hangingPunct="1">
              <a:defRPr/>
            </a:pPr>
            <a:endParaRPr lang="en-US" dirty="0"/>
          </a:p>
        </p:txBody>
      </p:sp>
      <p:pic>
        <p:nvPicPr>
          <p:cNvPr id="16388" name="Picture 3" descr="stjeromepublicdomain.jpg"/>
          <p:cNvPicPr>
            <a:picLocks noChangeAspect="1" noChangeArrowheads="1"/>
          </p:cNvPicPr>
          <p:nvPr/>
        </p:nvPicPr>
        <p:blipFill>
          <a:blip r:embed="rId3" cstate="print"/>
          <a:srcRect/>
          <a:stretch>
            <a:fillRect/>
          </a:stretch>
        </p:blipFill>
        <p:spPr bwMode="auto">
          <a:xfrm>
            <a:off x="5181600" y="914400"/>
            <a:ext cx="3956050" cy="5237163"/>
          </a:xfrm>
          <a:prstGeom prst="rect">
            <a:avLst/>
          </a:prstGeom>
          <a:noFill/>
          <a:ln w="9525">
            <a:noFill/>
            <a:miter lim="800000"/>
            <a:headEnd/>
            <a:tailEnd/>
          </a:ln>
        </p:spPr>
      </p:pic>
      <p:sp>
        <p:nvSpPr>
          <p:cNvPr id="16389" name="Text Box 10"/>
          <p:cNvSpPr>
            <a:spLocks noChangeArrowheads="1"/>
          </p:cNvSpPr>
          <p:nvPr/>
        </p:nvSpPr>
        <p:spPr bwMode="auto">
          <a:xfrm rot="-5771893">
            <a:off x="7905751" y="4522787"/>
            <a:ext cx="1447800" cy="187325"/>
          </a:xfrm>
          <a:prstGeom prst="flowChartAlternateProcess">
            <a:avLst/>
          </a:prstGeom>
          <a:noFill/>
          <a:ln w="9525">
            <a:noFill/>
            <a:miter lim="800000"/>
            <a:headEnd/>
            <a:tailEnd/>
          </a:ln>
        </p:spPr>
        <p:txBody>
          <a:bodyPr>
            <a:spAutoFit/>
          </a:bodyPr>
          <a:lstStyle/>
          <a:p>
            <a:pPr>
              <a:spcBef>
                <a:spcPct val="50000"/>
              </a:spcBef>
            </a:pPr>
            <a:r>
              <a:rPr lang="en-US" sz="500"/>
              <a:t>Image in Public Domain</a:t>
            </a:r>
            <a:endParaRPr lang="en-US" sz="800">
              <a:latin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spAutoFit/>
      </a:bodyPr>
      <a:lstStyle>
        <a:defPPr>
          <a:defRPr sz="800" dirty="0">
            <a:solidFill>
              <a:schemeClr val="bg1">
                <a:lumMod val="65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339</TotalTime>
  <Words>652</Words>
  <Application>Microsoft Office PowerPoint</Application>
  <PresentationFormat>On-screen Show (4:3)</PresentationFormat>
  <Paragraphs>45</Paragraphs>
  <Slides>7</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Office Theme</vt:lpstr>
      <vt:lpstr>Biblical Exegesis</vt:lpstr>
      <vt:lpstr>A Look at Biblical Exegesis</vt:lpstr>
      <vt:lpstr>A Look at Biblical Exegesis (cont.)</vt:lpstr>
      <vt:lpstr>Why Engage in Biblical Exegesis?</vt:lpstr>
      <vt:lpstr> An Authentic Interpretation of the Scriptures </vt:lpstr>
      <vt:lpstr> Types of Biblical Criticism </vt:lpstr>
      <vt:lpstr> Types of Biblical Criticism </vt:lpstr>
    </vt:vector>
  </TitlesOfParts>
  <Company>Saint Mary's Press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Beth Martinka</dc:creator>
  <cp:lastModifiedBy>Brian Holzworth</cp:lastModifiedBy>
  <cp:revision>49</cp:revision>
  <dcterms:created xsi:type="dcterms:W3CDTF">2010-06-04T19:24:48Z</dcterms:created>
  <dcterms:modified xsi:type="dcterms:W3CDTF">2014-02-17T14:47:35Z</dcterms:modified>
</cp:coreProperties>
</file>