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82" autoAdjust="0"/>
    <p:restoredTop sz="76071" autoAdjust="0"/>
  </p:normalViewPr>
  <p:slideViewPr>
    <p:cSldViewPr>
      <p:cViewPr>
        <p:scale>
          <a:sx n="90" d="100"/>
          <a:sy n="90" d="100"/>
        </p:scale>
        <p:origin x="-152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3/14/2013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3646192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Discuss this question as a class. Direct the students to refer to their written answers on the handouts.</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Discuss this question as a class. Direct the students to refer to their written answers on the handouts.</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Discuss this question as a class. Direct the students to refer to their written answers on the handouts.</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Click to add notes</a:t>
            </a:r>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Discuss this question as a class. Direct the students to refer to their written answers on the handouts.</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3" r:id="rId4"/>
    <p:sldLayoutId id="2147483672" r:id="rId5"/>
    <p:sldLayoutId id="2147483651" r:id="rId6"/>
    <p:sldLayoutId id="2147483674" r:id="rId7"/>
    <p:sldLayoutId id="2147483652" r:id="rId8"/>
    <p:sldLayoutId id="2147483655" r:id="rId9"/>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Fourth Commandment and the Decalogue</a:t>
            </a:r>
            <a:endParaRPr lang="en-US" dirty="0"/>
          </a:p>
        </p:txBody>
      </p:sp>
      <p:sp>
        <p:nvSpPr>
          <p:cNvPr id="3" name="Subtitle 2"/>
          <p:cNvSpPr>
            <a:spLocks noGrp="1"/>
          </p:cNvSpPr>
          <p:nvPr>
            <p:ph type="subTitle" idx="1"/>
          </p:nvPr>
        </p:nvSpPr>
        <p:spPr/>
        <p:txBody>
          <a:bodyPr/>
          <a:lstStyle/>
          <a:p>
            <a:r>
              <a:rPr lang="en-US" i="1" smtClean="0"/>
              <a:t>Christian Morality</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TX001173</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371600" y="1143000"/>
            <a:ext cx="6477000" cy="4373563"/>
          </a:xfrm>
        </p:spPr>
        <p:txBody>
          <a:bodyPr/>
          <a:lstStyle/>
          <a:p>
            <a:pPr marL="0" indent="0"/>
            <a:r>
              <a:rPr lang="en-US" dirty="0" smtClean="0"/>
              <a:t>The Fourth Commandment opens the second tablet of the Decalogue. It is not focused on God but on other people. Its placement after the first three commandments shows that love of God is the basis for our love of neighbor. </a:t>
            </a:r>
          </a:p>
          <a:p>
            <a:pPr marL="0" indent="0"/>
            <a:endParaRPr lang="en-US" dirty="0"/>
          </a:p>
        </p:txBody>
      </p:sp>
      <p:pic>
        <p:nvPicPr>
          <p:cNvPr id="6" name="Picture 5" descr="4-shutterstock-Goodluz _63694903.jpg"/>
          <p:cNvPicPr>
            <a:picLocks noChangeAspect="1"/>
          </p:cNvPicPr>
          <p:nvPr/>
        </p:nvPicPr>
        <p:blipFill>
          <a:blip r:embed="rId3" cstate="print"/>
          <a:stretch>
            <a:fillRect/>
          </a:stretch>
        </p:blipFill>
        <p:spPr>
          <a:xfrm>
            <a:off x="2514600" y="3429000"/>
            <a:ext cx="3810000" cy="254508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7" name="TextBox 5"/>
          <p:cNvSpPr txBox="1">
            <a:spLocks noChangeArrowheads="1"/>
          </p:cNvSpPr>
          <p:nvPr/>
        </p:nvSpPr>
        <p:spPr bwMode="auto">
          <a:xfrm rot="16200000">
            <a:off x="5609139" y="5211262"/>
            <a:ext cx="1600200" cy="169277"/>
          </a:xfrm>
          <a:prstGeom prst="rect">
            <a:avLst/>
          </a:prstGeom>
          <a:noFill/>
          <a:ln w="9525">
            <a:noFill/>
            <a:miter lim="800000"/>
            <a:headEnd/>
            <a:tailEnd/>
          </a:ln>
        </p:spPr>
        <p:txBody>
          <a:bodyPr wrap="square">
            <a:spAutoFit/>
          </a:bodyPr>
          <a:lstStyle/>
          <a:p>
            <a:r>
              <a:rPr lang="en-US" sz="500" dirty="0" err="1" smtClean="0"/>
              <a:t>Shutterstock</a:t>
            </a:r>
            <a:r>
              <a:rPr lang="en-US" sz="500" dirty="0" smtClean="0"/>
              <a:t>/</a:t>
            </a:r>
            <a:r>
              <a:rPr lang="en-US" sz="500" dirty="0" err="1" smtClean="0"/>
              <a:t>Goodluz</a:t>
            </a:r>
            <a:endParaRPr lang="en-US" sz="500"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036637"/>
            <a:ext cx="7239000" cy="4373563"/>
          </a:xfrm>
        </p:spPr>
        <p:txBody>
          <a:bodyPr/>
          <a:lstStyle/>
          <a:p>
            <a:pPr marL="0" indent="0">
              <a:buNone/>
            </a:pPr>
            <a:r>
              <a:rPr lang="en-US" dirty="0" smtClean="0"/>
              <a:t>Because it directly follows the first three commandments, the Fourth Commandment has a unique significance. What does this placement imply about the significance of love within a family?</a:t>
            </a:r>
          </a:p>
          <a:p>
            <a:pPr>
              <a:buNone/>
            </a:pPr>
            <a:endParaRPr lang="en-US" dirty="0"/>
          </a:p>
        </p:txBody>
      </p:sp>
      <p:grpSp>
        <p:nvGrpSpPr>
          <p:cNvPr id="8" name="Group 7"/>
          <p:cNvGrpSpPr/>
          <p:nvPr/>
        </p:nvGrpSpPr>
        <p:grpSpPr>
          <a:xfrm>
            <a:off x="1905000" y="2895600"/>
            <a:ext cx="5257800" cy="3429000"/>
            <a:chOff x="1066800" y="838198"/>
            <a:chExt cx="6629400" cy="5717859"/>
          </a:xfrm>
        </p:grpSpPr>
        <p:pic>
          <p:nvPicPr>
            <p:cNvPr id="14" name="Picture 13" descr="8-10commandments- created by beth.JPG"/>
            <p:cNvPicPr>
              <a:picLocks noChangeAspect="1"/>
            </p:cNvPicPr>
            <p:nvPr/>
          </p:nvPicPr>
          <p:blipFill>
            <a:blip r:embed="rId3" cstate="print"/>
            <a:srcRect l="3571" t="2802" r="1190" b="525"/>
            <a:stretch>
              <a:fillRect/>
            </a:stretch>
          </p:blipFill>
          <p:spPr>
            <a:xfrm>
              <a:off x="1066800" y="838198"/>
              <a:ext cx="6629400" cy="5717859"/>
            </a:xfrm>
            <a:prstGeom prst="rect">
              <a:avLst/>
            </a:prstGeom>
          </p:spPr>
        </p:pic>
        <p:sp>
          <p:nvSpPr>
            <p:cNvPr id="15" name="TextBox 14"/>
            <p:cNvSpPr txBox="1"/>
            <p:nvPr/>
          </p:nvSpPr>
          <p:spPr bwMode="auto">
            <a:xfrm rot="21386421">
              <a:off x="1405067" y="1730042"/>
              <a:ext cx="2580370" cy="4464993"/>
            </a:xfrm>
            <a:prstGeom prst="rect">
              <a:avLst/>
            </a:prstGeom>
            <a:noFill/>
            <a:ln w="9525">
              <a:noFill/>
              <a:miter lim="800000"/>
              <a:headEnd/>
              <a:tailEnd/>
            </a:ln>
          </p:spPr>
          <p:txBody>
            <a:bodyPr wrap="square" rtlCol="0">
              <a:spAutoFit/>
            </a:bodyPr>
            <a:lstStyle/>
            <a:p>
              <a:pPr algn="ctr"/>
              <a:r>
                <a:rPr lang="en-US" sz="1200" i="1" dirty="0" smtClean="0"/>
                <a:t>I am the Lord your God: you shall not have strange gods before me.</a:t>
              </a:r>
              <a:br>
                <a:rPr lang="en-US" sz="1200" i="1" dirty="0" smtClean="0"/>
              </a:br>
              <a:r>
                <a:rPr lang="en-US" sz="1200" i="1" dirty="0" smtClean="0"/>
                <a:t/>
              </a:r>
              <a:br>
                <a:rPr lang="en-US" sz="1200" i="1" dirty="0" smtClean="0"/>
              </a:br>
              <a:r>
                <a:rPr lang="en-US" sz="1200" i="1" dirty="0" smtClean="0"/>
                <a:t>You shall not take the name of the Lord, your God, in vain.</a:t>
              </a:r>
              <a:br>
                <a:rPr lang="en-US" sz="1200" i="1" dirty="0" smtClean="0"/>
              </a:br>
              <a:r>
                <a:rPr lang="en-US" sz="1200" i="1" dirty="0" smtClean="0"/>
                <a:t/>
              </a:r>
              <a:br>
                <a:rPr lang="en-US" sz="1200" i="1" dirty="0" smtClean="0"/>
              </a:br>
              <a:r>
                <a:rPr lang="en-US" sz="1200" i="1" dirty="0" smtClean="0"/>
                <a:t>Remember to keep holy the Lord’s Day.</a:t>
              </a:r>
            </a:p>
            <a:p>
              <a:pPr algn="ctr"/>
              <a:r>
                <a:rPr lang="en-US" sz="1200" i="1" dirty="0" smtClean="0"/>
                <a:t/>
              </a:r>
              <a:br>
                <a:rPr lang="en-US" sz="1200" i="1" dirty="0" smtClean="0"/>
              </a:br>
              <a:r>
                <a:rPr lang="en-US" sz="1200" i="1" dirty="0" smtClean="0">
                  <a:solidFill>
                    <a:schemeClr val="accent6">
                      <a:lumMod val="75000"/>
                    </a:schemeClr>
                  </a:solidFill>
                </a:rPr>
                <a:t>Honor your father and your mother.</a:t>
              </a:r>
            </a:p>
            <a:p>
              <a:pPr algn="ctr"/>
              <a:endParaRPr lang="en-US" sz="1200" i="1" dirty="0"/>
            </a:p>
            <a:p>
              <a:pPr algn="ctr"/>
              <a:r>
                <a:rPr lang="en-US" sz="1200" i="1" dirty="0" smtClean="0"/>
                <a:t>You shall not kill.</a:t>
              </a:r>
            </a:p>
          </p:txBody>
        </p:sp>
        <p:sp>
          <p:nvSpPr>
            <p:cNvPr id="16" name="TextBox 15"/>
            <p:cNvSpPr txBox="1"/>
            <p:nvPr/>
          </p:nvSpPr>
          <p:spPr bwMode="auto">
            <a:xfrm rot="240147">
              <a:off x="4656977" y="1770091"/>
              <a:ext cx="2895600" cy="4208384"/>
            </a:xfrm>
            <a:prstGeom prst="rect">
              <a:avLst/>
            </a:prstGeom>
            <a:noFill/>
            <a:ln w="9525">
              <a:noFill/>
              <a:miter lim="800000"/>
              <a:headEnd/>
              <a:tailEnd/>
            </a:ln>
          </p:spPr>
          <p:txBody>
            <a:bodyPr wrap="square" rtlCol="0">
              <a:spAutoFit/>
            </a:bodyPr>
            <a:lstStyle/>
            <a:p>
              <a:pPr algn="ctr"/>
              <a:endParaRPr lang="en-US" sz="1400" i="1" dirty="0" smtClean="0"/>
            </a:p>
            <a:p>
              <a:pPr algn="ctr"/>
              <a:r>
                <a:rPr lang="en-US" sz="1200" i="1" dirty="0" smtClean="0"/>
                <a:t>You shall not commit adultery.</a:t>
              </a:r>
            </a:p>
            <a:p>
              <a:pPr algn="ctr"/>
              <a:r>
                <a:rPr lang="en-US" sz="1200" dirty="0" smtClean="0"/>
                <a:t/>
              </a:r>
              <a:br>
                <a:rPr lang="en-US" sz="1200" dirty="0" smtClean="0"/>
              </a:br>
              <a:r>
                <a:rPr lang="en-US" sz="1200" i="1" dirty="0" smtClean="0"/>
                <a:t>You shall not steal.</a:t>
              </a:r>
            </a:p>
            <a:p>
              <a:pPr algn="ctr"/>
              <a:endParaRPr lang="en-US" sz="1200" dirty="0" smtClean="0"/>
            </a:p>
            <a:p>
              <a:pPr algn="ctr"/>
              <a:r>
                <a:rPr lang="en-US" sz="1200" i="1" dirty="0" smtClean="0"/>
                <a:t>You shall not bear false witness against your neighbor.</a:t>
              </a:r>
            </a:p>
            <a:p>
              <a:pPr algn="ctr"/>
              <a:r>
                <a:rPr lang="en-US" sz="1200" dirty="0" smtClean="0"/>
                <a:t/>
              </a:r>
              <a:br>
                <a:rPr lang="en-US" sz="1200" dirty="0" smtClean="0"/>
              </a:br>
              <a:r>
                <a:rPr lang="en-US" sz="1200" i="1" dirty="0" smtClean="0"/>
                <a:t>You shall not covet your neighbor's wife.</a:t>
              </a:r>
            </a:p>
            <a:p>
              <a:pPr algn="ctr"/>
              <a:endParaRPr lang="en-US" sz="1200" i="1" dirty="0"/>
            </a:p>
            <a:p>
              <a:pPr algn="ctr"/>
              <a:r>
                <a:rPr lang="en-US" sz="1200" i="1" dirty="0" smtClean="0"/>
                <a:t>You shall not covet your neighbor’s goods.</a:t>
              </a:r>
            </a:p>
          </p:txBody>
        </p:sp>
      </p:gr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143000"/>
            <a:ext cx="6477000" cy="4602163"/>
          </a:xfrm>
        </p:spPr>
        <p:txBody>
          <a:bodyPr/>
          <a:lstStyle/>
          <a:p>
            <a:pPr marL="0" indent="0">
              <a:buNone/>
            </a:pPr>
            <a:r>
              <a:rPr lang="en-US" dirty="0" smtClean="0"/>
              <a:t>The love within family flows from the love of God. Our family passes on to us the love and knowledge of God.</a:t>
            </a:r>
          </a:p>
          <a:p>
            <a:endParaRPr lang="en-US" dirty="0"/>
          </a:p>
        </p:txBody>
      </p:sp>
      <p:pic>
        <p:nvPicPr>
          <p:cNvPr id="4" name="Picture 3" descr="6-Q660293d-wpwittman.com"/>
          <p:cNvPicPr>
            <a:picLocks noChangeAspect="1"/>
          </p:cNvPicPr>
          <p:nvPr/>
        </p:nvPicPr>
        <p:blipFill>
          <a:blip r:embed="rId3" cstate="print"/>
          <a:stretch>
            <a:fillRect/>
          </a:stretch>
        </p:blipFill>
        <p:spPr>
          <a:xfrm>
            <a:off x="2057400" y="2667000"/>
            <a:ext cx="5086121" cy="3377184"/>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
        <p:nvSpPr>
          <p:cNvPr id="5" name="TextBox 5"/>
          <p:cNvSpPr txBox="1">
            <a:spLocks noChangeArrowheads="1"/>
          </p:cNvSpPr>
          <p:nvPr/>
        </p:nvSpPr>
        <p:spPr bwMode="auto">
          <a:xfrm rot="16200000">
            <a:off x="6447339" y="5058861"/>
            <a:ext cx="1600200" cy="169277"/>
          </a:xfrm>
          <a:prstGeom prst="rect">
            <a:avLst/>
          </a:prstGeom>
          <a:noFill/>
          <a:ln w="9525">
            <a:noFill/>
            <a:miter lim="800000"/>
            <a:headEnd/>
            <a:tailEnd/>
          </a:ln>
        </p:spPr>
        <p:txBody>
          <a:bodyPr wrap="square">
            <a:spAutoFit/>
          </a:bodyPr>
          <a:lstStyle/>
          <a:p>
            <a:r>
              <a:rPr lang="en-US" sz="500" dirty="0" smtClean="0"/>
              <a:t>wpwittman.com</a:t>
            </a:r>
            <a:endParaRPr lang="en-US" sz="50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295400"/>
            <a:ext cx="6477000" cy="4373563"/>
          </a:xfrm>
        </p:spPr>
        <p:txBody>
          <a:bodyPr/>
          <a:lstStyle/>
          <a:p>
            <a:pPr marL="0" indent="0">
              <a:buNone/>
            </a:pPr>
            <a:r>
              <a:rPr lang="en-US" dirty="0" smtClean="0"/>
              <a:t>How is the Fourth Commandment distinct from the six commandments that follow it?</a:t>
            </a:r>
          </a:p>
          <a:p>
            <a:pPr>
              <a:buNone/>
            </a:pPr>
            <a:endParaRPr lang="en-US" dirty="0"/>
          </a:p>
        </p:txBody>
      </p:sp>
      <p:grpSp>
        <p:nvGrpSpPr>
          <p:cNvPr id="9" name="Group 8"/>
          <p:cNvGrpSpPr/>
          <p:nvPr/>
        </p:nvGrpSpPr>
        <p:grpSpPr>
          <a:xfrm>
            <a:off x="1905000" y="2438400"/>
            <a:ext cx="5257800" cy="3429000"/>
            <a:chOff x="1066800" y="838198"/>
            <a:chExt cx="6629400" cy="5717859"/>
          </a:xfrm>
        </p:grpSpPr>
        <p:pic>
          <p:nvPicPr>
            <p:cNvPr id="10" name="Picture 9" descr="8-10commandments- created by beth.JPG"/>
            <p:cNvPicPr>
              <a:picLocks noChangeAspect="1"/>
            </p:cNvPicPr>
            <p:nvPr/>
          </p:nvPicPr>
          <p:blipFill>
            <a:blip r:embed="rId3" cstate="print"/>
            <a:srcRect l="3571" t="2802" r="1190" b="525"/>
            <a:stretch>
              <a:fillRect/>
            </a:stretch>
          </p:blipFill>
          <p:spPr>
            <a:xfrm>
              <a:off x="1066800" y="838198"/>
              <a:ext cx="6629400" cy="5717859"/>
            </a:xfrm>
            <a:prstGeom prst="rect">
              <a:avLst/>
            </a:prstGeom>
          </p:spPr>
        </p:pic>
        <p:sp>
          <p:nvSpPr>
            <p:cNvPr id="11" name="TextBox 10"/>
            <p:cNvSpPr txBox="1"/>
            <p:nvPr/>
          </p:nvSpPr>
          <p:spPr bwMode="auto">
            <a:xfrm rot="21386421">
              <a:off x="1405067" y="1730042"/>
              <a:ext cx="2580370" cy="4464993"/>
            </a:xfrm>
            <a:prstGeom prst="rect">
              <a:avLst/>
            </a:prstGeom>
            <a:noFill/>
            <a:ln w="9525">
              <a:noFill/>
              <a:miter lim="800000"/>
              <a:headEnd/>
              <a:tailEnd/>
            </a:ln>
          </p:spPr>
          <p:txBody>
            <a:bodyPr wrap="square" rtlCol="0">
              <a:spAutoFit/>
            </a:bodyPr>
            <a:lstStyle/>
            <a:p>
              <a:pPr algn="ctr"/>
              <a:r>
                <a:rPr lang="en-US" sz="1200" i="1" dirty="0" smtClean="0"/>
                <a:t>I am the Lord your God: you shall not have strange gods before me.</a:t>
              </a:r>
              <a:br>
                <a:rPr lang="en-US" sz="1200" i="1" dirty="0" smtClean="0"/>
              </a:br>
              <a:r>
                <a:rPr lang="en-US" sz="1200" i="1" dirty="0" smtClean="0"/>
                <a:t/>
              </a:r>
              <a:br>
                <a:rPr lang="en-US" sz="1200" i="1" dirty="0" smtClean="0"/>
              </a:br>
              <a:r>
                <a:rPr lang="en-US" sz="1200" i="1" dirty="0" smtClean="0"/>
                <a:t>You shall not take the name of the Lord, your God, in vain.</a:t>
              </a:r>
              <a:br>
                <a:rPr lang="en-US" sz="1200" i="1" dirty="0" smtClean="0"/>
              </a:br>
              <a:r>
                <a:rPr lang="en-US" sz="1200" i="1" dirty="0" smtClean="0"/>
                <a:t/>
              </a:r>
              <a:br>
                <a:rPr lang="en-US" sz="1200" i="1" dirty="0" smtClean="0"/>
              </a:br>
              <a:r>
                <a:rPr lang="en-US" sz="1200" i="1" dirty="0" smtClean="0"/>
                <a:t>Remember to keep holy the Lord’s Day.</a:t>
              </a:r>
            </a:p>
            <a:p>
              <a:pPr algn="ctr"/>
              <a:r>
                <a:rPr lang="en-US" sz="1200" i="1" dirty="0" smtClean="0"/>
                <a:t/>
              </a:r>
              <a:br>
                <a:rPr lang="en-US" sz="1200" i="1" dirty="0" smtClean="0"/>
              </a:br>
              <a:r>
                <a:rPr lang="en-US" sz="1200" i="1" dirty="0" smtClean="0">
                  <a:solidFill>
                    <a:schemeClr val="accent6">
                      <a:lumMod val="75000"/>
                    </a:schemeClr>
                  </a:solidFill>
                </a:rPr>
                <a:t>Honor your father and your mother.</a:t>
              </a:r>
            </a:p>
            <a:p>
              <a:pPr algn="ctr"/>
              <a:endParaRPr lang="en-US" sz="1200" i="1" dirty="0"/>
            </a:p>
            <a:p>
              <a:pPr algn="ctr"/>
              <a:r>
                <a:rPr lang="en-US" sz="1200" i="1" dirty="0" smtClean="0"/>
                <a:t>You shall not kill.</a:t>
              </a:r>
            </a:p>
          </p:txBody>
        </p:sp>
        <p:sp>
          <p:nvSpPr>
            <p:cNvPr id="12" name="TextBox 11"/>
            <p:cNvSpPr txBox="1"/>
            <p:nvPr/>
          </p:nvSpPr>
          <p:spPr bwMode="auto">
            <a:xfrm rot="240147">
              <a:off x="4656977" y="1770091"/>
              <a:ext cx="2895600" cy="4208384"/>
            </a:xfrm>
            <a:prstGeom prst="rect">
              <a:avLst/>
            </a:prstGeom>
            <a:noFill/>
            <a:ln w="9525">
              <a:noFill/>
              <a:miter lim="800000"/>
              <a:headEnd/>
              <a:tailEnd/>
            </a:ln>
          </p:spPr>
          <p:txBody>
            <a:bodyPr wrap="square" rtlCol="0">
              <a:spAutoFit/>
            </a:bodyPr>
            <a:lstStyle/>
            <a:p>
              <a:pPr algn="ctr"/>
              <a:endParaRPr lang="en-US" sz="1400" i="1" dirty="0" smtClean="0"/>
            </a:p>
            <a:p>
              <a:pPr algn="ctr"/>
              <a:r>
                <a:rPr lang="en-US" sz="1200" i="1" dirty="0" smtClean="0"/>
                <a:t>You shall not commit adultery.</a:t>
              </a:r>
            </a:p>
            <a:p>
              <a:pPr algn="ctr"/>
              <a:r>
                <a:rPr lang="en-US" sz="1200" dirty="0" smtClean="0"/>
                <a:t/>
              </a:r>
              <a:br>
                <a:rPr lang="en-US" sz="1200" dirty="0" smtClean="0"/>
              </a:br>
              <a:r>
                <a:rPr lang="en-US" sz="1200" i="1" dirty="0" smtClean="0"/>
                <a:t>You shall not steal.</a:t>
              </a:r>
            </a:p>
            <a:p>
              <a:pPr algn="ctr"/>
              <a:endParaRPr lang="en-US" sz="1200" dirty="0" smtClean="0"/>
            </a:p>
            <a:p>
              <a:pPr algn="ctr"/>
              <a:r>
                <a:rPr lang="en-US" sz="1200" i="1" dirty="0" smtClean="0"/>
                <a:t>You shall not bear false witness against your neighbor.</a:t>
              </a:r>
            </a:p>
            <a:p>
              <a:pPr algn="ctr"/>
              <a:r>
                <a:rPr lang="en-US" sz="1200" dirty="0" smtClean="0"/>
                <a:t/>
              </a:r>
              <a:br>
                <a:rPr lang="en-US" sz="1200" dirty="0" smtClean="0"/>
              </a:br>
              <a:r>
                <a:rPr lang="en-US" sz="1200" i="1" dirty="0" smtClean="0"/>
                <a:t>You shall not covet your neighbor's wife.</a:t>
              </a:r>
            </a:p>
            <a:p>
              <a:pPr algn="ctr"/>
              <a:endParaRPr lang="en-US" sz="1200" i="1" dirty="0"/>
            </a:p>
            <a:p>
              <a:pPr algn="ctr"/>
              <a:r>
                <a:rPr lang="en-US" sz="1200" i="1" dirty="0" smtClean="0"/>
                <a:t>You shall not covet your neighbor’s goods.</a:t>
              </a:r>
            </a:p>
          </p:txBody>
        </p:sp>
      </p:gr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143000"/>
            <a:ext cx="6477000" cy="2209800"/>
          </a:xfrm>
        </p:spPr>
        <p:txBody>
          <a:bodyPr/>
          <a:lstStyle/>
          <a:p>
            <a:pPr marL="0" indent="0">
              <a:buNone/>
            </a:pPr>
            <a:r>
              <a:rPr lang="en-US" dirty="0" smtClean="0"/>
              <a:t>This commandment is a positive statement and is focused on the family. Honor and love for parents is the model for how we are to treat others; it is the basis for the remaining six commandments.</a:t>
            </a:r>
          </a:p>
          <a:p>
            <a:endParaRPr lang="en-US" dirty="0"/>
          </a:p>
        </p:txBody>
      </p:sp>
      <p:pic>
        <p:nvPicPr>
          <p:cNvPr id="4" name="Picture 3" descr="3-shutterstock-Monkey Business Images _59649664.jpg"/>
          <p:cNvPicPr>
            <a:picLocks noChangeAspect="1"/>
          </p:cNvPicPr>
          <p:nvPr/>
        </p:nvPicPr>
        <p:blipFill>
          <a:blip r:embed="rId3" cstate="print"/>
          <a:stretch>
            <a:fillRect/>
          </a:stretch>
        </p:blipFill>
        <p:spPr>
          <a:xfrm>
            <a:off x="2209800" y="3200400"/>
            <a:ext cx="4495800" cy="3003194"/>
          </a:xfrm>
          <a:prstGeom prst="rect">
            <a:avLst/>
          </a:prstGeom>
          <a:ln>
            <a:noFill/>
          </a:ln>
          <a:effectLst>
            <a:softEdge rad="112500"/>
          </a:effectLst>
        </p:spPr>
      </p:pic>
      <p:sp>
        <p:nvSpPr>
          <p:cNvPr id="5" name="TextBox 5"/>
          <p:cNvSpPr txBox="1">
            <a:spLocks noChangeArrowheads="1"/>
          </p:cNvSpPr>
          <p:nvPr/>
        </p:nvSpPr>
        <p:spPr bwMode="auto">
          <a:xfrm rot="16200000">
            <a:off x="5837739" y="5363661"/>
            <a:ext cx="1600200" cy="169277"/>
          </a:xfrm>
          <a:prstGeom prst="rect">
            <a:avLst/>
          </a:prstGeom>
          <a:noFill/>
          <a:ln w="9525">
            <a:noFill/>
            <a:miter lim="800000"/>
            <a:headEnd/>
            <a:tailEnd/>
          </a:ln>
        </p:spPr>
        <p:txBody>
          <a:bodyPr wrap="square">
            <a:spAutoFit/>
          </a:bodyPr>
          <a:lstStyle/>
          <a:p>
            <a:r>
              <a:rPr lang="en-US" sz="500" dirty="0" err="1" smtClean="0"/>
              <a:t>Shutterstock</a:t>
            </a:r>
            <a:r>
              <a:rPr lang="en-US" sz="500" dirty="0" smtClean="0"/>
              <a:t>/Monkey Business Images</a:t>
            </a:r>
            <a:endParaRPr lang="en-US" sz="500"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189037"/>
            <a:ext cx="6629400" cy="4754563"/>
          </a:xfrm>
        </p:spPr>
        <p:txBody>
          <a:bodyPr/>
          <a:lstStyle/>
          <a:p>
            <a:pPr marL="0" indent="0">
              <a:buNone/>
            </a:pPr>
            <a:r>
              <a:rPr lang="en-US" dirty="0" smtClean="0"/>
              <a:t>Why does the Church extend the meaning of this commandment to also include obedience to and respect for other people in authority (not just parents)? </a:t>
            </a:r>
          </a:p>
          <a:p>
            <a:pPr>
              <a:buNone/>
            </a:pPr>
            <a:endParaRPr lang="en-US" dirty="0"/>
          </a:p>
        </p:txBody>
      </p:sp>
      <p:grpSp>
        <p:nvGrpSpPr>
          <p:cNvPr id="9" name="Group 8"/>
          <p:cNvGrpSpPr/>
          <p:nvPr/>
        </p:nvGrpSpPr>
        <p:grpSpPr>
          <a:xfrm>
            <a:off x="1905000" y="2895600"/>
            <a:ext cx="5257800" cy="3429000"/>
            <a:chOff x="1066800" y="838198"/>
            <a:chExt cx="6629400" cy="5717859"/>
          </a:xfrm>
        </p:grpSpPr>
        <p:pic>
          <p:nvPicPr>
            <p:cNvPr id="10" name="Picture 9" descr="8-10commandments- created by beth.JPG"/>
            <p:cNvPicPr>
              <a:picLocks noChangeAspect="1"/>
            </p:cNvPicPr>
            <p:nvPr/>
          </p:nvPicPr>
          <p:blipFill>
            <a:blip r:embed="rId3" cstate="print"/>
            <a:srcRect l="3571" t="2802" r="1190" b="525"/>
            <a:stretch>
              <a:fillRect/>
            </a:stretch>
          </p:blipFill>
          <p:spPr>
            <a:xfrm>
              <a:off x="1066800" y="838198"/>
              <a:ext cx="6629400" cy="5717859"/>
            </a:xfrm>
            <a:prstGeom prst="rect">
              <a:avLst/>
            </a:prstGeom>
          </p:spPr>
        </p:pic>
        <p:sp>
          <p:nvSpPr>
            <p:cNvPr id="11" name="TextBox 10"/>
            <p:cNvSpPr txBox="1"/>
            <p:nvPr/>
          </p:nvSpPr>
          <p:spPr bwMode="auto">
            <a:xfrm rot="21386421">
              <a:off x="1405067" y="1730042"/>
              <a:ext cx="2580370" cy="4464993"/>
            </a:xfrm>
            <a:prstGeom prst="rect">
              <a:avLst/>
            </a:prstGeom>
            <a:noFill/>
            <a:ln w="9525">
              <a:noFill/>
              <a:miter lim="800000"/>
              <a:headEnd/>
              <a:tailEnd/>
            </a:ln>
          </p:spPr>
          <p:txBody>
            <a:bodyPr wrap="square" rtlCol="0">
              <a:spAutoFit/>
            </a:bodyPr>
            <a:lstStyle/>
            <a:p>
              <a:pPr algn="ctr"/>
              <a:r>
                <a:rPr lang="en-US" sz="1200" i="1" dirty="0" smtClean="0"/>
                <a:t>I am the Lord your God: you shall not have strange gods before me.</a:t>
              </a:r>
              <a:br>
                <a:rPr lang="en-US" sz="1200" i="1" dirty="0" smtClean="0"/>
              </a:br>
              <a:r>
                <a:rPr lang="en-US" sz="1200" i="1" dirty="0" smtClean="0"/>
                <a:t/>
              </a:r>
              <a:br>
                <a:rPr lang="en-US" sz="1200" i="1" dirty="0" smtClean="0"/>
              </a:br>
              <a:r>
                <a:rPr lang="en-US" sz="1200" i="1" dirty="0" smtClean="0"/>
                <a:t>You shall not take the name of the Lord, your God, in vain.</a:t>
              </a:r>
              <a:br>
                <a:rPr lang="en-US" sz="1200" i="1" dirty="0" smtClean="0"/>
              </a:br>
              <a:r>
                <a:rPr lang="en-US" sz="1200" i="1" dirty="0" smtClean="0"/>
                <a:t/>
              </a:r>
              <a:br>
                <a:rPr lang="en-US" sz="1200" i="1" dirty="0" smtClean="0"/>
              </a:br>
              <a:r>
                <a:rPr lang="en-US" sz="1200" i="1" dirty="0" smtClean="0"/>
                <a:t>Remember to keep holy the Lord’s Day.</a:t>
              </a:r>
            </a:p>
            <a:p>
              <a:pPr algn="ctr"/>
              <a:r>
                <a:rPr lang="en-US" sz="1200" i="1" dirty="0" smtClean="0"/>
                <a:t/>
              </a:r>
              <a:br>
                <a:rPr lang="en-US" sz="1200" i="1" dirty="0" smtClean="0"/>
              </a:br>
              <a:r>
                <a:rPr lang="en-US" sz="1200" i="1" dirty="0" smtClean="0">
                  <a:solidFill>
                    <a:schemeClr val="accent6">
                      <a:lumMod val="75000"/>
                    </a:schemeClr>
                  </a:solidFill>
                </a:rPr>
                <a:t>Honor your father and your mother.</a:t>
              </a:r>
            </a:p>
            <a:p>
              <a:pPr algn="ctr"/>
              <a:endParaRPr lang="en-US" sz="1200" i="1" dirty="0"/>
            </a:p>
            <a:p>
              <a:pPr algn="ctr"/>
              <a:r>
                <a:rPr lang="en-US" sz="1200" i="1" dirty="0" smtClean="0"/>
                <a:t>You shall not kill.</a:t>
              </a:r>
            </a:p>
          </p:txBody>
        </p:sp>
        <p:sp>
          <p:nvSpPr>
            <p:cNvPr id="12" name="TextBox 11"/>
            <p:cNvSpPr txBox="1"/>
            <p:nvPr/>
          </p:nvSpPr>
          <p:spPr bwMode="auto">
            <a:xfrm rot="240147">
              <a:off x="4656977" y="1770091"/>
              <a:ext cx="2895600" cy="4208384"/>
            </a:xfrm>
            <a:prstGeom prst="rect">
              <a:avLst/>
            </a:prstGeom>
            <a:noFill/>
            <a:ln w="9525">
              <a:noFill/>
              <a:miter lim="800000"/>
              <a:headEnd/>
              <a:tailEnd/>
            </a:ln>
          </p:spPr>
          <p:txBody>
            <a:bodyPr wrap="square" rtlCol="0">
              <a:spAutoFit/>
            </a:bodyPr>
            <a:lstStyle/>
            <a:p>
              <a:pPr algn="ctr"/>
              <a:endParaRPr lang="en-US" sz="1400" i="1" dirty="0" smtClean="0"/>
            </a:p>
            <a:p>
              <a:pPr algn="ctr"/>
              <a:r>
                <a:rPr lang="en-US" sz="1200" i="1" dirty="0" smtClean="0"/>
                <a:t>You shall not commit adultery.</a:t>
              </a:r>
            </a:p>
            <a:p>
              <a:pPr algn="ctr"/>
              <a:r>
                <a:rPr lang="en-US" sz="1200" dirty="0" smtClean="0"/>
                <a:t/>
              </a:r>
              <a:br>
                <a:rPr lang="en-US" sz="1200" dirty="0" smtClean="0"/>
              </a:br>
              <a:r>
                <a:rPr lang="en-US" sz="1200" i="1" dirty="0" smtClean="0"/>
                <a:t>You shall not steal.</a:t>
              </a:r>
            </a:p>
            <a:p>
              <a:pPr algn="ctr"/>
              <a:endParaRPr lang="en-US" sz="1200" dirty="0" smtClean="0"/>
            </a:p>
            <a:p>
              <a:pPr algn="ctr"/>
              <a:r>
                <a:rPr lang="en-US" sz="1200" i="1" dirty="0" smtClean="0"/>
                <a:t>You shall not bear false witness against your neighbor.</a:t>
              </a:r>
            </a:p>
            <a:p>
              <a:pPr algn="ctr"/>
              <a:r>
                <a:rPr lang="en-US" sz="1200" dirty="0" smtClean="0"/>
                <a:t/>
              </a:r>
              <a:br>
                <a:rPr lang="en-US" sz="1200" dirty="0" smtClean="0"/>
              </a:br>
              <a:r>
                <a:rPr lang="en-US" sz="1200" i="1" dirty="0" smtClean="0"/>
                <a:t>You shall not covet your neighbor's wife.</a:t>
              </a:r>
            </a:p>
            <a:p>
              <a:pPr algn="ctr"/>
              <a:endParaRPr lang="en-US" sz="1200" i="1" dirty="0"/>
            </a:p>
            <a:p>
              <a:pPr algn="ctr"/>
              <a:r>
                <a:rPr lang="en-US" sz="1200" i="1" dirty="0" smtClean="0"/>
                <a:t>You shall not covet your neighbor’s goods.</a:t>
              </a:r>
            </a:p>
          </p:txBody>
        </p:sp>
      </p:gr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447800"/>
            <a:ext cx="3505200" cy="4678363"/>
          </a:xfrm>
        </p:spPr>
        <p:txBody>
          <a:bodyPr>
            <a:normAutofit lnSpcReduction="10000"/>
          </a:bodyPr>
          <a:lstStyle/>
          <a:p>
            <a:pPr marL="0" indent="0">
              <a:buNone/>
            </a:pPr>
            <a:r>
              <a:rPr lang="en-US" dirty="0" smtClean="0"/>
              <a:t>The relationship between parent and child is the most universal of relationships. The commandment teaches us to regard God as the source of all authority and extends our obedience and respect to all who have been given authority for our greater good.</a:t>
            </a:r>
          </a:p>
          <a:p>
            <a:endParaRPr lang="en-US" dirty="0"/>
          </a:p>
        </p:txBody>
      </p:sp>
      <p:pic>
        <p:nvPicPr>
          <p:cNvPr id="4" name="Picture 3" descr="2-shutterstock-CREATISTA _50873782.jpg"/>
          <p:cNvPicPr>
            <a:picLocks noChangeAspect="1"/>
          </p:cNvPicPr>
          <p:nvPr/>
        </p:nvPicPr>
        <p:blipFill>
          <a:blip r:embed="rId3" cstate="print"/>
          <a:srcRect t="24611" b="10685"/>
          <a:stretch>
            <a:fillRect/>
          </a:stretch>
        </p:blipFill>
        <p:spPr>
          <a:xfrm>
            <a:off x="4724400" y="1371600"/>
            <a:ext cx="3672840" cy="38330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TextBox 5"/>
          <p:cNvSpPr txBox="1">
            <a:spLocks noChangeArrowheads="1"/>
          </p:cNvSpPr>
          <p:nvPr/>
        </p:nvSpPr>
        <p:spPr bwMode="auto">
          <a:xfrm rot="16200000">
            <a:off x="7649661" y="3763463"/>
            <a:ext cx="1600200" cy="169277"/>
          </a:xfrm>
          <a:prstGeom prst="rect">
            <a:avLst/>
          </a:prstGeom>
          <a:noFill/>
          <a:ln w="9525">
            <a:noFill/>
            <a:miter lim="800000"/>
            <a:headEnd/>
            <a:tailEnd/>
          </a:ln>
        </p:spPr>
        <p:txBody>
          <a:bodyPr wrap="square">
            <a:spAutoFit/>
          </a:bodyPr>
          <a:lstStyle/>
          <a:p>
            <a:r>
              <a:rPr lang="en-US" sz="500" dirty="0" err="1" smtClean="0"/>
              <a:t>Shutterstock</a:t>
            </a:r>
            <a:r>
              <a:rPr lang="en-US" sz="500" dirty="0" smtClean="0"/>
              <a:t>/CREATISTA</a:t>
            </a:r>
            <a:endParaRPr lang="en-US" sz="5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2-shutterstock-CREATISTA _50873782.jpg"/>
          <p:cNvPicPr>
            <a:picLocks noChangeAspect="1"/>
          </p:cNvPicPr>
          <p:nvPr/>
        </p:nvPicPr>
        <p:blipFill>
          <a:blip r:embed="rId3" cstate="print"/>
          <a:srcRect t="24611" b="10685"/>
          <a:stretch>
            <a:fillRect/>
          </a:stretch>
        </p:blipFill>
        <p:spPr>
          <a:xfrm>
            <a:off x="1752600" y="811613"/>
            <a:ext cx="5501640" cy="574158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TextBox 5"/>
          <p:cNvSpPr txBox="1">
            <a:spLocks noChangeArrowheads="1"/>
          </p:cNvSpPr>
          <p:nvPr/>
        </p:nvSpPr>
        <p:spPr bwMode="auto">
          <a:xfrm rot="16200000">
            <a:off x="6506661" y="4830261"/>
            <a:ext cx="1600200" cy="169277"/>
          </a:xfrm>
          <a:prstGeom prst="rect">
            <a:avLst/>
          </a:prstGeom>
          <a:noFill/>
          <a:ln w="9525">
            <a:noFill/>
            <a:miter lim="800000"/>
            <a:headEnd/>
            <a:tailEnd/>
          </a:ln>
        </p:spPr>
        <p:txBody>
          <a:bodyPr wrap="square">
            <a:spAutoFit/>
          </a:bodyPr>
          <a:lstStyle/>
          <a:p>
            <a:r>
              <a:rPr lang="en-US" sz="500" dirty="0" err="1" smtClean="0"/>
              <a:t>Shutterstock</a:t>
            </a:r>
            <a:r>
              <a:rPr lang="en-US" sz="500" dirty="0" smtClean="0"/>
              <a:t>/CREATISTA</a:t>
            </a:r>
            <a:endParaRPr lang="en-US" sz="5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3-shutterstock-Monkey Business Images _59649664.jpg"/>
          <p:cNvPicPr>
            <a:picLocks noChangeAspect="1"/>
          </p:cNvPicPr>
          <p:nvPr/>
        </p:nvPicPr>
        <p:blipFill>
          <a:blip r:embed="rId3" cstate="print"/>
          <a:stretch>
            <a:fillRect/>
          </a:stretch>
        </p:blipFill>
        <p:spPr>
          <a:xfrm>
            <a:off x="1066800" y="1371600"/>
            <a:ext cx="7041884" cy="4703978"/>
          </a:xfrm>
          <a:prstGeom prst="rect">
            <a:avLst/>
          </a:prstGeom>
          <a:ln>
            <a:noFill/>
          </a:ln>
          <a:effectLst>
            <a:softEdge rad="112500"/>
          </a:effectLst>
        </p:spPr>
      </p:pic>
      <p:sp>
        <p:nvSpPr>
          <p:cNvPr id="5" name="TextBox 5"/>
          <p:cNvSpPr txBox="1">
            <a:spLocks noChangeArrowheads="1"/>
          </p:cNvSpPr>
          <p:nvPr/>
        </p:nvSpPr>
        <p:spPr bwMode="auto">
          <a:xfrm rot="16200000">
            <a:off x="7209339" y="5058861"/>
            <a:ext cx="1600200" cy="169277"/>
          </a:xfrm>
          <a:prstGeom prst="rect">
            <a:avLst/>
          </a:prstGeom>
          <a:noFill/>
          <a:ln w="9525">
            <a:noFill/>
            <a:miter lim="800000"/>
            <a:headEnd/>
            <a:tailEnd/>
          </a:ln>
        </p:spPr>
        <p:txBody>
          <a:bodyPr wrap="square">
            <a:spAutoFit/>
          </a:bodyPr>
          <a:lstStyle/>
          <a:p>
            <a:r>
              <a:rPr lang="en-US" sz="500" dirty="0" err="1" smtClean="0"/>
              <a:t>Shutterstock</a:t>
            </a:r>
            <a:r>
              <a:rPr lang="en-US" sz="500" dirty="0" smtClean="0"/>
              <a:t>/Monkey Business Images</a:t>
            </a:r>
            <a:endParaRPr lang="en-US" sz="500"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4-shutterstock-Goodluz _63694903.jpg"/>
          <p:cNvPicPr>
            <a:picLocks noChangeAspect="1"/>
          </p:cNvPicPr>
          <p:nvPr/>
        </p:nvPicPr>
        <p:blipFill>
          <a:blip r:embed="rId3" cstate="print"/>
          <a:stretch>
            <a:fillRect/>
          </a:stretch>
        </p:blipFill>
        <p:spPr>
          <a:xfrm>
            <a:off x="914400" y="1219200"/>
            <a:ext cx="7162800" cy="47847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5" name="TextBox 5"/>
          <p:cNvSpPr txBox="1">
            <a:spLocks noChangeArrowheads="1"/>
          </p:cNvSpPr>
          <p:nvPr/>
        </p:nvSpPr>
        <p:spPr bwMode="auto">
          <a:xfrm rot="16200000">
            <a:off x="7361739" y="5135061"/>
            <a:ext cx="1600200" cy="169277"/>
          </a:xfrm>
          <a:prstGeom prst="rect">
            <a:avLst/>
          </a:prstGeom>
          <a:noFill/>
          <a:ln w="9525">
            <a:noFill/>
            <a:miter lim="800000"/>
            <a:headEnd/>
            <a:tailEnd/>
          </a:ln>
        </p:spPr>
        <p:txBody>
          <a:bodyPr wrap="square">
            <a:spAutoFit/>
          </a:bodyPr>
          <a:lstStyle/>
          <a:p>
            <a:r>
              <a:rPr lang="en-US" sz="500" dirty="0" err="1" smtClean="0"/>
              <a:t>Shutterstock</a:t>
            </a:r>
            <a:r>
              <a:rPr lang="en-US" sz="500" dirty="0" smtClean="0"/>
              <a:t>/</a:t>
            </a:r>
            <a:r>
              <a:rPr lang="en-US" sz="500" dirty="0" err="1" smtClean="0"/>
              <a:t>Goodluz</a:t>
            </a:r>
            <a:endParaRPr lang="en-US" sz="500"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5-shutterstock-sonya etchison _24714304.jpg"/>
          <p:cNvPicPr>
            <a:picLocks noChangeAspect="1"/>
          </p:cNvPicPr>
          <p:nvPr/>
        </p:nvPicPr>
        <p:blipFill>
          <a:blip r:embed="rId3" cstate="print"/>
          <a:srcRect t="27518"/>
          <a:stretch>
            <a:fillRect/>
          </a:stretch>
        </p:blipFill>
        <p:spPr>
          <a:xfrm>
            <a:off x="2133600" y="914400"/>
            <a:ext cx="4724400" cy="5707185"/>
          </a:xfrm>
          <a:prstGeom prst="rect">
            <a:avLst/>
          </a:prstGeom>
          <a:ln>
            <a:noFill/>
          </a:ln>
          <a:effectLst>
            <a:outerShdw blurRad="190500" algn="tl" rotWithShape="0">
              <a:srgbClr val="000000">
                <a:alpha val="70000"/>
              </a:srgbClr>
            </a:outerShdw>
          </a:effectLst>
        </p:spPr>
      </p:pic>
      <p:sp>
        <p:nvSpPr>
          <p:cNvPr id="5" name="TextBox 5"/>
          <p:cNvSpPr txBox="1">
            <a:spLocks noChangeArrowheads="1"/>
          </p:cNvSpPr>
          <p:nvPr/>
        </p:nvSpPr>
        <p:spPr bwMode="auto">
          <a:xfrm rot="16200000">
            <a:off x="6142539" y="5744661"/>
            <a:ext cx="1600200" cy="169277"/>
          </a:xfrm>
          <a:prstGeom prst="rect">
            <a:avLst/>
          </a:prstGeom>
          <a:noFill/>
          <a:ln w="9525">
            <a:noFill/>
            <a:miter lim="800000"/>
            <a:headEnd/>
            <a:tailEnd/>
          </a:ln>
        </p:spPr>
        <p:txBody>
          <a:bodyPr wrap="square">
            <a:spAutoFit/>
          </a:bodyPr>
          <a:lstStyle/>
          <a:p>
            <a:r>
              <a:rPr lang="en-US" sz="500" dirty="0" err="1" smtClean="0"/>
              <a:t>shutterstock-sonya</a:t>
            </a:r>
            <a:r>
              <a:rPr lang="en-US" sz="500" dirty="0" smtClean="0"/>
              <a:t> </a:t>
            </a:r>
            <a:r>
              <a:rPr lang="en-US" sz="500" dirty="0" err="1" smtClean="0"/>
              <a:t>etchison</a:t>
            </a:r>
            <a:endParaRPr lang="en-US" sz="500"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6-Q660293d-wpwittman.com"/>
          <p:cNvPicPr>
            <a:picLocks noChangeAspect="1"/>
          </p:cNvPicPr>
          <p:nvPr/>
        </p:nvPicPr>
        <p:blipFill>
          <a:blip r:embed="rId3" cstate="print"/>
          <a:stretch>
            <a:fillRect/>
          </a:stretch>
        </p:blipFill>
        <p:spPr>
          <a:xfrm>
            <a:off x="914400" y="1066800"/>
            <a:ext cx="7295921" cy="4844491"/>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
        <p:nvSpPr>
          <p:cNvPr id="9" name="TextBox 5"/>
          <p:cNvSpPr txBox="1">
            <a:spLocks noChangeArrowheads="1"/>
          </p:cNvSpPr>
          <p:nvPr/>
        </p:nvSpPr>
        <p:spPr bwMode="auto">
          <a:xfrm rot="16200000">
            <a:off x="7514139" y="4525461"/>
            <a:ext cx="1600200" cy="169277"/>
          </a:xfrm>
          <a:prstGeom prst="rect">
            <a:avLst/>
          </a:prstGeom>
          <a:noFill/>
          <a:ln w="9525">
            <a:noFill/>
            <a:miter lim="800000"/>
            <a:headEnd/>
            <a:tailEnd/>
          </a:ln>
        </p:spPr>
        <p:txBody>
          <a:bodyPr wrap="square">
            <a:spAutoFit/>
          </a:bodyPr>
          <a:lstStyle/>
          <a:p>
            <a:r>
              <a:rPr lang="en-US" sz="500" dirty="0" smtClean="0"/>
              <a:t>wpwittman.com</a:t>
            </a:r>
            <a:endParaRPr lang="en-US" sz="5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p:cNvSpPr txBox="1">
            <a:spLocks/>
          </p:cNvSpPr>
          <p:nvPr/>
        </p:nvSpPr>
        <p:spPr>
          <a:xfrm>
            <a:off x="914400" y="1371600"/>
            <a:ext cx="3505200" cy="5029200"/>
          </a:xfrm>
          <a:prstGeom prst="rect">
            <a:avLst/>
          </a:prstGeom>
        </p:spPr>
        <p:txBody>
          <a:bodyPr>
            <a:normAutofit/>
          </a:bodyPr>
          <a:lstStyle/>
          <a:p>
            <a:pPr marR="0" lvl="0" algn="l" defTabSz="914400" rtl="0" eaLnBrk="1" fontAlgn="auto" latinLnBrk="0" hangingPunct="1">
              <a:lnSpc>
                <a:spcPct val="100000"/>
              </a:lnSpc>
              <a:spcBef>
                <a:spcPct val="20000"/>
              </a:spcBef>
              <a:spcAft>
                <a:spcPts val="0"/>
              </a:spcAft>
              <a:buClrTx/>
              <a:buSzTx/>
              <a:tabLst/>
              <a:defRPr/>
            </a:pPr>
            <a:r>
              <a:rPr kumimoji="0" lang="en-US" sz="2400" b="0" i="0" u="none" strike="noStrike" kern="1200" cap="none" spc="0" normalizeH="0" baseline="0" noProof="0" dirty="0" smtClean="0">
                <a:ln>
                  <a:noFill/>
                </a:ln>
                <a:solidFill>
                  <a:schemeClr val="accent5">
                    <a:lumMod val="50000"/>
                  </a:schemeClr>
                </a:solidFill>
                <a:effectLst/>
                <a:uLnTx/>
                <a:uFillTx/>
                <a:latin typeface="Arial" pitchFamily="34" charset="0"/>
                <a:ea typeface="+mn-ea"/>
                <a:cs typeface="Arial" pitchFamily="34" charset="0"/>
              </a:rPr>
              <a:t>“Children, obey your parents [in the Lord], for this is right. ‘Honor your father and mother.’ </a:t>
            </a:r>
            <a:r>
              <a:rPr lang="en-US" sz="2400" dirty="0">
                <a:solidFill>
                  <a:schemeClr val="accent5">
                    <a:lumMod val="50000"/>
                  </a:schemeClr>
                </a:solidFill>
                <a:latin typeface="Arial" pitchFamily="34" charset="0"/>
                <a:cs typeface="Arial" pitchFamily="34" charset="0"/>
              </a:rPr>
              <a:t/>
            </a:r>
            <a:br>
              <a:rPr lang="en-US" sz="2400" dirty="0">
                <a:solidFill>
                  <a:schemeClr val="accent5">
                    <a:lumMod val="50000"/>
                  </a:schemeClr>
                </a:solidFill>
                <a:latin typeface="Arial" pitchFamily="34" charset="0"/>
                <a:cs typeface="Arial" pitchFamily="34" charset="0"/>
              </a:rPr>
            </a:br>
            <a:r>
              <a:rPr kumimoji="0" lang="en-US" sz="2400" b="0" i="0" u="none" strike="noStrike" kern="1200" cap="none" spc="0" normalizeH="0" baseline="0" noProof="0" dirty="0" smtClean="0">
                <a:ln>
                  <a:noFill/>
                </a:ln>
                <a:solidFill>
                  <a:schemeClr val="accent5">
                    <a:lumMod val="50000"/>
                  </a:schemeClr>
                </a:solidFill>
                <a:effectLst/>
                <a:uLnTx/>
                <a:uFillTx/>
                <a:latin typeface="Arial" pitchFamily="34" charset="0"/>
                <a:ea typeface="+mn-ea"/>
                <a:cs typeface="Arial" pitchFamily="34" charset="0"/>
              </a:rPr>
              <a:t>This is the first commandment with a promise, ‘that it may go well with you and that you may have a long life on earth’” </a:t>
            </a:r>
          </a:p>
          <a:p>
            <a:pPr marR="0" lvl="0" algn="l" defTabSz="914400" rtl="0" eaLnBrk="1" fontAlgn="auto" latinLnBrk="0" hangingPunct="1">
              <a:lnSpc>
                <a:spcPct val="100000"/>
              </a:lnSpc>
              <a:spcBef>
                <a:spcPct val="20000"/>
              </a:spcBef>
              <a:spcAft>
                <a:spcPts val="0"/>
              </a:spcAft>
              <a:buClrTx/>
              <a:buSzTx/>
              <a:tabLst/>
              <a:defRPr/>
            </a:pPr>
            <a:r>
              <a:rPr kumimoji="0" lang="en-US"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(Ephesians 6:1–3)</a:t>
            </a:r>
            <a:endParaRPr kumimoji="0" lang="en-US" sz="20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pic>
        <p:nvPicPr>
          <p:cNvPr id="5" name="Picture 4" descr="2-shutterstock-CREATISTA _50873782.jpg"/>
          <p:cNvPicPr>
            <a:picLocks noChangeAspect="1"/>
          </p:cNvPicPr>
          <p:nvPr/>
        </p:nvPicPr>
        <p:blipFill>
          <a:blip r:embed="rId3" cstate="print"/>
          <a:srcRect t="24611" b="10685"/>
          <a:stretch>
            <a:fillRect/>
          </a:stretch>
        </p:blipFill>
        <p:spPr>
          <a:xfrm>
            <a:off x="4724400" y="1371600"/>
            <a:ext cx="3672840" cy="38330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7" name="TextBox 6"/>
          <p:cNvSpPr txBox="1">
            <a:spLocks noChangeArrowheads="1"/>
          </p:cNvSpPr>
          <p:nvPr/>
        </p:nvSpPr>
        <p:spPr bwMode="auto">
          <a:xfrm rot="16200000">
            <a:off x="7649661" y="3687262"/>
            <a:ext cx="1600200" cy="169277"/>
          </a:xfrm>
          <a:prstGeom prst="rect">
            <a:avLst/>
          </a:prstGeom>
          <a:noFill/>
          <a:ln w="9525">
            <a:noFill/>
            <a:miter lim="800000"/>
            <a:headEnd/>
            <a:tailEnd/>
          </a:ln>
        </p:spPr>
        <p:txBody>
          <a:bodyPr wrap="square">
            <a:spAutoFit/>
          </a:bodyPr>
          <a:lstStyle/>
          <a:p>
            <a:r>
              <a:rPr lang="en-US" sz="500" dirty="0" err="1" smtClean="0"/>
              <a:t>Shutterstock</a:t>
            </a:r>
            <a:r>
              <a:rPr lang="en-US" sz="500" dirty="0" smtClean="0"/>
              <a:t>/CREATISTA</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914400" y="838198"/>
            <a:ext cx="6629400" cy="5717859"/>
            <a:chOff x="1066800" y="838198"/>
            <a:chExt cx="6629400" cy="5717859"/>
          </a:xfrm>
        </p:grpSpPr>
        <p:pic>
          <p:nvPicPr>
            <p:cNvPr id="7" name="Picture 6" descr="8-10commandments- created by beth.JPG"/>
            <p:cNvPicPr>
              <a:picLocks noChangeAspect="1"/>
            </p:cNvPicPr>
            <p:nvPr/>
          </p:nvPicPr>
          <p:blipFill>
            <a:blip r:embed="rId3" cstate="print"/>
            <a:srcRect l="3571" t="2802" r="1190" b="525"/>
            <a:stretch>
              <a:fillRect/>
            </a:stretch>
          </p:blipFill>
          <p:spPr>
            <a:xfrm>
              <a:off x="1066800" y="838198"/>
              <a:ext cx="6629400" cy="5717859"/>
            </a:xfrm>
            <a:prstGeom prst="rect">
              <a:avLst/>
            </a:prstGeom>
          </p:spPr>
        </p:pic>
        <p:sp>
          <p:nvSpPr>
            <p:cNvPr id="8" name="TextBox 7"/>
            <p:cNvSpPr txBox="1"/>
            <p:nvPr/>
          </p:nvSpPr>
          <p:spPr bwMode="auto">
            <a:xfrm rot="21386421">
              <a:off x="1405067" y="1838882"/>
              <a:ext cx="2580369" cy="4247317"/>
            </a:xfrm>
            <a:prstGeom prst="rect">
              <a:avLst/>
            </a:prstGeom>
            <a:noFill/>
            <a:ln w="9525">
              <a:noFill/>
              <a:miter lim="800000"/>
              <a:headEnd/>
              <a:tailEnd/>
            </a:ln>
          </p:spPr>
          <p:txBody>
            <a:bodyPr wrap="square" rtlCol="0">
              <a:spAutoFit/>
            </a:bodyPr>
            <a:lstStyle/>
            <a:p>
              <a:pPr algn="ctr"/>
              <a:r>
                <a:rPr lang="en-US" i="1" dirty="0" smtClean="0"/>
                <a:t>I am the Lord your God: you shall not have strange gods before me.</a:t>
              </a:r>
              <a:br>
                <a:rPr lang="en-US" i="1" dirty="0" smtClean="0"/>
              </a:br>
              <a:r>
                <a:rPr lang="en-US" i="1" dirty="0" smtClean="0"/>
                <a:t/>
              </a:r>
              <a:br>
                <a:rPr lang="en-US" i="1" dirty="0" smtClean="0"/>
              </a:br>
              <a:r>
                <a:rPr lang="en-US" i="1" dirty="0" smtClean="0"/>
                <a:t>You shall not take the name of the Lord, your God, in vain.</a:t>
              </a:r>
              <a:br>
                <a:rPr lang="en-US" i="1" dirty="0" smtClean="0"/>
              </a:br>
              <a:r>
                <a:rPr lang="en-US" i="1" dirty="0" smtClean="0"/>
                <a:t/>
              </a:r>
              <a:br>
                <a:rPr lang="en-US" i="1" dirty="0" smtClean="0"/>
              </a:br>
              <a:r>
                <a:rPr lang="en-US" i="1" dirty="0" smtClean="0"/>
                <a:t>Remember to keep holy the Lord’s Day.</a:t>
              </a:r>
            </a:p>
            <a:p>
              <a:pPr algn="ctr"/>
              <a:r>
                <a:rPr lang="en-US" i="1" dirty="0" smtClean="0"/>
                <a:t/>
              </a:r>
              <a:br>
                <a:rPr lang="en-US" i="1" dirty="0" smtClean="0"/>
              </a:br>
              <a:r>
                <a:rPr lang="en-US" i="1" dirty="0" smtClean="0">
                  <a:solidFill>
                    <a:schemeClr val="accent6">
                      <a:lumMod val="75000"/>
                    </a:schemeClr>
                  </a:solidFill>
                </a:rPr>
                <a:t>Honor your father and your mother.</a:t>
              </a:r>
            </a:p>
            <a:p>
              <a:pPr algn="ctr"/>
              <a:endParaRPr lang="en-US" i="1" dirty="0"/>
            </a:p>
            <a:p>
              <a:pPr algn="ctr"/>
              <a:r>
                <a:rPr lang="en-US" i="1" dirty="0" smtClean="0"/>
                <a:t>You shall not kill.</a:t>
              </a:r>
            </a:p>
          </p:txBody>
        </p:sp>
        <p:sp>
          <p:nvSpPr>
            <p:cNvPr id="9" name="TextBox 8"/>
            <p:cNvSpPr txBox="1"/>
            <p:nvPr/>
          </p:nvSpPr>
          <p:spPr bwMode="auto">
            <a:xfrm rot="240147">
              <a:off x="4656977" y="1766013"/>
              <a:ext cx="2895600" cy="4216539"/>
            </a:xfrm>
            <a:prstGeom prst="rect">
              <a:avLst/>
            </a:prstGeom>
            <a:noFill/>
            <a:ln w="9525">
              <a:noFill/>
              <a:miter lim="800000"/>
              <a:headEnd/>
              <a:tailEnd/>
            </a:ln>
          </p:spPr>
          <p:txBody>
            <a:bodyPr wrap="square" rtlCol="0">
              <a:spAutoFit/>
            </a:bodyPr>
            <a:lstStyle/>
            <a:p>
              <a:pPr algn="ctr"/>
              <a:endParaRPr lang="en-US" sz="1600" i="1" dirty="0" smtClean="0"/>
            </a:p>
            <a:p>
              <a:pPr algn="ctr"/>
              <a:r>
                <a:rPr lang="en-US" i="1" dirty="0" smtClean="0"/>
                <a:t>You shall not commit adultery.</a:t>
              </a:r>
            </a:p>
            <a:p>
              <a:pPr algn="ctr"/>
              <a:r>
                <a:rPr lang="en-US" dirty="0" smtClean="0"/>
                <a:t/>
              </a:r>
              <a:br>
                <a:rPr lang="en-US" dirty="0" smtClean="0"/>
              </a:br>
              <a:r>
                <a:rPr lang="en-US" i="1" dirty="0" smtClean="0"/>
                <a:t>You shall not steal.</a:t>
              </a:r>
            </a:p>
            <a:p>
              <a:pPr algn="ctr"/>
              <a:endParaRPr lang="en-US" dirty="0" smtClean="0"/>
            </a:p>
            <a:p>
              <a:pPr algn="ctr"/>
              <a:r>
                <a:rPr lang="en-US" i="1" dirty="0" smtClean="0"/>
                <a:t>You shall not bear false witness against your neighbor.</a:t>
              </a:r>
            </a:p>
            <a:p>
              <a:pPr algn="ctr"/>
              <a:r>
                <a:rPr lang="en-US" dirty="0" smtClean="0"/>
                <a:t/>
              </a:r>
              <a:br>
                <a:rPr lang="en-US" dirty="0" smtClean="0"/>
              </a:br>
              <a:r>
                <a:rPr lang="en-US" i="1" dirty="0" smtClean="0"/>
                <a:t>You shall not covet your neighbor's wife.</a:t>
              </a:r>
            </a:p>
            <a:p>
              <a:pPr algn="ctr"/>
              <a:endParaRPr lang="en-US" i="1" dirty="0"/>
            </a:p>
            <a:p>
              <a:pPr algn="ctr"/>
              <a:r>
                <a:rPr lang="en-US" i="1" dirty="0" smtClean="0"/>
                <a:t>You shall not covet your neighbor’s goods.</a:t>
              </a:r>
            </a:p>
          </p:txBody>
        </p:sp>
      </p:gr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219200"/>
            <a:ext cx="6477000" cy="4373563"/>
          </a:xfrm>
        </p:spPr>
        <p:txBody>
          <a:bodyPr/>
          <a:lstStyle/>
          <a:p>
            <a:pPr marL="0" indent="0">
              <a:buNone/>
            </a:pPr>
            <a:r>
              <a:rPr lang="en-US" dirty="0" smtClean="0"/>
              <a:t>How is the Fourth Commandment distinct from the first three commandments?</a:t>
            </a:r>
          </a:p>
          <a:p>
            <a:endParaRPr lang="en-US" dirty="0"/>
          </a:p>
        </p:txBody>
      </p:sp>
      <p:grpSp>
        <p:nvGrpSpPr>
          <p:cNvPr id="9" name="Group 8"/>
          <p:cNvGrpSpPr/>
          <p:nvPr/>
        </p:nvGrpSpPr>
        <p:grpSpPr>
          <a:xfrm>
            <a:off x="1905000" y="2286000"/>
            <a:ext cx="5381510" cy="4038600"/>
            <a:chOff x="1066800" y="838198"/>
            <a:chExt cx="6629400" cy="5717859"/>
          </a:xfrm>
        </p:grpSpPr>
        <p:pic>
          <p:nvPicPr>
            <p:cNvPr id="10" name="Picture 9" descr="8-10commandments- created by beth.JPG"/>
            <p:cNvPicPr>
              <a:picLocks noChangeAspect="1"/>
            </p:cNvPicPr>
            <p:nvPr/>
          </p:nvPicPr>
          <p:blipFill>
            <a:blip r:embed="rId3" cstate="print"/>
            <a:srcRect l="3571" t="2802" r="1190" b="525"/>
            <a:stretch>
              <a:fillRect/>
            </a:stretch>
          </p:blipFill>
          <p:spPr>
            <a:xfrm>
              <a:off x="1066800" y="838198"/>
              <a:ext cx="6629400" cy="5717859"/>
            </a:xfrm>
            <a:prstGeom prst="rect">
              <a:avLst/>
            </a:prstGeom>
          </p:spPr>
        </p:pic>
        <p:sp>
          <p:nvSpPr>
            <p:cNvPr id="11" name="TextBox 10"/>
            <p:cNvSpPr txBox="1"/>
            <p:nvPr/>
          </p:nvSpPr>
          <p:spPr bwMode="auto">
            <a:xfrm rot="21386421">
              <a:off x="1405067" y="1609486"/>
              <a:ext cx="2580369" cy="4706108"/>
            </a:xfrm>
            <a:prstGeom prst="rect">
              <a:avLst/>
            </a:prstGeom>
            <a:noFill/>
            <a:ln w="9525">
              <a:noFill/>
              <a:miter lim="800000"/>
              <a:headEnd/>
              <a:tailEnd/>
            </a:ln>
          </p:spPr>
          <p:txBody>
            <a:bodyPr wrap="square" rtlCol="0">
              <a:spAutoFit/>
            </a:bodyPr>
            <a:lstStyle/>
            <a:p>
              <a:pPr algn="ctr"/>
              <a:r>
                <a:rPr lang="en-US" sz="1400" i="1" dirty="0" smtClean="0"/>
                <a:t>I am the Lord your God: you shall not have strange gods before me.</a:t>
              </a:r>
              <a:br>
                <a:rPr lang="en-US" sz="1400" i="1" dirty="0" smtClean="0"/>
              </a:br>
              <a:r>
                <a:rPr lang="en-US" sz="1400" i="1" dirty="0" smtClean="0"/>
                <a:t/>
              </a:r>
              <a:br>
                <a:rPr lang="en-US" sz="1400" i="1" dirty="0" smtClean="0"/>
              </a:br>
              <a:r>
                <a:rPr lang="en-US" sz="1400" i="1" dirty="0" smtClean="0"/>
                <a:t>You shall not take the name of the Lord, your God, in vain.</a:t>
              </a:r>
              <a:br>
                <a:rPr lang="en-US" sz="1400" i="1" dirty="0" smtClean="0"/>
              </a:br>
              <a:r>
                <a:rPr lang="en-US" sz="1400" i="1" dirty="0" smtClean="0"/>
                <a:t/>
              </a:r>
              <a:br>
                <a:rPr lang="en-US" sz="1400" i="1" dirty="0" smtClean="0"/>
              </a:br>
              <a:r>
                <a:rPr lang="en-US" sz="1400" i="1" dirty="0" smtClean="0"/>
                <a:t>Remember to keep holy the Lord’s Day.</a:t>
              </a:r>
            </a:p>
            <a:p>
              <a:pPr algn="ctr"/>
              <a:r>
                <a:rPr lang="en-US" sz="1400" i="1" dirty="0" smtClean="0"/>
                <a:t/>
              </a:r>
              <a:br>
                <a:rPr lang="en-US" sz="1400" i="1" dirty="0" smtClean="0"/>
              </a:br>
              <a:r>
                <a:rPr lang="en-US" sz="1400" i="1" dirty="0" smtClean="0">
                  <a:solidFill>
                    <a:schemeClr val="accent6">
                      <a:lumMod val="75000"/>
                    </a:schemeClr>
                  </a:solidFill>
                </a:rPr>
                <a:t>Honor your father and your mother.</a:t>
              </a:r>
            </a:p>
            <a:p>
              <a:pPr algn="ctr"/>
              <a:endParaRPr lang="en-US" sz="1400" i="1" dirty="0"/>
            </a:p>
            <a:p>
              <a:pPr algn="ctr"/>
              <a:r>
                <a:rPr lang="en-US" sz="1400" i="1" dirty="0" smtClean="0"/>
                <a:t>You shall not kill.</a:t>
              </a:r>
            </a:p>
          </p:txBody>
        </p:sp>
        <p:sp>
          <p:nvSpPr>
            <p:cNvPr id="12" name="TextBox 11"/>
            <p:cNvSpPr txBox="1"/>
            <p:nvPr/>
          </p:nvSpPr>
          <p:spPr bwMode="auto">
            <a:xfrm rot="240147">
              <a:off x="4656977" y="1521229"/>
              <a:ext cx="2895600" cy="4706108"/>
            </a:xfrm>
            <a:prstGeom prst="rect">
              <a:avLst/>
            </a:prstGeom>
            <a:noFill/>
            <a:ln w="9525">
              <a:noFill/>
              <a:miter lim="800000"/>
              <a:headEnd/>
              <a:tailEnd/>
            </a:ln>
          </p:spPr>
          <p:txBody>
            <a:bodyPr wrap="square" rtlCol="0">
              <a:spAutoFit/>
            </a:bodyPr>
            <a:lstStyle/>
            <a:p>
              <a:pPr algn="ctr"/>
              <a:endParaRPr lang="en-US" sz="1400" i="1" dirty="0" smtClean="0"/>
            </a:p>
            <a:p>
              <a:pPr algn="ctr"/>
              <a:r>
                <a:rPr lang="en-US" sz="1400" i="1" dirty="0" smtClean="0"/>
                <a:t>You shall not commit adultery.</a:t>
              </a:r>
            </a:p>
            <a:p>
              <a:pPr algn="ctr"/>
              <a:r>
                <a:rPr lang="en-US" sz="1400" dirty="0" smtClean="0"/>
                <a:t/>
              </a:r>
              <a:br>
                <a:rPr lang="en-US" sz="1400" dirty="0" smtClean="0"/>
              </a:br>
              <a:r>
                <a:rPr lang="en-US" sz="1400" i="1" dirty="0" smtClean="0"/>
                <a:t>You shall not steal.</a:t>
              </a:r>
            </a:p>
            <a:p>
              <a:pPr algn="ctr"/>
              <a:endParaRPr lang="en-US" sz="1400" dirty="0" smtClean="0"/>
            </a:p>
            <a:p>
              <a:pPr algn="ctr"/>
              <a:r>
                <a:rPr lang="en-US" sz="1400" i="1" dirty="0" smtClean="0"/>
                <a:t>You shall not bear false witness against your neighbor.</a:t>
              </a:r>
            </a:p>
            <a:p>
              <a:pPr algn="ctr"/>
              <a:r>
                <a:rPr lang="en-US" sz="1400" dirty="0" smtClean="0"/>
                <a:t/>
              </a:r>
              <a:br>
                <a:rPr lang="en-US" sz="1400" dirty="0" smtClean="0"/>
              </a:br>
              <a:r>
                <a:rPr lang="en-US" sz="1400" i="1" dirty="0" smtClean="0"/>
                <a:t>You shall not covet your neighbor's wife.</a:t>
              </a:r>
            </a:p>
            <a:p>
              <a:pPr algn="ctr"/>
              <a:endParaRPr lang="en-US" sz="1400" i="1" dirty="0"/>
            </a:p>
            <a:p>
              <a:pPr algn="ctr"/>
              <a:r>
                <a:rPr lang="en-US" sz="1400" i="1" dirty="0" smtClean="0"/>
                <a:t>You shall not covet your neighbor’s goods.</a:t>
              </a:r>
            </a:p>
          </p:txBody>
        </p:sp>
      </p:gr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302</TotalTime>
  <Words>501</Words>
  <Application>Microsoft Office PowerPoint</Application>
  <PresentationFormat>On-screen Show (4:3)</PresentationFormat>
  <Paragraphs>104</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LIC Presentation template-New</vt:lpstr>
      <vt:lpstr>The Fourth Commandment and the Decalogue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sellair</cp:lastModifiedBy>
  <cp:revision>22</cp:revision>
  <dcterms:created xsi:type="dcterms:W3CDTF">2011-06-08T19:56:13Z</dcterms:created>
  <dcterms:modified xsi:type="dcterms:W3CDTF">2013-03-14T19:29:04Z</dcterms:modified>
</cp:coreProperties>
</file>