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364" r:id="rId3"/>
    <p:sldId id="358" r:id="rId4"/>
    <p:sldId id="377" r:id="rId5"/>
    <p:sldId id="3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3" clrIdx="3"/>
  <p:cmAuthor id="4" name="Joanna Dailey" initials="jd" lastIdx="1"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92" d="100"/>
          <a:sy n="92" d="100"/>
        </p:scale>
        <p:origin x="-178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dirty="0" smtClean="0">
                <a:latin typeface="Arial" pitchFamily="34" charset="0"/>
                <a:cs typeface="Arial" pitchFamily="34" charset="0"/>
              </a:rPr>
              <a:t>Notes:</a:t>
            </a:r>
            <a:r>
              <a:rPr lang="en-US" sz="1200" dirty="0" smtClean="0">
                <a:latin typeface="Arial" pitchFamily="34" charset="0"/>
                <a:cs typeface="Arial" pitchFamily="34" charset="0"/>
              </a:rPr>
              <a:t>  Refer the students to their unit 3 materials if they need further review of this process of canon formation.</a:t>
            </a:r>
          </a:p>
          <a:p>
            <a:endParaRPr lang="en-US" sz="1200" dirty="0" smtClean="0">
              <a:solidFill>
                <a:schemeClr val="bg1">
                  <a:lumMod val="65000"/>
                </a:schemeClr>
              </a:solidFill>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Notes:  </a:t>
            </a:r>
            <a:r>
              <a:rPr lang="en-US" sz="1200" i="0" dirty="0" smtClean="0"/>
              <a:t>All of these writings were composed against the backdrop of the Roman Empire: the sociocultural and political reality of the time. Some, but not all, were written during periods in which Christians were persecuted by Roman authorities.</a:t>
            </a:r>
          </a:p>
          <a:p>
            <a:endParaRPr lang="en-US" i="0"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Overview of Late First-Century New Testament Writings</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TX002310</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723900" y="2667000"/>
            <a:ext cx="83439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Paul and his companions continue to write letters, or Epistles, throughout the missionary campaign period (approximately </a:t>
            </a:r>
            <a:r>
              <a:rPr lang="en-US" dirty="0" smtClean="0">
                <a:latin typeface="Arial" pitchFamily="34" charset="0"/>
                <a:cs typeface="Arial" pitchFamily="34" charset="0"/>
              </a:rPr>
              <a:t>30–65</a:t>
            </a:r>
            <a:r>
              <a:rPr lang="en-US" dirty="0">
                <a:latin typeface="Arial" pitchFamily="34" charset="0"/>
                <a:cs typeface="Arial" pitchFamily="34" charset="0"/>
              </a:rPr>
              <a:t>).</a:t>
            </a:r>
          </a:p>
        </p:txBody>
      </p:sp>
      <p:sp>
        <p:nvSpPr>
          <p:cNvPr id="8" name="TextBox 7"/>
          <p:cNvSpPr txBox="1"/>
          <p:nvPr/>
        </p:nvSpPr>
        <p:spPr bwMode="auto">
          <a:xfrm>
            <a:off x="723900" y="3505200"/>
            <a:ext cx="81915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Gospels are written from approximately </a:t>
            </a:r>
            <a:r>
              <a:rPr lang="en-US" dirty="0" smtClean="0">
                <a:latin typeface="Arial" pitchFamily="34" charset="0"/>
                <a:cs typeface="Arial" pitchFamily="34" charset="0"/>
              </a:rPr>
              <a:t>65 </a:t>
            </a:r>
            <a:r>
              <a:rPr lang="en-US" dirty="0">
                <a:latin typeface="Arial" pitchFamily="34" charset="0"/>
                <a:cs typeface="Arial" pitchFamily="34" charset="0"/>
              </a:rPr>
              <a:t>to </a:t>
            </a:r>
            <a:r>
              <a:rPr lang="en-US" dirty="0" smtClean="0">
                <a:latin typeface="Arial" pitchFamily="34" charset="0"/>
                <a:cs typeface="Arial" pitchFamily="34" charset="0"/>
              </a:rPr>
              <a:t>95, </a:t>
            </a:r>
            <a:r>
              <a:rPr lang="en-US" dirty="0">
                <a:latin typeface="Arial" pitchFamily="34" charset="0"/>
                <a:cs typeface="Arial" pitchFamily="34" charset="0"/>
              </a:rPr>
              <a:t>beginning with Mark’s Gospel and ending with John’s Gospel.</a:t>
            </a:r>
          </a:p>
        </p:txBody>
      </p:sp>
      <p:sp>
        <p:nvSpPr>
          <p:cNvPr id="16" name="Content Placeholder 6"/>
          <p:cNvSpPr txBox="1">
            <a:spLocks/>
          </p:cNvSpPr>
          <p:nvPr/>
        </p:nvSpPr>
        <p:spPr>
          <a:xfrm>
            <a:off x="152400" y="1143000"/>
            <a:ext cx="8991600" cy="2463489"/>
          </a:xfrm>
          <a:prstGeom prst="rect">
            <a:avLst/>
          </a:prstGeom>
        </p:spPr>
        <p:txBody>
          <a:bodyPr>
            <a:noAutofit/>
          </a:bodyPr>
          <a:lstStyle/>
          <a:p>
            <a:pPr algn="ctr"/>
            <a:r>
              <a:rPr lang="en-US" sz="2400" b="1" dirty="0" smtClean="0">
                <a:latin typeface="Arial" pitchFamily="34" charset="0"/>
                <a:cs typeface="Arial" pitchFamily="34" charset="0"/>
              </a:rPr>
              <a:t>Review—Timeline: Writing </a:t>
            </a:r>
            <a:r>
              <a:rPr lang="en-US" sz="2400" b="1" dirty="0">
                <a:latin typeface="Arial" pitchFamily="34" charset="0"/>
                <a:cs typeface="Arial" pitchFamily="34" charset="0"/>
              </a:rPr>
              <a:t>the Books of the New Testament</a:t>
            </a:r>
          </a:p>
        </p:txBody>
      </p:sp>
      <p:sp>
        <p:nvSpPr>
          <p:cNvPr id="9" name="TextBox 8"/>
          <p:cNvSpPr txBox="1"/>
          <p:nvPr/>
        </p:nvSpPr>
        <p:spPr bwMode="auto">
          <a:xfrm>
            <a:off x="723900" y="1905000"/>
            <a:ext cx="83439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earliest book of the New Testament is Paul’s First Letter to the Thessalonians, written around AD 50.</a:t>
            </a:r>
          </a:p>
        </p:txBody>
      </p:sp>
      <p:sp>
        <p:nvSpPr>
          <p:cNvPr id="10" name="TextBox 9"/>
          <p:cNvSpPr txBox="1"/>
          <p:nvPr/>
        </p:nvSpPr>
        <p:spPr bwMode="auto">
          <a:xfrm>
            <a:off x="723900" y="4343400"/>
            <a:ext cx="8191500" cy="923330"/>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Various other writings, which came to be included in the New Testament </a:t>
            </a:r>
            <a:r>
              <a:rPr lang="en-US" dirty="0" smtClean="0">
                <a:latin typeface="Arial" pitchFamily="34" charset="0"/>
                <a:cs typeface="Arial" pitchFamily="34" charset="0"/>
              </a:rPr>
              <a:t>canon</a:t>
            </a:r>
            <a:r>
              <a:rPr lang="en-US" dirty="0">
                <a:latin typeface="Arial" pitchFamily="34" charset="0"/>
                <a:cs typeface="Arial" pitchFamily="34" charset="0"/>
              </a:rPr>
              <a:t>, continue to be written during the late first century and even into the early second century.</a:t>
            </a:r>
          </a:p>
        </p:txBody>
      </p:sp>
      <p:sp>
        <p:nvSpPr>
          <p:cNvPr id="12" name="TextBox 11"/>
          <p:cNvSpPr txBox="1"/>
          <p:nvPr/>
        </p:nvSpPr>
        <p:spPr bwMode="auto">
          <a:xfrm>
            <a:off x="685800" y="5291751"/>
            <a:ext cx="81915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In this unit we will refer to all of these other writings as </a:t>
            </a:r>
            <a:r>
              <a:rPr lang="en-US" dirty="0" smtClean="0">
                <a:latin typeface="Arial" pitchFamily="34" charset="0"/>
                <a:cs typeface="Arial" pitchFamily="34" charset="0"/>
              </a:rPr>
              <a:t>“late first-century </a:t>
            </a:r>
            <a:r>
              <a:rPr lang="en-US" dirty="0">
                <a:latin typeface="Arial" pitchFamily="34" charset="0"/>
                <a:cs typeface="Arial" pitchFamily="34" charset="0"/>
              </a:rPr>
              <a:t>New </a:t>
            </a:r>
            <a:r>
              <a:rPr lang="en-US" dirty="0" smtClean="0">
                <a:latin typeface="Arial" pitchFamily="34" charset="0"/>
                <a:cs typeface="Arial" pitchFamily="34" charset="0"/>
              </a:rPr>
              <a:t>Testament writings</a:t>
            </a:r>
            <a:r>
              <a:rPr lang="en-US" dirty="0">
                <a:latin typeface="Arial" pitchFamily="34" charset="0"/>
                <a:cs typeface="Arial" pitchFamily="34" charset="0"/>
              </a:rPr>
              <a:t>.”</a:t>
            </a:r>
          </a:p>
        </p:txBody>
      </p:sp>
      <p:sp>
        <p:nvSpPr>
          <p:cNvPr id="4" name="Notched Right Arrow 3"/>
          <p:cNvSpPr/>
          <p:nvPr/>
        </p:nvSpPr>
        <p:spPr>
          <a:xfrm>
            <a:off x="190500" y="1905000"/>
            <a:ext cx="571500"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3" name="Notched Right Arrow 12"/>
          <p:cNvSpPr/>
          <p:nvPr/>
        </p:nvSpPr>
        <p:spPr>
          <a:xfrm>
            <a:off x="190500" y="2667000"/>
            <a:ext cx="571500"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4" name="Notched Right Arrow 13"/>
          <p:cNvSpPr/>
          <p:nvPr/>
        </p:nvSpPr>
        <p:spPr>
          <a:xfrm>
            <a:off x="190500" y="3486835"/>
            <a:ext cx="571500"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5" name="Notched Right Arrow 14"/>
          <p:cNvSpPr/>
          <p:nvPr/>
        </p:nvSpPr>
        <p:spPr>
          <a:xfrm>
            <a:off x="152400" y="4343400"/>
            <a:ext cx="571500"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7" name="Notched Right Arrow 16"/>
          <p:cNvSpPr/>
          <p:nvPr/>
        </p:nvSpPr>
        <p:spPr>
          <a:xfrm>
            <a:off x="152400" y="5315635"/>
            <a:ext cx="571500"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220" t="6972" r="-220" b="43028"/>
          <a:stretch/>
        </p:blipFill>
        <p:spPr>
          <a:xfrm>
            <a:off x="304800" y="1143000"/>
            <a:ext cx="8534400" cy="2009881"/>
          </a:xfrm>
          <a:prstGeom prst="rect">
            <a:avLst/>
          </a:prstGeom>
        </p:spPr>
      </p:pic>
      <p:sp>
        <p:nvSpPr>
          <p:cNvPr id="15" name="Content Placeholder 6"/>
          <p:cNvSpPr txBox="1">
            <a:spLocks/>
          </p:cNvSpPr>
          <p:nvPr/>
        </p:nvSpPr>
        <p:spPr>
          <a:xfrm>
            <a:off x="381000" y="609600"/>
            <a:ext cx="8458200" cy="685800"/>
          </a:xfrm>
          <a:prstGeom prst="rect">
            <a:avLst/>
          </a:prstGeom>
        </p:spPr>
        <p:txBody>
          <a:bodyPr>
            <a:noAutofit/>
          </a:bodyPr>
          <a:lstStyle/>
          <a:p>
            <a:pPr algn="ctr"/>
            <a:r>
              <a:rPr lang="en-US" sz="2400" b="1" dirty="0">
                <a:latin typeface="Arial" pitchFamily="34" charset="0"/>
                <a:cs typeface="Arial" pitchFamily="34" charset="0"/>
              </a:rPr>
              <a:t>Review—Canon Formation</a:t>
            </a:r>
          </a:p>
        </p:txBody>
      </p:sp>
      <p:sp>
        <p:nvSpPr>
          <p:cNvPr id="21" name="Content Placeholder 6"/>
          <p:cNvSpPr txBox="1">
            <a:spLocks/>
          </p:cNvSpPr>
          <p:nvPr/>
        </p:nvSpPr>
        <p:spPr>
          <a:xfrm>
            <a:off x="609600" y="2819400"/>
            <a:ext cx="8155577" cy="685800"/>
          </a:xfrm>
          <a:prstGeom prst="rect">
            <a:avLst/>
          </a:prstGeom>
        </p:spPr>
        <p:txBody>
          <a:bodyPr>
            <a:noAutofit/>
          </a:bodyPr>
          <a:lstStyle/>
          <a:p>
            <a:pPr marL="285750" indent="-285750">
              <a:buFont typeface="Arial" pitchFamily="34" charset="0"/>
              <a:buChar char="•"/>
            </a:pPr>
            <a:r>
              <a:rPr lang="en-US" dirty="0">
                <a:latin typeface="Arial" pitchFamily="34" charset="0"/>
                <a:cs typeface="Arial" pitchFamily="34" charset="0"/>
              </a:rPr>
              <a:t>The </a:t>
            </a:r>
            <a:r>
              <a:rPr lang="en-US" dirty="0" smtClean="0">
                <a:latin typeface="Arial" pitchFamily="34" charset="0"/>
                <a:cs typeface="Arial" pitchFamily="34" charset="0"/>
              </a:rPr>
              <a:t>late first-century </a:t>
            </a:r>
            <a:r>
              <a:rPr lang="en-US" dirty="0">
                <a:latin typeface="Arial" pitchFamily="34" charset="0"/>
                <a:cs typeface="Arial" pitchFamily="34" charset="0"/>
              </a:rPr>
              <a:t>New Testament writings were the latest writings to be included in the </a:t>
            </a:r>
            <a:r>
              <a:rPr lang="en-US" dirty="0" smtClean="0">
                <a:latin typeface="Arial" pitchFamily="34" charset="0"/>
                <a:cs typeface="Arial" pitchFamily="34" charset="0"/>
              </a:rPr>
              <a:t>canon</a:t>
            </a:r>
            <a:r>
              <a:rPr lang="en-US" dirty="0">
                <a:latin typeface="Arial" pitchFamily="34" charset="0"/>
                <a:cs typeface="Arial" pitchFamily="34" charset="0"/>
              </a:rPr>
              <a:t>.</a:t>
            </a:r>
          </a:p>
        </p:txBody>
      </p:sp>
      <p:sp>
        <p:nvSpPr>
          <p:cNvPr id="22" name="Content Placeholder 6"/>
          <p:cNvSpPr txBox="1">
            <a:spLocks/>
          </p:cNvSpPr>
          <p:nvPr/>
        </p:nvSpPr>
        <p:spPr>
          <a:xfrm>
            <a:off x="587323" y="3505200"/>
            <a:ext cx="8536577" cy="685800"/>
          </a:xfrm>
          <a:prstGeom prst="rect">
            <a:avLst/>
          </a:prstGeom>
        </p:spPr>
        <p:txBody>
          <a:bodyPr>
            <a:noAutofit/>
          </a:bodyPr>
          <a:lstStyle/>
          <a:p>
            <a:pPr marL="285750" indent="-285750">
              <a:buFont typeface="Arial" pitchFamily="34" charset="0"/>
              <a:buChar char="•"/>
            </a:pPr>
            <a:r>
              <a:rPr lang="en-US" dirty="0">
                <a:latin typeface="Arial" pitchFamily="34" charset="0"/>
                <a:cs typeface="Arial" pitchFamily="34" charset="0"/>
              </a:rPr>
              <a:t>These writings represent the end of the apostolic age; some may even have been written during the </a:t>
            </a:r>
            <a:r>
              <a:rPr lang="en-US" dirty="0" smtClean="0">
                <a:latin typeface="Arial" pitchFamily="34" charset="0"/>
                <a:cs typeface="Arial" pitchFamily="34" charset="0"/>
              </a:rPr>
              <a:t>generation </a:t>
            </a:r>
            <a:r>
              <a:rPr lang="en-US" dirty="0">
                <a:latin typeface="Arial" pitchFamily="34" charset="0"/>
                <a:cs typeface="Arial" pitchFamily="34" charset="0"/>
              </a:rPr>
              <a:t>after the Apostles.</a:t>
            </a:r>
            <a:endParaRPr lang="en-US" b="1" dirty="0">
              <a:latin typeface="Arial" pitchFamily="34" charset="0"/>
              <a:cs typeface="Arial" pitchFamily="34" charset="0"/>
            </a:endParaRPr>
          </a:p>
        </p:txBody>
      </p:sp>
      <p:sp>
        <p:nvSpPr>
          <p:cNvPr id="7" name="Content Placeholder 6"/>
          <p:cNvSpPr txBox="1">
            <a:spLocks/>
          </p:cNvSpPr>
          <p:nvPr/>
        </p:nvSpPr>
        <p:spPr>
          <a:xfrm>
            <a:off x="609601" y="4191000"/>
            <a:ext cx="8305800" cy="1524000"/>
          </a:xfrm>
          <a:prstGeom prst="rect">
            <a:avLst/>
          </a:prstGeom>
        </p:spPr>
        <p:txBody>
          <a:bodyPr>
            <a:noAutofit/>
          </a:bodyPr>
          <a:lstStyle/>
          <a:p>
            <a:pPr marL="285750" indent="-285750">
              <a:buFont typeface="Arial" pitchFamily="34" charset="0"/>
              <a:buChar char="•"/>
            </a:pPr>
            <a:r>
              <a:rPr lang="en-US" dirty="0">
                <a:latin typeface="Arial" pitchFamily="34" charset="0"/>
                <a:cs typeface="Arial" pitchFamily="34" charset="0"/>
              </a:rPr>
              <a:t>People continued to write about Jesus well into the second and third centuries. However, because these writings lacked a direct connection to the Apostles, they were determined not to have been inspired by the Holy Spirit. Therefore, they were not included in the New Testament canon and are referred to as “</a:t>
            </a:r>
            <a:r>
              <a:rPr lang="en-US" dirty="0" err="1">
                <a:latin typeface="Arial" pitchFamily="34" charset="0"/>
                <a:cs typeface="Arial" pitchFamily="34" charset="0"/>
              </a:rPr>
              <a:t>noncanonical</a:t>
            </a:r>
            <a:r>
              <a:rPr lang="en-US" dirty="0">
                <a:latin typeface="Arial" pitchFamily="34" charset="0"/>
                <a:cs typeface="Arial" pitchFamily="34" charset="0"/>
              </a:rPr>
              <a:t>” writings.</a:t>
            </a:r>
            <a:endParaRPr lang="en-US" b="1" dirty="0">
              <a:latin typeface="Arial" pitchFamily="34" charset="0"/>
              <a:cs typeface="Arial" pitchFamily="34" charset="0"/>
            </a:endParaRPr>
          </a:p>
        </p:txBody>
      </p:sp>
    </p:spTree>
    <p:extLst>
      <p:ext uri="{BB962C8B-B14F-4D97-AF65-F5344CB8AC3E}">
        <p14:creationId xmlns:p14="http://schemas.microsoft.com/office/powerpoint/2010/main" val="41465902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6"/>
          <p:cNvSpPr txBox="1">
            <a:spLocks/>
          </p:cNvSpPr>
          <p:nvPr/>
        </p:nvSpPr>
        <p:spPr>
          <a:xfrm>
            <a:off x="-38100" y="914400"/>
            <a:ext cx="9220199" cy="1066800"/>
          </a:xfrm>
          <a:prstGeom prst="rect">
            <a:avLst/>
          </a:prstGeom>
        </p:spPr>
        <p:txBody>
          <a:bodyPr>
            <a:noAutofit/>
          </a:bodyPr>
          <a:lstStyle/>
          <a:p>
            <a:pPr algn="ctr"/>
            <a:r>
              <a:rPr lang="en-US" sz="2400" b="1" dirty="0">
                <a:latin typeface="Arial" pitchFamily="34" charset="0"/>
                <a:cs typeface="Arial" pitchFamily="34" charset="0"/>
              </a:rPr>
              <a:t>Classification of Late First-Century New Testament Writings</a:t>
            </a:r>
          </a:p>
        </p:txBody>
      </p:sp>
      <p:graphicFrame>
        <p:nvGraphicFramePr>
          <p:cNvPr id="2" name="Table 1"/>
          <p:cNvGraphicFramePr>
            <a:graphicFrameLocks noGrp="1"/>
          </p:cNvGraphicFramePr>
          <p:nvPr>
            <p:extLst>
              <p:ext uri="{D42A27DB-BD31-4B8C-83A1-F6EECF244321}">
                <p14:modId xmlns:p14="http://schemas.microsoft.com/office/powerpoint/2010/main" val="3326209140"/>
              </p:ext>
            </p:extLst>
          </p:nvPr>
        </p:nvGraphicFramePr>
        <p:xfrm>
          <a:off x="304799" y="1676400"/>
          <a:ext cx="8534400" cy="3931920"/>
        </p:xfrm>
        <a:graphic>
          <a:graphicData uri="http://schemas.openxmlformats.org/drawingml/2006/table">
            <a:tbl>
              <a:tblPr firstRow="1" bandRow="1">
                <a:tableStyleId>{5940675A-B579-460E-94D1-54222C63F5DA}</a:tableStyleId>
              </a:tblPr>
              <a:tblGrid>
                <a:gridCol w="1905001"/>
                <a:gridCol w="2057400"/>
                <a:gridCol w="2362200"/>
                <a:gridCol w="2209799"/>
              </a:tblGrid>
              <a:tr h="3886200">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dirty="0" smtClean="0">
                          <a:latin typeface="Arial" pitchFamily="34" charset="0"/>
                          <a:cs typeface="Arial" pitchFamily="34" charset="0"/>
                        </a:rPr>
                        <a:t>Book of Revelation: A single book of apocalyptic literature</a:t>
                      </a:r>
                      <a:endParaRPr lang="en-US" sz="1800" b="1" dirty="0" smtClean="0">
                        <a:latin typeface="Arial" pitchFamily="34" charset="0"/>
                        <a:cs typeface="Arial" pitchFamily="34" charset="0"/>
                      </a:endParaRPr>
                    </a:p>
                    <a:p>
                      <a:pPr marL="285750" indent="-285750">
                        <a:buFont typeface="Arial" pitchFamily="34" charset="0"/>
                        <a:buChar char="•"/>
                      </a:pPr>
                      <a:endParaRPr lang="en-US" sz="1800"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dirty="0" smtClean="0">
                          <a:latin typeface="Arial" pitchFamily="34" charset="0"/>
                          <a:cs typeface="Arial" pitchFamily="34" charset="0"/>
                        </a:rPr>
                        <a:t>Letter to the Hebrews: a single book that is more like a sermon than a letter</a:t>
                      </a:r>
                      <a:endParaRPr lang="en-US" sz="1800" b="1" dirty="0" smtClean="0">
                        <a:latin typeface="Arial" pitchFamily="34" charset="0"/>
                        <a:cs typeface="Arial" pitchFamily="34" charset="0"/>
                      </a:endParaRPr>
                    </a:p>
                    <a:p>
                      <a:pPr marL="285750" indent="-285750">
                        <a:buFont typeface="Arial" pitchFamily="34" charset="0"/>
                        <a:buChar char="•"/>
                      </a:pPr>
                      <a:endParaRPr lang="en-US" sz="1800"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dirty="0" smtClean="0">
                          <a:latin typeface="Arial" pitchFamily="34" charset="0"/>
                          <a:cs typeface="Arial" pitchFamily="34" charset="0"/>
                        </a:rPr>
                        <a:t>the pastoral epistles               (1 Timothy,           2 Timothy, and Titus): addressed to the pastors, or leaders, of various early Christian communities</a:t>
                      </a:r>
                    </a:p>
                    <a:p>
                      <a:pPr marL="285750" indent="-285750">
                        <a:buFont typeface="Arial" pitchFamily="34" charset="0"/>
                        <a:buChar char="•"/>
                      </a:pPr>
                      <a:endParaRPr lang="en-US" sz="18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dirty="0" smtClean="0">
                          <a:latin typeface="Arial" pitchFamily="34" charset="0"/>
                          <a:cs typeface="Arial" pitchFamily="34" charset="0"/>
                        </a:rPr>
                        <a:t>the catholic epistles (1 and 2 Peter, Jude, James, and 1, 2, and 3 John): addressed to a universal, or “catholic,” audience rather than to one geographically specific Christian community</a:t>
                      </a:r>
                    </a:p>
                    <a:p>
                      <a:pPr marL="285750" indent="-285750">
                        <a:buFont typeface="Arial" pitchFamily="34" charset="0"/>
                        <a:buChar char="•"/>
                      </a:pPr>
                      <a:endParaRPr lang="en-US" sz="1800" dirty="0"/>
                    </a:p>
                  </a:txBody>
                  <a:tcPr/>
                </a:tc>
              </a:tr>
            </a:tbl>
          </a:graphicData>
        </a:graphic>
      </p:graphicFrame>
    </p:spTree>
    <p:extLst>
      <p:ext uri="{BB962C8B-B14F-4D97-AF65-F5344CB8AC3E}">
        <p14:creationId xmlns:p14="http://schemas.microsoft.com/office/powerpoint/2010/main" val="276709579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990164" y="2133828"/>
            <a:ext cx="57150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Hebrews: 80 to 90</a:t>
            </a:r>
            <a:endParaRPr lang="en-US" dirty="0">
              <a:solidFill>
                <a:schemeClr val="bg1">
                  <a:lumMod val="65000"/>
                </a:schemeClr>
              </a:solidFill>
              <a:latin typeface="Arial" pitchFamily="34" charset="0"/>
              <a:cs typeface="Arial" pitchFamily="34" charset="0"/>
            </a:endParaRPr>
          </a:p>
        </p:txBody>
      </p:sp>
      <p:sp>
        <p:nvSpPr>
          <p:cNvPr id="8" name="TextBox 7"/>
          <p:cNvSpPr txBox="1"/>
          <p:nvPr/>
        </p:nvSpPr>
        <p:spPr bwMode="auto">
          <a:xfrm>
            <a:off x="1984696" y="2495136"/>
            <a:ext cx="6070092"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Revelation: 95</a:t>
            </a:r>
          </a:p>
        </p:txBody>
      </p:sp>
      <p:sp>
        <p:nvSpPr>
          <p:cNvPr id="10" name="Content Placeholder 6"/>
          <p:cNvSpPr txBox="1">
            <a:spLocks/>
          </p:cNvSpPr>
          <p:nvPr/>
        </p:nvSpPr>
        <p:spPr>
          <a:xfrm>
            <a:off x="0" y="990600"/>
            <a:ext cx="9144000" cy="685800"/>
          </a:xfrm>
          <a:prstGeom prst="rect">
            <a:avLst/>
          </a:prstGeom>
        </p:spPr>
        <p:txBody>
          <a:bodyPr>
            <a:noAutofit/>
          </a:bodyPr>
          <a:lstStyle/>
          <a:p>
            <a:pPr algn="ctr"/>
            <a:r>
              <a:rPr lang="en-US" sz="2400" b="1" dirty="0">
                <a:latin typeface="Arial" pitchFamily="34" charset="0"/>
                <a:cs typeface="Arial" pitchFamily="34" charset="0"/>
              </a:rPr>
              <a:t>Approximate Dating of Late First-Century </a:t>
            </a:r>
            <a:endParaRPr lang="en-US" sz="2400" b="1" dirty="0" smtClean="0">
              <a:latin typeface="Arial" pitchFamily="34" charset="0"/>
              <a:cs typeface="Arial" pitchFamily="34" charset="0"/>
            </a:endParaRPr>
          </a:p>
          <a:p>
            <a:pPr algn="ctr"/>
            <a:r>
              <a:rPr lang="en-US" sz="2400" b="1" dirty="0" smtClean="0">
                <a:latin typeface="Arial" pitchFamily="34" charset="0"/>
                <a:cs typeface="Arial" pitchFamily="34" charset="0"/>
              </a:rPr>
              <a:t>New </a:t>
            </a:r>
            <a:r>
              <a:rPr lang="en-US" sz="2400" b="1" dirty="0">
                <a:latin typeface="Arial" pitchFamily="34" charset="0"/>
                <a:cs typeface="Arial" pitchFamily="34" charset="0"/>
              </a:rPr>
              <a:t>Testament Writings</a:t>
            </a:r>
          </a:p>
        </p:txBody>
      </p:sp>
      <p:sp>
        <p:nvSpPr>
          <p:cNvPr id="12" name="TextBox 11"/>
          <p:cNvSpPr txBox="1"/>
          <p:nvPr/>
        </p:nvSpPr>
        <p:spPr bwMode="auto">
          <a:xfrm>
            <a:off x="2492188" y="3759875"/>
            <a:ext cx="5912224" cy="2031325"/>
          </a:xfrm>
          <a:prstGeom prst="rect">
            <a:avLst/>
          </a:prstGeom>
          <a:noFill/>
          <a:ln w="9525">
            <a:noFill/>
            <a:miter lim="800000"/>
            <a:headEnd/>
            <a:tailEnd/>
          </a:ln>
        </p:spPr>
        <p:txBody>
          <a:bodyPr wrap="square" rtlCol="0">
            <a:spAutoFit/>
          </a:bodyPr>
          <a:lstStyle/>
          <a:p>
            <a:r>
              <a:rPr lang="en-US" sz="1400" dirty="0">
                <a:latin typeface="Arial" pitchFamily="34" charset="0"/>
                <a:cs typeface="Arial" pitchFamily="34" charset="0"/>
              </a:rPr>
              <a:t>1 Peter: </a:t>
            </a:r>
            <a:r>
              <a:rPr lang="en-US" sz="1400" dirty="0" smtClean="0">
                <a:latin typeface="Arial" pitchFamily="34" charset="0"/>
                <a:cs typeface="Arial" pitchFamily="34" charset="0"/>
              </a:rPr>
              <a:t>70 to 90</a:t>
            </a:r>
            <a:br>
              <a:rPr lang="en-US" sz="1400" dirty="0" smtClean="0">
                <a:latin typeface="Arial" pitchFamily="34" charset="0"/>
                <a:cs typeface="Arial" pitchFamily="34" charset="0"/>
              </a:rPr>
            </a:br>
            <a:endParaRPr lang="en-US" sz="1400" dirty="0">
              <a:latin typeface="Arial" pitchFamily="34" charset="0"/>
              <a:cs typeface="Arial" pitchFamily="34" charset="0"/>
            </a:endParaRPr>
          </a:p>
          <a:p>
            <a:r>
              <a:rPr lang="en-US" sz="1400" dirty="0" smtClean="0">
                <a:latin typeface="Arial" pitchFamily="34" charset="0"/>
                <a:cs typeface="Arial" pitchFamily="34" charset="0"/>
              </a:rPr>
              <a:t>Jude</a:t>
            </a:r>
            <a:r>
              <a:rPr lang="en-US" sz="1400" dirty="0">
                <a:latin typeface="Arial" pitchFamily="34" charset="0"/>
                <a:cs typeface="Arial" pitchFamily="34" charset="0"/>
              </a:rPr>
              <a:t>: 90 to </a:t>
            </a:r>
            <a:r>
              <a:rPr lang="en-US" sz="1400" dirty="0" smtClean="0">
                <a:latin typeface="Arial" pitchFamily="34" charset="0"/>
                <a:cs typeface="Arial" pitchFamily="34" charset="0"/>
              </a:rPr>
              <a:t>100</a:t>
            </a:r>
            <a:br>
              <a:rPr lang="en-US" sz="1400" dirty="0" smtClean="0">
                <a:latin typeface="Arial" pitchFamily="34" charset="0"/>
                <a:cs typeface="Arial" pitchFamily="34" charset="0"/>
              </a:rPr>
            </a:br>
            <a:endParaRPr lang="en-US" sz="1400" dirty="0">
              <a:latin typeface="Arial" pitchFamily="34" charset="0"/>
              <a:cs typeface="Arial" pitchFamily="34" charset="0"/>
            </a:endParaRPr>
          </a:p>
          <a:p>
            <a:r>
              <a:rPr lang="en-US" sz="1400" dirty="0" smtClean="0">
                <a:latin typeface="Arial" pitchFamily="34" charset="0"/>
                <a:cs typeface="Arial" pitchFamily="34" charset="0"/>
              </a:rPr>
              <a:t>James</a:t>
            </a:r>
            <a:r>
              <a:rPr lang="en-US" sz="1400" dirty="0">
                <a:latin typeface="Arial" pitchFamily="34" charset="0"/>
                <a:cs typeface="Arial" pitchFamily="34" charset="0"/>
              </a:rPr>
              <a:t>: 90 to </a:t>
            </a:r>
            <a:r>
              <a:rPr lang="en-US" sz="1400" dirty="0" smtClean="0">
                <a:latin typeface="Arial" pitchFamily="34" charset="0"/>
                <a:cs typeface="Arial" pitchFamily="34" charset="0"/>
              </a:rPr>
              <a:t>100</a:t>
            </a:r>
            <a:endParaRPr lang="en-US" sz="1400" dirty="0">
              <a:latin typeface="Arial" pitchFamily="34" charset="0"/>
              <a:cs typeface="Arial" pitchFamily="34" charset="0"/>
            </a:endParaRPr>
          </a:p>
          <a:p>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1</a:t>
            </a:r>
            <a:r>
              <a:rPr lang="en-US" sz="1400" dirty="0">
                <a:latin typeface="Arial" pitchFamily="34" charset="0"/>
                <a:cs typeface="Arial" pitchFamily="34" charset="0"/>
              </a:rPr>
              <a:t>, 2, and 3 John: </a:t>
            </a:r>
            <a:r>
              <a:rPr lang="en-US" sz="1400" dirty="0" smtClean="0">
                <a:latin typeface="Arial" pitchFamily="34" charset="0"/>
                <a:cs typeface="Arial" pitchFamily="34" charset="0"/>
              </a:rPr>
              <a:t>100</a:t>
            </a:r>
            <a:br>
              <a:rPr lang="en-US" sz="1400" dirty="0" smtClean="0">
                <a:latin typeface="Arial" pitchFamily="34" charset="0"/>
                <a:cs typeface="Arial" pitchFamily="34" charset="0"/>
              </a:rPr>
            </a:br>
            <a:endParaRPr lang="en-US" sz="1400" dirty="0">
              <a:latin typeface="Arial" pitchFamily="34" charset="0"/>
              <a:cs typeface="Arial" pitchFamily="34" charset="0"/>
            </a:endParaRPr>
          </a:p>
          <a:p>
            <a:r>
              <a:rPr lang="en-US" sz="1400" dirty="0" smtClean="0">
                <a:latin typeface="Arial" pitchFamily="34" charset="0"/>
                <a:cs typeface="Arial" pitchFamily="34" charset="0"/>
              </a:rPr>
              <a:t>2 </a:t>
            </a:r>
            <a:r>
              <a:rPr lang="en-US" sz="1400" dirty="0">
                <a:latin typeface="Arial" pitchFamily="34" charset="0"/>
                <a:cs typeface="Arial" pitchFamily="34" charset="0"/>
              </a:rPr>
              <a:t>Peter: 100 to 125</a:t>
            </a:r>
          </a:p>
        </p:txBody>
      </p:sp>
      <p:sp>
        <p:nvSpPr>
          <p:cNvPr id="14" name="TextBox 13"/>
          <p:cNvSpPr txBox="1"/>
          <p:nvPr/>
        </p:nvSpPr>
        <p:spPr bwMode="auto">
          <a:xfrm>
            <a:off x="1984696" y="2887804"/>
            <a:ext cx="6070092"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pastoral epistles: </a:t>
            </a:r>
            <a:r>
              <a:rPr lang="en-US" dirty="0" smtClean="0">
                <a:latin typeface="Arial" pitchFamily="34" charset="0"/>
                <a:cs typeface="Arial" pitchFamily="34" charset="0"/>
              </a:rPr>
              <a:t>90 to </a:t>
            </a:r>
            <a:r>
              <a:rPr lang="en-US" dirty="0">
                <a:latin typeface="Arial" pitchFamily="34" charset="0"/>
                <a:cs typeface="Arial" pitchFamily="34" charset="0"/>
              </a:rPr>
              <a:t>100</a:t>
            </a:r>
          </a:p>
        </p:txBody>
      </p:sp>
      <p:sp>
        <p:nvSpPr>
          <p:cNvPr id="15" name="TextBox 14"/>
          <p:cNvSpPr txBox="1"/>
          <p:nvPr/>
        </p:nvSpPr>
        <p:spPr bwMode="auto">
          <a:xfrm>
            <a:off x="2001412" y="3272443"/>
            <a:ext cx="5984845"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catholic epistles:</a:t>
            </a:r>
          </a:p>
        </p:txBody>
      </p:sp>
      <p:sp>
        <p:nvSpPr>
          <p:cNvPr id="17" name="Notched Right Arrow 16"/>
          <p:cNvSpPr/>
          <p:nvPr/>
        </p:nvSpPr>
        <p:spPr>
          <a:xfrm>
            <a:off x="1374725" y="2133828"/>
            <a:ext cx="625042"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8" name="Notched Right Arrow 17"/>
          <p:cNvSpPr/>
          <p:nvPr/>
        </p:nvSpPr>
        <p:spPr>
          <a:xfrm>
            <a:off x="1386920" y="2514828"/>
            <a:ext cx="577215"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9" name="Notched Right Arrow 18"/>
          <p:cNvSpPr/>
          <p:nvPr/>
        </p:nvSpPr>
        <p:spPr>
          <a:xfrm>
            <a:off x="1386920" y="2877463"/>
            <a:ext cx="594705"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20" name="Notched Right Arrow 19"/>
          <p:cNvSpPr/>
          <p:nvPr/>
        </p:nvSpPr>
        <p:spPr>
          <a:xfrm>
            <a:off x="1386920" y="3258463"/>
            <a:ext cx="588817" cy="32316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21" name="Notched Right Arrow 20"/>
          <p:cNvSpPr/>
          <p:nvPr/>
        </p:nvSpPr>
        <p:spPr>
          <a:xfrm>
            <a:off x="2209800" y="3869080"/>
            <a:ext cx="285750" cy="156830"/>
          </a:xfrm>
          <a:prstGeom prst="notched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2" name="Notched Right Arrow 21"/>
          <p:cNvSpPr/>
          <p:nvPr/>
        </p:nvSpPr>
        <p:spPr>
          <a:xfrm>
            <a:off x="2209800" y="4275927"/>
            <a:ext cx="285750" cy="156830"/>
          </a:xfrm>
          <a:prstGeom prst="notched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4" name="Notched Right Arrow 23"/>
          <p:cNvSpPr/>
          <p:nvPr/>
        </p:nvSpPr>
        <p:spPr>
          <a:xfrm>
            <a:off x="2209800" y="4707280"/>
            <a:ext cx="285750" cy="156830"/>
          </a:xfrm>
          <a:prstGeom prst="notched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6" name="Notched Right Arrow 25"/>
          <p:cNvSpPr/>
          <p:nvPr/>
        </p:nvSpPr>
        <p:spPr>
          <a:xfrm>
            <a:off x="2209800" y="5118557"/>
            <a:ext cx="285750" cy="156830"/>
          </a:xfrm>
          <a:prstGeom prst="notched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27" name="Notched Right Arrow 26"/>
          <p:cNvSpPr/>
          <p:nvPr/>
        </p:nvSpPr>
        <p:spPr>
          <a:xfrm>
            <a:off x="2209800" y="5544303"/>
            <a:ext cx="285750" cy="156830"/>
          </a:xfrm>
          <a:prstGeom prst="notched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pic>
        <p:nvPicPr>
          <p:cNvPr id="1026" name="Picture 2" descr="\\SUN\Shared Data\Projects\100215-New TestamentTG\Working folder\design\C - Power Points to Proofing\Unit 8\images\420px-DomitienLouv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6686" y="1981200"/>
            <a:ext cx="2885169" cy="411480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6617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969</TotalTime>
  <Words>440</Words>
  <Application>Microsoft Office PowerPoint</Application>
  <PresentationFormat>On-screen Show (4:3)</PresentationFormat>
  <Paragraphs>37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LIC Presentation template-New</vt:lpstr>
      <vt:lpstr>Overview of Late First-Century New Testament Writings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204</cp:revision>
  <dcterms:created xsi:type="dcterms:W3CDTF">2011-06-08T19:56:13Z</dcterms:created>
  <dcterms:modified xsi:type="dcterms:W3CDTF">2012-02-24T18:21:19Z</dcterms:modified>
</cp:coreProperties>
</file>