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4" r:id="rId8"/>
    <p:sldId id="363" r:id="rId9"/>
    <p:sldId id="365" r:id="rId10"/>
    <p:sldId id="3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as a game to introduce or review the roles in the Catholic Church, on pages 150–156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33075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 deacon.)</a:t>
            </a:r>
            <a:r>
              <a:rPr lang="en-US" sz="1200" kern="1200" dirty="0" smtClean="0">
                <a:solidFill>
                  <a:schemeClr val="tx1"/>
                </a:solidFill>
                <a:effectLst/>
                <a:latin typeface="+mn-lt"/>
                <a:ea typeface="+mn-ea"/>
                <a:cs typeface="+mn-cs"/>
              </a:rPr>
              <a:t> Ask the students if they know any deacons. </a:t>
            </a:r>
            <a:r>
              <a:rPr lang="en-US" sz="1200" kern="1200" smtClean="0">
                <a:solidFill>
                  <a:schemeClr val="tx1"/>
                </a:solidFill>
                <a:effectLst/>
                <a:latin typeface="+mn-lt"/>
                <a:ea typeface="+mn-ea"/>
                <a:cs typeface="+mn-cs"/>
              </a:rPr>
              <a:t>Invite them to share what they know about his role in the Church.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172914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that the Catholic Church affirms that those people who through no fault of their own do not know Christ or his Church, but who seek God with a sincere heart and try to do his will, may also achieve eternal salvation.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767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Read, or have the students read, through some of the areas of disagreement between the different Christian churches on pages 149–150.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428452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 showing this slide, explain the game to the students. Direct them to write a guess as each clue appears. Provide the answer after the fourth clue, and have the students note the number of clues they needed in order to get the correct answer for each question. At the end they will add their numbers: the lowest number wins.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80556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 person in the consecrated life.)</a:t>
            </a:r>
            <a:r>
              <a:rPr lang="en-US" sz="1200" kern="1200" dirty="0" smtClean="0">
                <a:solidFill>
                  <a:schemeClr val="tx1"/>
                </a:solidFill>
                <a:effectLst/>
                <a:latin typeface="+mn-lt"/>
                <a:ea typeface="+mn-ea"/>
                <a:cs typeface="+mn-cs"/>
              </a:rPr>
              <a:t> Students may have questions about the diverse forms of consecrated life. Refer to pages 152–153 of the student handbook for more information. You may want to have the students submit their questions in writing so you can research the answers, or you could assign the research to students.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22483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 bishop.)</a:t>
            </a:r>
            <a:r>
              <a:rPr lang="en-US" sz="1200" kern="1200" dirty="0" smtClean="0">
                <a:solidFill>
                  <a:schemeClr val="tx1"/>
                </a:solidFill>
                <a:effectLst/>
                <a:latin typeface="+mn-lt"/>
                <a:ea typeface="+mn-ea"/>
                <a:cs typeface="+mn-cs"/>
              </a:rPr>
              <a:t> Ask the students if they can name some general information about their local bishop.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244992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(The</a:t>
            </a:r>
            <a:r>
              <a:rPr lang="en-US" sz="1200" i="1" kern="1200" baseline="0" dirty="0" smtClean="0">
                <a:solidFill>
                  <a:schemeClr val="tx1"/>
                </a:solidFill>
                <a:effectLst/>
                <a:latin typeface="+mn-lt"/>
                <a:ea typeface="+mn-ea"/>
                <a:cs typeface="+mn-cs"/>
              </a:rPr>
              <a:t> lay faithful, or the laity.) </a:t>
            </a:r>
            <a:r>
              <a:rPr lang="en-US" sz="1200" kern="1200" dirty="0" smtClean="0">
                <a:solidFill>
                  <a:schemeClr val="tx1"/>
                </a:solidFill>
                <a:effectLst/>
                <a:latin typeface="+mn-lt"/>
                <a:ea typeface="+mn-ea"/>
                <a:cs typeface="+mn-cs"/>
              </a:rPr>
              <a:t>Allow a few minutes for the students to journal on this question.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0009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 priest.)</a:t>
            </a:r>
            <a:r>
              <a:rPr lang="en-US" sz="1200" kern="1200" dirty="0" smtClean="0">
                <a:solidFill>
                  <a:schemeClr val="tx1"/>
                </a:solidFill>
                <a:effectLst/>
                <a:latin typeface="+mn-lt"/>
                <a:ea typeface="+mn-ea"/>
                <a:cs typeface="+mn-cs"/>
              </a:rPr>
              <a:t> Point out the difference between a diocesan priest and a religious priest (see page 153 of the student handbook), and ask the students if they know priests in these categories.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22350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(The Holy Father, the Pope.)</a:t>
            </a:r>
            <a:r>
              <a:rPr lang="en-US" sz="1200" kern="1200" dirty="0" smtClean="0">
                <a:solidFill>
                  <a:schemeClr val="tx1"/>
                </a:solidFill>
                <a:effectLst/>
                <a:latin typeface="+mn-lt"/>
                <a:ea typeface="+mn-ea"/>
                <a:cs typeface="+mn-cs"/>
              </a:rPr>
              <a:t> Ask the students to share any information they know about the current Pope. Give them more information as necessary.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2832326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Organization of the Catholic Church</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TX003145</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14</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2209800" y="3886200"/>
            <a:ext cx="6172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have a liturgical role, assisting a priest.</a:t>
            </a:r>
          </a:p>
        </p:txBody>
      </p:sp>
      <p:sp>
        <p:nvSpPr>
          <p:cNvPr id="13" name="Content Placeholder 6"/>
          <p:cNvSpPr txBox="1">
            <a:spLocks/>
          </p:cNvSpPr>
          <p:nvPr/>
        </p:nvSpPr>
        <p:spPr>
          <a:xfrm>
            <a:off x="2209800" y="5105400"/>
            <a:ext cx="5562599"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may be a single, widowed, or married man. </a:t>
            </a:r>
          </a:p>
        </p:txBody>
      </p:sp>
      <p:sp>
        <p:nvSpPr>
          <p:cNvPr id="7" name="TextBox 6"/>
          <p:cNvSpPr txBox="1"/>
          <p:nvPr/>
        </p:nvSpPr>
        <p:spPr bwMode="auto">
          <a:xfrm>
            <a:off x="2209800" y="3276600"/>
            <a:ext cx="559129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My life is oriented toward works of charity.</a:t>
            </a:r>
          </a:p>
        </p:txBody>
      </p:sp>
      <p:sp>
        <p:nvSpPr>
          <p:cNvPr id="9" name="Content Placeholder 6"/>
          <p:cNvSpPr txBox="1">
            <a:spLocks/>
          </p:cNvSpPr>
          <p:nvPr/>
        </p:nvSpPr>
        <p:spPr>
          <a:xfrm>
            <a:off x="2209800" y="4495800"/>
            <a:ext cx="5410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am ordained by a bishop.</a:t>
            </a:r>
          </a:p>
        </p:txBody>
      </p:sp>
      <p:pic>
        <p:nvPicPr>
          <p:cNvPr id="9218" name="Picture 2" descr="E:\powerpoint images\chapter14\shutterstock_52433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56418"/>
            <a:ext cx="3719937" cy="249158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6"/>
          <p:cNvSpPr txBox="1">
            <a:spLocks/>
          </p:cNvSpPr>
          <p:nvPr/>
        </p:nvSpPr>
        <p:spPr>
          <a:xfrm>
            <a:off x="3448228" y="2209800"/>
            <a:ext cx="3943172" cy="673128"/>
          </a:xfrm>
          <a:prstGeom prst="rect">
            <a:avLst/>
          </a:prstGeom>
        </p:spPr>
        <p:txBody>
          <a:bodyPr>
            <a:noAutofit/>
          </a:bodyPr>
          <a:lstStyle/>
          <a:p>
            <a:pPr algn="ctr"/>
            <a:r>
              <a:rPr lang="en-US" sz="2400" b="1" dirty="0">
                <a:latin typeface="Arial" pitchFamily="34" charset="0"/>
                <a:cs typeface="Arial" pitchFamily="34" charset="0"/>
              </a:rPr>
              <a:t>Who Am I? </a:t>
            </a:r>
          </a:p>
        </p:txBody>
      </p:sp>
      <p:sp>
        <p:nvSpPr>
          <p:cNvPr id="11" name="TextBox 5"/>
          <p:cNvSpPr txBox="1">
            <a:spLocks noChangeArrowheads="1"/>
          </p:cNvSpPr>
          <p:nvPr/>
        </p:nvSpPr>
        <p:spPr bwMode="auto">
          <a:xfrm>
            <a:off x="685800" y="2895600"/>
            <a:ext cx="2667000" cy="169277"/>
          </a:xfrm>
          <a:prstGeom prst="rect">
            <a:avLst/>
          </a:prstGeom>
          <a:noFill/>
          <a:ln w="9525">
            <a:noFill/>
            <a:miter lim="800000"/>
            <a:headEnd/>
            <a:tailEnd/>
          </a:ln>
        </p:spPr>
        <p:txBody>
          <a:bodyPr wrap="square">
            <a:spAutoFit/>
          </a:bodyPr>
          <a:lstStyle/>
          <a:p>
            <a:r>
              <a:rPr lang="pt-BR" sz="500" dirty="0">
                <a:latin typeface="Arial" pitchFamily="34" charset="0"/>
                <a:cs typeface="Arial" pitchFamily="34" charset="0"/>
              </a:rPr>
              <a:t>Copyright: huibvisser / www.shutterstock.com</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2340523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6959959" y="3640723"/>
            <a:ext cx="2184041" cy="169277"/>
          </a:xfrm>
          <a:prstGeom prst="rect">
            <a:avLst/>
          </a:prstGeom>
          <a:noFill/>
          <a:ln w="9525">
            <a:noFill/>
            <a:miter lim="800000"/>
            <a:headEnd/>
            <a:tailEnd/>
          </a:ln>
        </p:spPr>
        <p:txBody>
          <a:bodyPr wrap="square">
            <a:spAutoFit/>
          </a:bodyPr>
          <a:lstStyle/>
          <a:p>
            <a:pPr algn="ctr"/>
            <a:r>
              <a:rPr lang="en-US" sz="500" dirty="0">
                <a:latin typeface="Arial" pitchFamily="34" charset="0"/>
                <a:cs typeface="Arial" pitchFamily="34" charset="0"/>
              </a:rPr>
              <a:t>Copyright: </a:t>
            </a:r>
            <a:r>
              <a:rPr lang="en-US" sz="500" dirty="0" err="1">
                <a:latin typeface="Arial" pitchFamily="34" charset="0"/>
                <a:cs typeface="Arial" pitchFamily="34" charset="0"/>
              </a:rPr>
              <a:t>ngarare</a:t>
            </a:r>
            <a:r>
              <a:rPr lang="en-US" sz="500" dirty="0">
                <a:latin typeface="Arial" pitchFamily="34" charset="0"/>
                <a:cs typeface="Arial" pitchFamily="34" charset="0"/>
              </a:rPr>
              <a:t> / www.shutterstock.com</a:t>
            </a:r>
          </a:p>
        </p:txBody>
      </p:sp>
      <p:sp>
        <p:nvSpPr>
          <p:cNvPr id="19" name="Content Placeholder 6"/>
          <p:cNvSpPr txBox="1">
            <a:spLocks/>
          </p:cNvSpPr>
          <p:nvPr/>
        </p:nvSpPr>
        <p:spPr>
          <a:xfrm>
            <a:off x="1216104" y="2590800"/>
            <a:ext cx="5565696" cy="876300"/>
          </a:xfrm>
          <a:prstGeom prst="rect">
            <a:avLst/>
          </a:prstGeom>
        </p:spPr>
        <p:txBody>
          <a:bodyPr>
            <a:noAutofit/>
          </a:bodyPr>
          <a:lstStyle/>
          <a:p>
            <a:r>
              <a:rPr lang="en-US" sz="2400" b="1" dirty="0">
                <a:latin typeface="Arial" pitchFamily="34" charset="0"/>
                <a:cs typeface="Arial" pitchFamily="34" charset="0"/>
              </a:rPr>
              <a:t>Other Religions</a:t>
            </a:r>
          </a:p>
        </p:txBody>
      </p:sp>
      <p:sp>
        <p:nvSpPr>
          <p:cNvPr id="20" name="TextBox 19"/>
          <p:cNvSpPr txBox="1"/>
          <p:nvPr/>
        </p:nvSpPr>
        <p:spPr bwMode="auto">
          <a:xfrm>
            <a:off x="457201" y="3810000"/>
            <a:ext cx="8110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People in other religions are also children of God.</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457201" y="4431268"/>
            <a:ext cx="8491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Catholic Church recognizes the authentic search for God in other religions.</a:t>
            </a:r>
            <a:endParaRPr lang="en-US" dirty="0">
              <a:solidFill>
                <a:schemeClr val="bg1">
                  <a:lumMod val="65000"/>
                </a:schemeClr>
              </a:solidFill>
              <a:latin typeface="Arial" pitchFamily="34" charset="0"/>
              <a:cs typeface="Arial" pitchFamily="34" charset="0"/>
            </a:endParaRPr>
          </a:p>
        </p:txBody>
      </p:sp>
      <p:sp>
        <p:nvSpPr>
          <p:cNvPr id="22" name="TextBox 21"/>
          <p:cNvSpPr txBox="1"/>
          <p:nvPr/>
        </p:nvSpPr>
        <p:spPr bwMode="auto">
          <a:xfrm>
            <a:off x="457200" y="50408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Others also may attain eternal salvation.</a:t>
            </a:r>
            <a:endParaRPr lang="en-US" dirty="0">
              <a:solidFill>
                <a:schemeClr val="bg1">
                  <a:lumMod val="65000"/>
                </a:schemeClr>
              </a:solidFill>
              <a:latin typeface="Arial" pitchFamily="34" charset="0"/>
              <a:cs typeface="Arial" pitchFamily="34" charset="0"/>
            </a:endParaRPr>
          </a:p>
        </p:txBody>
      </p:sp>
      <p:pic>
        <p:nvPicPr>
          <p:cNvPr id="2" name="Picture 3" descr="E:\powerpoint images\chapter14\shutterstock_906097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066800"/>
            <a:ext cx="3733800" cy="24775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105090" y="5410200"/>
            <a:ext cx="273411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Mary </a:t>
            </a:r>
            <a:r>
              <a:rPr lang="en-US" sz="500" dirty="0" err="1">
                <a:latin typeface="Arial" pitchFamily="34" charset="0"/>
                <a:cs typeface="Arial" pitchFamily="34" charset="0"/>
              </a:rPr>
              <a:t>Terriberry</a:t>
            </a:r>
            <a:r>
              <a:rPr lang="en-US" sz="500" dirty="0">
                <a:latin typeface="Arial" pitchFamily="34" charset="0"/>
                <a:cs typeface="Arial" pitchFamily="34" charset="0"/>
              </a:rPr>
              <a:t> / www.shutterstock.com</a:t>
            </a:r>
          </a:p>
        </p:txBody>
      </p:sp>
      <p:sp>
        <p:nvSpPr>
          <p:cNvPr id="4" name="Content Placeholder 6"/>
          <p:cNvSpPr txBox="1">
            <a:spLocks/>
          </p:cNvSpPr>
          <p:nvPr/>
        </p:nvSpPr>
        <p:spPr>
          <a:xfrm>
            <a:off x="682704" y="1638300"/>
            <a:ext cx="5565696" cy="876300"/>
          </a:xfrm>
          <a:prstGeom prst="rect">
            <a:avLst/>
          </a:prstGeom>
        </p:spPr>
        <p:txBody>
          <a:bodyPr>
            <a:noAutofit/>
          </a:bodyPr>
          <a:lstStyle/>
          <a:p>
            <a:pPr algn="ctr"/>
            <a:r>
              <a:rPr lang="en-US" sz="2400" b="1" dirty="0">
                <a:latin typeface="Arial" pitchFamily="34" charset="0"/>
                <a:cs typeface="Arial" pitchFamily="34" charset="0"/>
              </a:rPr>
              <a:t>Other Christian Churches</a:t>
            </a:r>
          </a:p>
        </p:txBody>
      </p:sp>
      <p:sp>
        <p:nvSpPr>
          <p:cNvPr id="6" name="TextBox 5"/>
          <p:cNvSpPr txBox="1"/>
          <p:nvPr/>
        </p:nvSpPr>
        <p:spPr bwMode="auto">
          <a:xfrm>
            <a:off x="604263" y="2742708"/>
            <a:ext cx="5764426"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Understood to be Catholics’ brothers and sisters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in </a:t>
            </a:r>
            <a:r>
              <a:rPr lang="en-US" dirty="0">
                <a:latin typeface="Arial" pitchFamily="34" charset="0"/>
                <a:cs typeface="Arial" pitchFamily="34" charset="0"/>
              </a:rPr>
              <a:t>Christ</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604263" y="3544669"/>
            <a:ext cx="58727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Share the common understanding that salvation comes through Christ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604262" y="4382869"/>
            <a:ext cx="591491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goal is to strengthen the communion and ultimately restore unity</a:t>
            </a:r>
            <a:endParaRPr lang="en-US" dirty="0">
              <a:solidFill>
                <a:schemeClr val="bg1">
                  <a:lumMod val="65000"/>
                </a:schemeClr>
              </a:solidFill>
              <a:latin typeface="Arial" pitchFamily="34" charset="0"/>
              <a:cs typeface="Arial" pitchFamily="34" charset="0"/>
            </a:endParaRPr>
          </a:p>
        </p:txBody>
      </p:sp>
      <p:pic>
        <p:nvPicPr>
          <p:cNvPr id="2" name="Picture 3" descr="E:\powerpoint images\chapter14\shutterstock_26027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039" y="2009969"/>
            <a:ext cx="2201326" cy="3307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590800" y="6002923"/>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jimmi</a:t>
            </a:r>
            <a:r>
              <a:rPr lang="en-US" sz="500" dirty="0">
                <a:latin typeface="Arial" pitchFamily="34" charset="0"/>
                <a:cs typeface="Arial" pitchFamily="34" charset="0"/>
              </a:rPr>
              <a:t> / www.shutterstock.com</a:t>
            </a:r>
          </a:p>
        </p:txBody>
      </p:sp>
      <p:sp>
        <p:nvSpPr>
          <p:cNvPr id="3" name="TextBox 2"/>
          <p:cNvSpPr txBox="1"/>
          <p:nvPr/>
        </p:nvSpPr>
        <p:spPr bwMode="auto">
          <a:xfrm>
            <a:off x="1066800" y="1944469"/>
            <a:ext cx="7239000" cy="646331"/>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God calls us each to take on different roles within the Church.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Each </a:t>
            </a:r>
            <a:r>
              <a:rPr lang="en-US" dirty="0">
                <a:latin typeface="Arial" pitchFamily="34" charset="0"/>
                <a:cs typeface="Arial" pitchFamily="34" charset="0"/>
              </a:rPr>
              <a:t>role is important and necessary. </a:t>
            </a:r>
            <a:endParaRPr lang="en-US" dirty="0">
              <a:solidFill>
                <a:schemeClr val="bg1">
                  <a:lumMod val="65000"/>
                </a:schemeClr>
              </a:solidFill>
              <a:latin typeface="Arial" pitchFamily="34" charset="0"/>
              <a:cs typeface="Arial" pitchFamily="34" charset="0"/>
            </a:endParaRPr>
          </a:p>
        </p:txBody>
      </p:sp>
      <p:pic>
        <p:nvPicPr>
          <p:cNvPr id="2" name="Picture 3" descr="E:\powerpoint images\chapter14\shutterstock_955876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29771"/>
            <a:ext cx="3756861" cy="26376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066800" y="2362200"/>
            <a:ext cx="70104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My life is fully dedicated to a life with God.</a:t>
            </a:r>
          </a:p>
        </p:txBody>
      </p:sp>
      <p:sp>
        <p:nvSpPr>
          <p:cNvPr id="16" name="Content Placeholder 6"/>
          <p:cNvSpPr txBox="1">
            <a:spLocks/>
          </p:cNvSpPr>
          <p:nvPr/>
        </p:nvSpPr>
        <p:spPr>
          <a:xfrm>
            <a:off x="2057401" y="1524000"/>
            <a:ext cx="4724399" cy="609600"/>
          </a:xfrm>
          <a:prstGeom prst="rect">
            <a:avLst/>
          </a:prstGeom>
        </p:spPr>
        <p:txBody>
          <a:bodyPr>
            <a:noAutofit/>
          </a:bodyPr>
          <a:lstStyle/>
          <a:p>
            <a:pPr algn="ctr"/>
            <a:r>
              <a:rPr lang="en-US" sz="2400" b="1" dirty="0">
                <a:latin typeface="Arial" pitchFamily="34" charset="0"/>
                <a:cs typeface="Arial" pitchFamily="34" charset="0"/>
              </a:rPr>
              <a:t>Who Am I? </a:t>
            </a:r>
          </a:p>
        </p:txBody>
      </p:sp>
      <p:sp>
        <p:nvSpPr>
          <p:cNvPr id="12" name="Content Placeholder 6"/>
          <p:cNvSpPr txBox="1">
            <a:spLocks/>
          </p:cNvSpPr>
          <p:nvPr/>
        </p:nvSpPr>
        <p:spPr>
          <a:xfrm>
            <a:off x="1066800" y="2895600"/>
            <a:ext cx="70104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am not ordained.</a:t>
            </a:r>
          </a:p>
        </p:txBody>
      </p:sp>
      <p:pic>
        <p:nvPicPr>
          <p:cNvPr id="2" name="Picture 3" descr="E:\powerpoint images\chapter14\shutterstock_692000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273" y="3238500"/>
            <a:ext cx="4080794" cy="30861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p:cNvSpPr txBox="1">
            <a:spLocks/>
          </p:cNvSpPr>
          <p:nvPr/>
        </p:nvSpPr>
        <p:spPr>
          <a:xfrm>
            <a:off x="1066800" y="3429000"/>
            <a:ext cx="7010400" cy="427512"/>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may live alone or with others in community.</a:t>
            </a:r>
          </a:p>
        </p:txBody>
      </p:sp>
      <p:sp>
        <p:nvSpPr>
          <p:cNvPr id="13" name="Content Placeholder 6"/>
          <p:cNvSpPr txBox="1">
            <a:spLocks/>
          </p:cNvSpPr>
          <p:nvPr/>
        </p:nvSpPr>
        <p:spPr>
          <a:xfrm>
            <a:off x="1066800" y="3962400"/>
            <a:ext cx="4001473" cy="8382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take vows of poverty, chastity, and obedience.</a:t>
            </a:r>
          </a:p>
        </p:txBody>
      </p:sp>
      <p:sp>
        <p:nvSpPr>
          <p:cNvPr id="14" name="TextBox 5"/>
          <p:cNvSpPr txBox="1">
            <a:spLocks noChangeArrowheads="1"/>
          </p:cNvSpPr>
          <p:nvPr/>
        </p:nvSpPr>
        <p:spPr bwMode="auto">
          <a:xfrm>
            <a:off x="5334000" y="6079123"/>
            <a:ext cx="212469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Vitaly</a:t>
            </a:r>
            <a:r>
              <a:rPr lang="en-US" sz="500" dirty="0">
                <a:latin typeface="Arial" pitchFamily="34" charset="0"/>
                <a:cs typeface="Arial" pitchFamily="34" charset="0"/>
              </a:rPr>
              <a:t> </a:t>
            </a:r>
            <a:r>
              <a:rPr lang="en-US" sz="500" dirty="0" err="1">
                <a:latin typeface="Arial" pitchFamily="34" charset="0"/>
                <a:cs typeface="Arial" pitchFamily="34" charset="0"/>
              </a:rPr>
              <a:t>Korovin</a:t>
            </a:r>
            <a:r>
              <a:rPr lang="en-US" sz="500" dirty="0">
                <a:latin typeface="Arial" pitchFamily="34" charset="0"/>
                <a:cs typeface="Arial" pitchFamily="34" charset="0"/>
              </a:rPr>
              <a:t> / www.shutterstock.com</a:t>
            </a: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630240" y="2322408"/>
            <a:ext cx="554196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am responsible for ordaining priests and deacons and for Confirmations. </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630239" y="3044939"/>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make sure all churches in the diocese work together as a whole.</a:t>
            </a:r>
          </a:p>
        </p:txBody>
      </p:sp>
      <p:sp>
        <p:nvSpPr>
          <p:cNvPr id="16" name="Content Placeholder 6"/>
          <p:cNvSpPr txBox="1">
            <a:spLocks/>
          </p:cNvSpPr>
          <p:nvPr/>
        </p:nvSpPr>
        <p:spPr>
          <a:xfrm>
            <a:off x="608615" y="1371600"/>
            <a:ext cx="5030185" cy="685800"/>
          </a:xfrm>
          <a:prstGeom prst="rect">
            <a:avLst/>
          </a:prstGeom>
        </p:spPr>
        <p:txBody>
          <a:bodyPr>
            <a:noAutofit/>
          </a:bodyPr>
          <a:lstStyle/>
          <a:p>
            <a:pPr algn="ctr"/>
            <a:r>
              <a:rPr lang="en-US" sz="2400" b="1" dirty="0">
                <a:latin typeface="Arial" pitchFamily="34" charset="0"/>
                <a:cs typeface="Arial" pitchFamily="34" charset="0"/>
              </a:rPr>
              <a:t>Who Am I?</a:t>
            </a:r>
          </a:p>
        </p:txBody>
      </p:sp>
      <p:sp>
        <p:nvSpPr>
          <p:cNvPr id="11" name="TextBox 5"/>
          <p:cNvSpPr txBox="1">
            <a:spLocks noChangeArrowheads="1"/>
          </p:cNvSpPr>
          <p:nvPr/>
        </p:nvSpPr>
        <p:spPr bwMode="auto">
          <a:xfrm>
            <a:off x="7391400" y="43265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Lightspring</a:t>
            </a:r>
            <a:r>
              <a:rPr lang="en-US" sz="500" dirty="0">
                <a:latin typeface="Arial" pitchFamily="34" charset="0"/>
                <a:cs typeface="Arial" pitchFamily="34" charset="0"/>
              </a:rPr>
              <a:t> / www.shutterstock.com</a:t>
            </a:r>
          </a:p>
        </p:txBody>
      </p:sp>
      <p:pic>
        <p:nvPicPr>
          <p:cNvPr id="5123" name="Picture 3" descr="E:\powerpoint images\chapter14\shutterstock_532439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36630"/>
            <a:ext cx="2756940" cy="27569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0" name="TextBox 9"/>
          <p:cNvSpPr txBox="1"/>
          <p:nvPr/>
        </p:nvSpPr>
        <p:spPr bwMode="auto">
          <a:xfrm>
            <a:off x="630239" y="3717851"/>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My official church in the diocese is called the cathedral. </a:t>
            </a:r>
          </a:p>
        </p:txBody>
      </p:sp>
      <p:sp>
        <p:nvSpPr>
          <p:cNvPr id="12" name="TextBox 11"/>
          <p:cNvSpPr txBox="1"/>
          <p:nvPr/>
        </p:nvSpPr>
        <p:spPr bwMode="auto">
          <a:xfrm>
            <a:off x="630239" y="4382869"/>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I am one of the successors of the Apostles, and I help the Pope lead the Church.</a:t>
            </a:r>
            <a:endParaRPr lang="en-US" dirty="0">
              <a:latin typeface="Arial" pitchFamily="34" charset="0"/>
              <a:cs typeface="Arial" pitchFamily="34" charset="0"/>
            </a:endParaRP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981200" y="1447800"/>
            <a:ext cx="5105400" cy="838200"/>
          </a:xfrm>
          <a:prstGeom prst="rect">
            <a:avLst/>
          </a:prstGeom>
        </p:spPr>
        <p:txBody>
          <a:bodyPr>
            <a:noAutofit/>
          </a:bodyPr>
          <a:lstStyle/>
          <a:p>
            <a:pPr algn="ctr"/>
            <a:r>
              <a:rPr lang="en-US" sz="2400" b="1" dirty="0">
                <a:latin typeface="Arial" pitchFamily="34" charset="0"/>
                <a:cs typeface="Arial" pitchFamily="34" charset="0"/>
              </a:rPr>
              <a:t>Who Am I? </a:t>
            </a:r>
          </a:p>
        </p:txBody>
      </p:sp>
      <p:sp>
        <p:nvSpPr>
          <p:cNvPr id="2" name="TextBox 1"/>
          <p:cNvSpPr txBox="1"/>
          <p:nvPr/>
        </p:nvSpPr>
        <p:spPr bwMode="auto">
          <a:xfrm>
            <a:off x="685800" y="2448342"/>
            <a:ext cx="842433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share in the priestly, prophetic, and kingly office of Christ by living a holy life. </a:t>
            </a:r>
            <a:endParaRPr lang="en-US" dirty="0">
              <a:solidFill>
                <a:schemeClr val="bg1">
                  <a:lumMod val="65000"/>
                </a:schemeClr>
              </a:solidFill>
              <a:latin typeface="Arial" pitchFamily="34" charset="0"/>
              <a:cs typeface="Arial" pitchFamily="34" charset="0"/>
            </a:endParaRPr>
          </a:p>
        </p:txBody>
      </p:sp>
      <p:pic>
        <p:nvPicPr>
          <p:cNvPr id="6147" name="Picture 3" descr="E:\powerpoint images\chapter14\shutterstock_7462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039" y="3124200"/>
            <a:ext cx="5189962" cy="33950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auto">
          <a:xfrm>
            <a:off x="685800" y="3516868"/>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am not ordained or in a consecrated state of life.</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685800" y="4050268"/>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may remain single, or I may marry.</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4267200" y="6231523"/>
            <a:ext cx="18288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inxti</a:t>
            </a:r>
            <a:r>
              <a:rPr lang="en-US" sz="500" dirty="0">
                <a:latin typeface="Arial" pitchFamily="34" charset="0"/>
                <a:cs typeface="Arial" pitchFamily="34" charset="0"/>
              </a:rPr>
              <a:t> / www.shutterstock.com</a:t>
            </a:r>
          </a:p>
        </p:txBody>
      </p:sp>
      <p:sp>
        <p:nvSpPr>
          <p:cNvPr id="11" name="TextBox 10"/>
          <p:cNvSpPr txBox="1"/>
          <p:nvPr/>
        </p:nvSpPr>
        <p:spPr bwMode="auto">
          <a:xfrm>
            <a:off x="685800" y="2983468"/>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bring Christ to the everyday world.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210228" y="2057400"/>
            <a:ext cx="3943172" cy="673128"/>
          </a:xfrm>
          <a:prstGeom prst="rect">
            <a:avLst/>
          </a:prstGeom>
        </p:spPr>
        <p:txBody>
          <a:bodyPr>
            <a:noAutofit/>
          </a:bodyPr>
          <a:lstStyle/>
          <a:p>
            <a:r>
              <a:rPr lang="en-US" sz="2400" b="1" dirty="0">
                <a:latin typeface="Arial" pitchFamily="34" charset="0"/>
                <a:cs typeface="Arial" pitchFamily="34" charset="0"/>
              </a:rPr>
              <a:t>Who Am I? </a:t>
            </a:r>
          </a:p>
        </p:txBody>
      </p:sp>
      <p:sp>
        <p:nvSpPr>
          <p:cNvPr id="15" name="Content Placeholder 6"/>
          <p:cNvSpPr txBox="1">
            <a:spLocks/>
          </p:cNvSpPr>
          <p:nvPr/>
        </p:nvSpPr>
        <p:spPr>
          <a:xfrm>
            <a:off x="2438400" y="3886200"/>
            <a:ext cx="6172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am ordained through the Sacrament of Holy Orders.</a:t>
            </a:r>
          </a:p>
        </p:txBody>
      </p:sp>
      <p:sp>
        <p:nvSpPr>
          <p:cNvPr id="13" name="Content Placeholder 6"/>
          <p:cNvSpPr txBox="1">
            <a:spLocks/>
          </p:cNvSpPr>
          <p:nvPr/>
        </p:nvSpPr>
        <p:spPr>
          <a:xfrm>
            <a:off x="2438400" y="4953000"/>
            <a:ext cx="5562599"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celebrate Sacraments, particularly the Eucharist.</a:t>
            </a:r>
          </a:p>
        </p:txBody>
      </p:sp>
      <p:sp>
        <p:nvSpPr>
          <p:cNvPr id="9" name="Content Placeholder 6"/>
          <p:cNvSpPr txBox="1">
            <a:spLocks/>
          </p:cNvSpPr>
          <p:nvPr/>
        </p:nvSpPr>
        <p:spPr>
          <a:xfrm>
            <a:off x="2438400" y="4419600"/>
            <a:ext cx="5410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Often, I am assigned to a parish.</a:t>
            </a:r>
          </a:p>
        </p:txBody>
      </p:sp>
      <p:pic>
        <p:nvPicPr>
          <p:cNvPr id="2" name="Picture 3" descr="E:\powerpoint images\chapter14\shutterstock_95601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3712660" cy="24789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a:spLocks noChangeArrowheads="1"/>
          </p:cNvSpPr>
          <p:nvPr/>
        </p:nvSpPr>
        <p:spPr bwMode="auto">
          <a:xfrm>
            <a:off x="228600" y="2667000"/>
            <a:ext cx="2667000" cy="169277"/>
          </a:xfrm>
          <a:prstGeom prst="rect">
            <a:avLst/>
          </a:prstGeom>
          <a:noFill/>
          <a:ln w="9525">
            <a:noFill/>
            <a:miter lim="800000"/>
            <a:headEnd/>
            <a:tailEnd/>
          </a:ln>
        </p:spPr>
        <p:txBody>
          <a:bodyPr wrap="square">
            <a:spAutoFit/>
          </a:bodyPr>
          <a:lstStyle/>
          <a:p>
            <a:r>
              <a:rPr lang="pt-BR" sz="500" dirty="0">
                <a:latin typeface="Arial" pitchFamily="34" charset="0"/>
                <a:cs typeface="Arial" pitchFamily="34" charset="0"/>
              </a:rPr>
              <a:t>Copyright: Sergey Andrianov / www.shutterstock.com</a:t>
            </a:r>
            <a:endParaRPr lang="en-US" sz="500" dirty="0">
              <a:latin typeface="Arial" pitchFamily="34" charset="0"/>
              <a:cs typeface="Arial" pitchFamily="34" charset="0"/>
            </a:endParaRPr>
          </a:p>
        </p:txBody>
      </p:sp>
      <p:sp>
        <p:nvSpPr>
          <p:cNvPr id="7" name="TextBox 6"/>
          <p:cNvSpPr txBox="1"/>
          <p:nvPr/>
        </p:nvSpPr>
        <p:spPr bwMode="auto">
          <a:xfrm>
            <a:off x="2438400" y="3110833"/>
            <a:ext cx="54102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am called to be a coworker with the bishop of my diocese.</a:t>
            </a: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219200" y="2222472"/>
            <a:ext cx="3943172" cy="673128"/>
          </a:xfrm>
          <a:prstGeom prst="rect">
            <a:avLst/>
          </a:prstGeom>
        </p:spPr>
        <p:txBody>
          <a:bodyPr>
            <a:noAutofit/>
          </a:bodyPr>
          <a:lstStyle/>
          <a:p>
            <a:pPr algn="ctr"/>
            <a:r>
              <a:rPr lang="en-US" sz="2400" b="1" dirty="0">
                <a:latin typeface="Arial" pitchFamily="34" charset="0"/>
                <a:cs typeface="Arial" pitchFamily="34" charset="0"/>
              </a:rPr>
              <a:t>Who Am I? </a:t>
            </a:r>
          </a:p>
        </p:txBody>
      </p:sp>
      <p:sp>
        <p:nvSpPr>
          <p:cNvPr id="15" name="Content Placeholder 6"/>
          <p:cNvSpPr txBox="1">
            <a:spLocks/>
          </p:cNvSpPr>
          <p:nvPr/>
        </p:nvSpPr>
        <p:spPr>
          <a:xfrm>
            <a:off x="1066800" y="3886200"/>
            <a:ext cx="6172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am Bishop of Rome, the successor of Saint Peter. </a:t>
            </a:r>
          </a:p>
        </p:txBody>
      </p:sp>
      <p:sp>
        <p:nvSpPr>
          <p:cNvPr id="13" name="Content Placeholder 6"/>
          <p:cNvSpPr txBox="1">
            <a:spLocks/>
          </p:cNvSpPr>
          <p:nvPr/>
        </p:nvSpPr>
        <p:spPr>
          <a:xfrm>
            <a:off x="1066800" y="4876800"/>
            <a:ext cx="5562599"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am pastor of the entire, worldwide Church.</a:t>
            </a:r>
          </a:p>
        </p:txBody>
      </p:sp>
      <p:sp>
        <p:nvSpPr>
          <p:cNvPr id="7" name="TextBox 6"/>
          <p:cNvSpPr txBox="1"/>
          <p:nvPr/>
        </p:nvSpPr>
        <p:spPr bwMode="auto">
          <a:xfrm>
            <a:off x="1066800" y="3396215"/>
            <a:ext cx="559129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am the visible sign of Christ’s presence on earth. </a:t>
            </a:r>
          </a:p>
        </p:txBody>
      </p:sp>
      <p:sp>
        <p:nvSpPr>
          <p:cNvPr id="9" name="Content Placeholder 6"/>
          <p:cNvSpPr txBox="1">
            <a:spLocks/>
          </p:cNvSpPr>
          <p:nvPr/>
        </p:nvSpPr>
        <p:spPr>
          <a:xfrm>
            <a:off x="1066800" y="4419600"/>
            <a:ext cx="5410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 am called the Vicar of Christ.</a:t>
            </a:r>
          </a:p>
        </p:txBody>
      </p:sp>
      <p:sp>
        <p:nvSpPr>
          <p:cNvPr id="11" name="TextBox 5"/>
          <p:cNvSpPr txBox="1">
            <a:spLocks noChangeArrowheads="1"/>
          </p:cNvSpPr>
          <p:nvPr/>
        </p:nvSpPr>
        <p:spPr bwMode="auto">
          <a:xfrm>
            <a:off x="6248400" y="3276600"/>
            <a:ext cx="2667000" cy="169277"/>
          </a:xfrm>
          <a:prstGeom prst="rect">
            <a:avLst/>
          </a:prstGeom>
          <a:noFill/>
          <a:ln w="9525">
            <a:noFill/>
            <a:miter lim="800000"/>
            <a:headEnd/>
            <a:tailEnd/>
          </a:ln>
        </p:spPr>
        <p:txBody>
          <a:bodyPr wrap="square">
            <a:spAutoFit/>
          </a:bodyPr>
          <a:lstStyle/>
          <a:p>
            <a:pPr algn="r"/>
            <a:r>
              <a:rPr lang="pt-BR" sz="500" dirty="0">
                <a:latin typeface="Arial" pitchFamily="34" charset="0"/>
                <a:cs typeface="Arial" pitchFamily="34" charset="0"/>
              </a:rPr>
              <a:t>Copyright: fpdress / www.shutterstock.com</a:t>
            </a:r>
            <a:endParaRPr lang="en-US" sz="500" dirty="0">
              <a:latin typeface="Arial" pitchFamily="34" charset="0"/>
              <a:cs typeface="Arial" pitchFamily="34" charset="0"/>
            </a:endParaRPr>
          </a:p>
        </p:txBody>
      </p:sp>
      <p:pic>
        <p:nvPicPr>
          <p:cNvPr id="8194" name="Picture 2" descr="E:\powerpoint images\chapter14\shutterstock_1047234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490" y="1143000"/>
            <a:ext cx="3105510" cy="2057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83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7" grpId="0"/>
      <p:bldP spid="9"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997</TotalTime>
  <Words>797</Words>
  <Application>Microsoft Office PowerPoint</Application>
  <PresentationFormat>On-screen Show (4:3)</PresentationFormat>
  <Paragraphs>72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(Body)</vt:lpstr>
      <vt:lpstr>LIC Presentation template-New</vt:lpstr>
      <vt:lpstr>The Organization of the Catholic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192</cp:revision>
  <dcterms:created xsi:type="dcterms:W3CDTF">2011-06-08T19:56:13Z</dcterms:created>
  <dcterms:modified xsi:type="dcterms:W3CDTF">2013-02-05T15:42:14Z</dcterms:modified>
</cp:coreProperties>
</file>