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364" r:id="rId3"/>
    <p:sldId id="365" r:id="rId4"/>
    <p:sldId id="366" r:id="rId5"/>
    <p:sldId id="367" r:id="rId6"/>
    <p:sldId id="368" r:id="rId7"/>
    <p:sldId id="369" r:id="rId8"/>
    <p:sldId id="370" r:id="rId9"/>
    <p:sldId id="371" r:id="rId10"/>
    <p:sldId id="3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6" clrIdx="3"/>
  <p:cmAuthor id="4" name="Joanna Dailey" initials="jd" lastIdx="1"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2" d="100"/>
          <a:sy n="92" d="100"/>
        </p:scale>
        <p:origin x="-178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In reference to reading a biblical text, </a:t>
            </a:r>
            <a:r>
              <a:rPr lang="en-US" sz="1200" i="1" kern="1200" dirty="0" smtClean="0">
                <a:solidFill>
                  <a:schemeClr val="tx1"/>
                </a:solidFill>
                <a:effectLst/>
                <a:latin typeface="+mn-lt"/>
                <a:ea typeface="+mn-ea"/>
                <a:cs typeface="+mn-cs"/>
              </a:rPr>
              <a:t>exegesis</a:t>
            </a:r>
            <a:r>
              <a:rPr lang="en-US" sz="1200" kern="1200" dirty="0" smtClean="0">
                <a:solidFill>
                  <a:schemeClr val="tx1"/>
                </a:solidFill>
                <a:effectLst/>
                <a:latin typeface="+mn-lt"/>
                <a:ea typeface="+mn-ea"/>
                <a:cs typeface="+mn-cs"/>
              </a:rPr>
              <a:t> means to read the meaning out of the text—in other words, to tease out, to interpret, or to explain the meaning of the text.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 We engage daily in exegesis when we communicate with others both orally and in writing—but we are so accustomed to doing it that we hardly notice what we are doing. Whether in conversation with a friend, a parent, a teacher, or even a stranger, we are constantly interpreting meaning (sometimes accurately, sometimes not so accurately) and asking ourselves what was said.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In most situations, we understand the context in which oral communication happens and, therefore, can more readily interpret what is being said. When we are familiar with the context (that is, when the words were spoken and under what circumstances, who is doing the speaking and what our relationship is to that person), we can more readily analyze and interpret the words so that they have meaning.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The same can be said of written communication. However, we may not always be completely familiar with the context in which the words were written, who the author is, the author’s intent in writing the text, the original language of the text (if it has been translated), the time period in which it was written, or the more subtle cultural cues that may be implied in the text. Language is dynamic; therefore, words and phrases can have different meanings over time.</a:t>
            </a:r>
          </a:p>
          <a:p>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Ask the students to offer examples of words or phrases, especially slang, that have changed over time.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You may choose to refer to the </a:t>
            </a:r>
            <a:r>
              <a:rPr lang="en-US" sz="1200" kern="1200" dirty="0" err="1" smtClean="0">
                <a:solidFill>
                  <a:schemeClr val="tx1"/>
                </a:solidFill>
                <a:effectLst/>
                <a:latin typeface="+mn-lt"/>
                <a:ea typeface="+mn-ea"/>
                <a:cs typeface="+mn-cs"/>
              </a:rPr>
              <a:t>preassessment</a:t>
            </a:r>
            <a:r>
              <a:rPr lang="en-US" sz="1200" kern="1200" dirty="0" smtClean="0">
                <a:solidFill>
                  <a:schemeClr val="tx1"/>
                </a:solidFill>
                <a:effectLst/>
                <a:latin typeface="+mn-lt"/>
                <a:ea typeface="+mn-ea"/>
                <a:cs typeface="+mn-cs"/>
              </a:rPr>
              <a:t> activity and ask the students to name some of the questions they would ask of a text from the perspective of literary analysis.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Exegesis and Literary </a:t>
            </a:r>
            <a:r>
              <a:rPr lang="en-US" dirty="0" smtClean="0"/>
              <a:t>Analysis</a:t>
            </a:r>
            <a:endParaRPr lang="en-US" dirty="0"/>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TX002213</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889311"/>
            <a:ext cx="8991600" cy="1930089"/>
          </a:xfrm>
          <a:prstGeom prst="rect">
            <a:avLst/>
          </a:prstGeom>
        </p:spPr>
        <p:txBody>
          <a:bodyPr>
            <a:noAutofit/>
          </a:bodyPr>
          <a:lstStyle/>
          <a:p>
            <a:pPr algn="ctr"/>
            <a:r>
              <a:rPr lang="en-US" sz="2400" b="1" dirty="0">
                <a:latin typeface="Arial" pitchFamily="34" charset="0"/>
                <a:cs typeface="Arial" pitchFamily="34" charset="0"/>
              </a:rPr>
              <a:t>In literary analysis, some of the questions we ask of the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text </a:t>
            </a:r>
            <a:r>
              <a:rPr lang="en-US" sz="2400" b="1" dirty="0">
                <a:latin typeface="Arial" pitchFamily="34" charset="0"/>
                <a:cs typeface="Arial" pitchFamily="34" charset="0"/>
              </a:rPr>
              <a:t>include:</a:t>
            </a:r>
          </a:p>
        </p:txBody>
      </p:sp>
      <p:sp>
        <p:nvSpPr>
          <p:cNvPr id="3" name="TextBox 2"/>
          <p:cNvSpPr txBox="1"/>
          <p:nvPr/>
        </p:nvSpPr>
        <p:spPr bwMode="auto">
          <a:xfrm>
            <a:off x="762000" y="1751886"/>
            <a:ext cx="8382000" cy="4801314"/>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is the form or literary genre of the text</a:t>
            </a:r>
            <a:r>
              <a:rPr lang="en-US" dirty="0" smtClean="0">
                <a:latin typeface="Arial" pitchFamily="34" charset="0"/>
                <a:cs typeface="Arial" pitchFamily="34" charset="0"/>
              </a:rPr>
              <a:t>?</a:t>
            </a:r>
          </a:p>
          <a:p>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How </a:t>
            </a:r>
            <a:r>
              <a:rPr lang="en-US" dirty="0">
                <a:latin typeface="Arial" pitchFamily="34" charset="0"/>
                <a:cs typeface="Arial" pitchFamily="34" charset="0"/>
              </a:rPr>
              <a:t>would you summarize the text? Is there a plot? What is the plot</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do you notice about the placement or repetition of words</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particular words are used? What do they mean</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images or symbols are used? How are they used? What is their significance</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characters appear in the </a:t>
            </a:r>
            <a:r>
              <a:rPr lang="en-US" dirty="0" smtClean="0">
                <a:latin typeface="Arial" pitchFamily="34" charset="0"/>
                <a:cs typeface="Arial" pitchFamily="34" charset="0"/>
              </a:rPr>
              <a:t>text, </a:t>
            </a:r>
            <a:r>
              <a:rPr lang="en-US" dirty="0">
                <a:latin typeface="Arial" pitchFamily="34" charset="0"/>
                <a:cs typeface="Arial" pitchFamily="34" charset="0"/>
              </a:rPr>
              <a:t>if any? What do you know about them</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How </a:t>
            </a:r>
            <a:r>
              <a:rPr lang="en-US" dirty="0">
                <a:latin typeface="Arial" pitchFamily="34" charset="0"/>
                <a:cs typeface="Arial" pitchFamily="34" charset="0"/>
              </a:rPr>
              <a:t>do the characters interact and relate to one another in the text</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What </a:t>
            </a:r>
            <a:r>
              <a:rPr lang="en-US" dirty="0">
                <a:latin typeface="Arial" pitchFamily="34" charset="0"/>
                <a:cs typeface="Arial" pitchFamily="34" charset="0"/>
              </a:rPr>
              <a:t>primary message is being communicated in this text? What meaning does this text have for us today?</a:t>
            </a:r>
          </a:p>
        </p:txBody>
      </p:sp>
    </p:spTree>
    <p:extLst>
      <p:ext uri="{BB962C8B-B14F-4D97-AF65-F5344CB8AC3E}">
        <p14:creationId xmlns:p14="http://schemas.microsoft.com/office/powerpoint/2010/main" val="242384593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i="1" dirty="0">
                <a:latin typeface="Arial" pitchFamily="34" charset="0"/>
                <a:cs typeface="Arial" pitchFamily="34" charset="0"/>
              </a:rPr>
              <a:t>Exegesis</a:t>
            </a:r>
            <a:r>
              <a:rPr lang="en-US" sz="2400" b="1" dirty="0">
                <a:latin typeface="Arial" pitchFamily="34" charset="0"/>
                <a:cs typeface="Arial" pitchFamily="34" charset="0"/>
              </a:rPr>
              <a:t> comes from the Greek word </a:t>
            </a:r>
            <a:r>
              <a:rPr lang="en-US" sz="2400" b="1" i="1" dirty="0" err="1">
                <a:latin typeface="Arial" pitchFamily="34" charset="0"/>
                <a:cs typeface="Arial" pitchFamily="34" charset="0"/>
              </a:rPr>
              <a:t>exegeomai</a:t>
            </a:r>
            <a:r>
              <a:rPr lang="en-US" sz="2400" b="1" dirty="0">
                <a:latin typeface="Arial" pitchFamily="34" charset="0"/>
                <a:cs typeface="Arial" pitchFamily="34" charset="0"/>
              </a:rPr>
              <a:t>, which translates as “to lead out of.”</a:t>
            </a:r>
          </a:p>
        </p:txBody>
      </p:sp>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b="14758"/>
          <a:stretch/>
        </p:blipFill>
        <p:spPr>
          <a:xfrm>
            <a:off x="2543033" y="2169004"/>
            <a:ext cx="4267200" cy="3637436"/>
          </a:xfrm>
          <a:prstGeom prst="rect">
            <a:avLst/>
          </a:prstGeom>
          <a:ln>
            <a:noFill/>
          </a:ln>
          <a:effectLst>
            <a:outerShdw blurRad="292100" dist="139700" dir="2700000" algn="tl" rotWithShape="0">
              <a:srgbClr val="333333">
                <a:alpha val="65000"/>
              </a:srgbClr>
            </a:outerShdw>
          </a:effectLst>
        </p:spPr>
      </p:pic>
      <p:sp>
        <p:nvSpPr>
          <p:cNvPr id="4" name="TextBox 3"/>
          <p:cNvSpPr txBox="1"/>
          <p:nvPr/>
        </p:nvSpPr>
        <p:spPr bwMode="auto">
          <a:xfrm>
            <a:off x="5410200" y="5867400"/>
            <a:ext cx="16764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Igor </a:t>
            </a:r>
            <a:r>
              <a:rPr lang="en-US" sz="800" dirty="0" smtClean="0"/>
              <a:t>Zh/s</a:t>
            </a:r>
            <a:r>
              <a:rPr lang="en-US" sz="800" dirty="0" smtClean="0">
                <a:latin typeface="Arial" pitchFamily="34" charset="0"/>
                <a:cs typeface="Arial" pitchFamily="34" charset="0"/>
              </a:rPr>
              <a:t>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Exegesis is a daily activity!</a:t>
            </a:r>
          </a:p>
        </p:txBody>
      </p:sp>
      <p:sp>
        <p:nvSpPr>
          <p:cNvPr id="4" name="TextBox 3"/>
          <p:cNvSpPr txBox="1"/>
          <p:nvPr/>
        </p:nvSpPr>
        <p:spPr bwMode="auto">
          <a:xfrm>
            <a:off x="2667000" y="5912078"/>
            <a:ext cx="275844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Shutterstock</a:t>
            </a:r>
            <a:endParaRPr lang="en-US" sz="800" dirty="0">
              <a:latin typeface="Arial" pitchFamily="34" charset="0"/>
              <a:cs typeface="Arial"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0" y="1755917"/>
            <a:ext cx="4416283" cy="4416283"/>
          </a:xfrm>
          <a:prstGeom prst="rect">
            <a:avLst/>
          </a:prstGeom>
        </p:spPr>
      </p:pic>
      <p:sp>
        <p:nvSpPr>
          <p:cNvPr id="7" name="TextBox 6"/>
          <p:cNvSpPr txBox="1"/>
          <p:nvPr/>
        </p:nvSpPr>
        <p:spPr bwMode="auto">
          <a:xfrm>
            <a:off x="5410200" y="6172200"/>
            <a:ext cx="1600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advent/s</a:t>
            </a:r>
            <a:r>
              <a:rPr lang="en-US" sz="800" dirty="0" smtClean="0">
                <a:latin typeface="Arial" pitchFamily="34" charset="0"/>
                <a:cs typeface="Arial" pitchFamily="34" charset="0"/>
              </a:rPr>
              <a:t>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58284166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What is the speaker trying to communicate?</a:t>
            </a:r>
          </a:p>
        </p:txBody>
      </p:sp>
      <p:sp>
        <p:nvSpPr>
          <p:cNvPr id="4" name="TextBox 3"/>
          <p:cNvSpPr txBox="1"/>
          <p:nvPr/>
        </p:nvSpPr>
        <p:spPr bwMode="auto">
          <a:xfrm>
            <a:off x="4556760" y="5912078"/>
            <a:ext cx="275844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Michael D </a:t>
            </a:r>
            <a:r>
              <a:rPr lang="en-US" sz="800" dirty="0" smtClean="0"/>
              <a:t>Brown/s</a:t>
            </a:r>
            <a:r>
              <a:rPr lang="en-US" sz="800" dirty="0" smtClean="0">
                <a:latin typeface="Arial" pitchFamily="34" charset="0"/>
                <a:cs typeface="Arial" pitchFamily="34" charset="0"/>
              </a:rPr>
              <a:t>hutterstock.com</a:t>
            </a:r>
            <a:endParaRPr lang="en-US" sz="800" dirty="0">
              <a:latin typeface="Arial" pitchFamily="34" charset="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1965960"/>
            <a:ext cx="4110540" cy="3946118"/>
          </a:xfrm>
          <a:prstGeom prst="rect">
            <a:avLst/>
          </a:prstGeom>
        </p:spPr>
      </p:pic>
    </p:spTree>
    <p:extLst>
      <p:ext uri="{BB962C8B-B14F-4D97-AF65-F5344CB8AC3E}">
        <p14:creationId xmlns:p14="http://schemas.microsoft.com/office/powerpoint/2010/main" val="37644973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Should I take these words literally or symbolically?</a:t>
            </a:r>
          </a:p>
        </p:txBody>
      </p:sp>
    </p:spTree>
    <p:extLst>
      <p:ext uri="{BB962C8B-B14F-4D97-AF65-F5344CB8AC3E}">
        <p14:creationId xmlns:p14="http://schemas.microsoft.com/office/powerpoint/2010/main" val="140575314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Should I respond? If so, how?</a:t>
            </a:r>
          </a:p>
        </p:txBody>
      </p:sp>
      <p:sp>
        <p:nvSpPr>
          <p:cNvPr id="4" name="TextBox 3"/>
          <p:cNvSpPr txBox="1"/>
          <p:nvPr/>
        </p:nvSpPr>
        <p:spPr bwMode="auto">
          <a:xfrm>
            <a:off x="5334000" y="5956756"/>
            <a:ext cx="18288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YanLev/s</a:t>
            </a:r>
            <a:r>
              <a:rPr lang="en-US" sz="800" dirty="0" smtClean="0">
                <a:latin typeface="Arial" pitchFamily="34" charset="0"/>
                <a:cs typeface="Arial" pitchFamily="34" charset="0"/>
              </a:rPr>
              <a:t>hutterstock.com</a:t>
            </a:r>
            <a:endParaRPr lang="en-US" sz="800" dirty="0">
              <a:latin typeface="Arial" pitchFamily="34" charset="0"/>
              <a:cs typeface="Arial"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1782038"/>
            <a:ext cx="4114800" cy="4114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2438707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219200"/>
            <a:ext cx="8991600" cy="1930089"/>
          </a:xfrm>
          <a:prstGeom prst="rect">
            <a:avLst/>
          </a:prstGeom>
        </p:spPr>
        <p:txBody>
          <a:bodyPr>
            <a:noAutofit/>
          </a:bodyPr>
          <a:lstStyle/>
          <a:p>
            <a:pPr algn="ctr"/>
            <a:r>
              <a:rPr lang="en-US" sz="2400" b="1" dirty="0">
                <a:latin typeface="Arial" pitchFamily="34" charset="0"/>
                <a:cs typeface="Arial" pitchFamily="34" charset="0"/>
              </a:rPr>
              <a:t>In what form are these words being expressed: a joke, lecture, greeting, reprimand, demand, story, series of questions, or informative report?</a:t>
            </a:r>
          </a:p>
        </p:txBody>
      </p:sp>
    </p:spTree>
    <p:extLst>
      <p:ext uri="{BB962C8B-B14F-4D97-AF65-F5344CB8AC3E}">
        <p14:creationId xmlns:p14="http://schemas.microsoft.com/office/powerpoint/2010/main" val="14966683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1447800"/>
            <a:ext cx="5994400" cy="4495800"/>
          </a:xfrm>
          <a:prstGeom prst="rect">
            <a:avLst/>
          </a:prstGeom>
        </p:spPr>
      </p:pic>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Who? What? When? Why? Where?</a:t>
            </a:r>
          </a:p>
        </p:txBody>
      </p:sp>
      <p:sp>
        <p:nvSpPr>
          <p:cNvPr id="4" name="TextBox 3"/>
          <p:cNvSpPr txBox="1"/>
          <p:nvPr/>
        </p:nvSpPr>
        <p:spPr bwMode="auto">
          <a:xfrm>
            <a:off x="4419600" y="5423356"/>
            <a:ext cx="1600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Sashkin/s</a:t>
            </a:r>
            <a:r>
              <a:rPr lang="en-US" sz="800" dirty="0" smtClean="0">
                <a:latin typeface="Arial" pitchFamily="34" charset="0"/>
                <a:cs typeface="Arial" pitchFamily="34" charset="0"/>
              </a:rPr>
              <a:t>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27294824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Literary analysis: A methodology that enables us to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analyze </a:t>
            </a:r>
            <a:r>
              <a:rPr lang="en-US" sz="2400" b="1" dirty="0">
                <a:latin typeface="Arial" pitchFamily="34" charset="0"/>
                <a:cs typeface="Arial" pitchFamily="34" charset="0"/>
              </a:rPr>
              <a:t>a scriptural text by examining its genre, plot, characters, and symbolism.</a:t>
            </a:r>
          </a:p>
        </p:txBody>
      </p:sp>
    </p:spTree>
    <p:extLst>
      <p:ext uri="{BB962C8B-B14F-4D97-AF65-F5344CB8AC3E}">
        <p14:creationId xmlns:p14="http://schemas.microsoft.com/office/powerpoint/2010/main" val="56133135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1148</TotalTime>
  <Words>602</Words>
  <Application>Microsoft Office PowerPoint</Application>
  <PresentationFormat>On-screen Show (4:3)</PresentationFormat>
  <Paragraphs>49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LIC Presentation template-New</vt:lpstr>
      <vt:lpstr>Exegesis and Literary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235</cp:revision>
  <dcterms:created xsi:type="dcterms:W3CDTF">2011-06-08T19:56:13Z</dcterms:created>
  <dcterms:modified xsi:type="dcterms:W3CDTF">2012-02-24T18:09:53Z</dcterms:modified>
</cp:coreProperties>
</file>