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3"/>
  </p:notesMasterIdLst>
  <p:sldIdLst>
    <p:sldId id="310" r:id="rId2"/>
    <p:sldId id="325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23" r:id="rId11"/>
    <p:sldId id="32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D34"/>
    <a:srgbClr val="0A5598"/>
    <a:srgbClr val="C30027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86425" autoAdjust="0"/>
  </p:normalViewPr>
  <p:slideViewPr>
    <p:cSldViewPr snapToGrid="0" snapToObjects="1">
      <p:cViewPr varScale="1">
        <p:scale>
          <a:sx n="91" d="100"/>
          <a:sy n="91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D60005"/>
                </a:solidFill>
                <a:latin typeface="Arial"/>
                <a:cs typeface="Arial"/>
              </a:rPr>
              <a:t>“Strong Feelings”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(1 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4:7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21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2 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11)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079" y="1417638"/>
            <a:ext cx="54519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John </a:t>
            </a:r>
            <a:r>
              <a:rPr lang="en-US" sz="2200" dirty="0">
                <a:latin typeface="Arial"/>
                <a:cs typeface="Arial"/>
              </a:rPr>
              <a:t>reminds us that God </a:t>
            </a:r>
            <a:r>
              <a:rPr lang="en-US" sz="2200" dirty="0" smtClean="0">
                <a:latin typeface="Arial"/>
                <a:cs typeface="Arial"/>
              </a:rPr>
              <a:t>is </a:t>
            </a:r>
            <a:r>
              <a:rPr lang="en-US" sz="2200" dirty="0">
                <a:latin typeface="Arial"/>
                <a:cs typeface="Arial"/>
              </a:rPr>
              <a:t>the source of love. Because </a:t>
            </a:r>
            <a:r>
              <a:rPr lang="en-US" sz="2200" dirty="0" smtClean="0">
                <a:latin typeface="Arial"/>
                <a:cs typeface="Arial"/>
              </a:rPr>
              <a:t>God </a:t>
            </a:r>
            <a:r>
              <a:rPr lang="en-US" sz="2200" dirty="0">
                <a:latin typeface="Arial"/>
                <a:cs typeface="Arial"/>
              </a:rPr>
              <a:t>loved us, </a:t>
            </a:r>
            <a:r>
              <a:rPr lang="en-US" sz="2200" dirty="0" smtClean="0">
                <a:latin typeface="Arial"/>
                <a:cs typeface="Arial"/>
              </a:rPr>
              <a:t>we </a:t>
            </a:r>
            <a:r>
              <a:rPr lang="en-US" sz="2200" dirty="0">
                <a:latin typeface="Arial"/>
                <a:cs typeface="Arial"/>
              </a:rPr>
              <a:t>must love </a:t>
            </a:r>
            <a:r>
              <a:rPr lang="en-US" sz="2200" dirty="0" smtClean="0">
                <a:latin typeface="Arial"/>
                <a:cs typeface="Arial"/>
              </a:rPr>
              <a:t>others</a:t>
            </a:r>
            <a:r>
              <a:rPr lang="en-US" sz="2200" dirty="0">
                <a:latin typeface="Arial"/>
                <a:cs typeface="Arial"/>
              </a:rPr>
              <a:t>. And when we love</a:t>
            </a:r>
            <a:r>
              <a:rPr lang="en-US" sz="2200" dirty="0" smtClean="0">
                <a:latin typeface="Arial"/>
                <a:cs typeface="Arial"/>
              </a:rPr>
              <a:t>, </a:t>
            </a:r>
            <a:r>
              <a:rPr lang="en-US" sz="2200" dirty="0">
                <a:latin typeface="Arial"/>
                <a:cs typeface="Arial"/>
              </a:rPr>
              <a:t>we </a:t>
            </a:r>
            <a:r>
              <a:rPr lang="en-US" sz="2200" dirty="0" smtClean="0">
                <a:latin typeface="Arial"/>
                <a:cs typeface="Arial"/>
              </a:rPr>
              <a:t>know </a:t>
            </a:r>
            <a:r>
              <a:rPr lang="en-US" sz="2200" dirty="0">
                <a:latin typeface="Arial"/>
                <a:cs typeface="Arial"/>
              </a:rPr>
              <a:t>God. </a:t>
            </a:r>
            <a:endParaRPr lang="en-US" sz="2200" dirty="0" smtClean="0">
              <a:latin typeface="Arial"/>
              <a:cs typeface="Arial"/>
            </a:endParaRPr>
          </a:p>
          <a:p>
            <a:pPr lvl="0"/>
            <a:r>
              <a:rPr lang="en-US" sz="2200" dirty="0">
                <a:latin typeface="Arial"/>
                <a:cs typeface="Arial"/>
              </a:rPr>
              <a:t>God is </a:t>
            </a:r>
            <a:r>
              <a:rPr lang="en-US" sz="2200" dirty="0" smtClean="0">
                <a:latin typeface="Arial"/>
                <a:cs typeface="Arial"/>
              </a:rPr>
              <a:t>love </a:t>
            </a:r>
            <a:r>
              <a:rPr lang="en-US" sz="2200" dirty="0">
                <a:latin typeface="Arial"/>
                <a:cs typeface="Arial"/>
              </a:rPr>
              <a:t>and is the source of </a:t>
            </a:r>
            <a:r>
              <a:rPr lang="en-US" sz="2200" dirty="0" smtClean="0">
                <a:latin typeface="Arial"/>
                <a:cs typeface="Arial"/>
              </a:rPr>
              <a:t>all </a:t>
            </a:r>
            <a:r>
              <a:rPr lang="en-US" sz="2200" dirty="0">
                <a:latin typeface="Arial"/>
                <a:cs typeface="Arial"/>
              </a:rPr>
              <a:t>love.</a:t>
            </a:r>
          </a:p>
          <a:p>
            <a:pPr lvl="0"/>
            <a:r>
              <a:rPr lang="en-US" sz="2200" dirty="0">
                <a:latin typeface="Arial"/>
                <a:cs typeface="Arial"/>
              </a:rPr>
              <a:t>God loves us and sent his </a:t>
            </a:r>
            <a:r>
              <a:rPr lang="en-US" sz="2200" dirty="0" smtClean="0">
                <a:latin typeface="Arial"/>
                <a:cs typeface="Arial"/>
              </a:rPr>
              <a:t>Son, Jesus</a:t>
            </a:r>
            <a:r>
              <a:rPr lang="en-US" sz="2200" dirty="0">
                <a:latin typeface="Arial"/>
                <a:cs typeface="Arial"/>
              </a:rPr>
              <a:t>, to be the means by which </a:t>
            </a:r>
            <a:r>
              <a:rPr lang="en-US" sz="2200" dirty="0" smtClean="0">
                <a:latin typeface="Arial"/>
                <a:cs typeface="Arial"/>
              </a:rPr>
              <a:t>our </a:t>
            </a:r>
            <a:r>
              <a:rPr lang="en-US" sz="2200" dirty="0">
                <a:latin typeface="Arial"/>
                <a:cs typeface="Arial"/>
              </a:rPr>
              <a:t>sins are forgiven.</a:t>
            </a:r>
          </a:p>
          <a:p>
            <a:pPr lvl="0"/>
            <a:r>
              <a:rPr lang="en-US" sz="2200" dirty="0">
                <a:latin typeface="Arial"/>
                <a:cs typeface="Arial"/>
              </a:rPr>
              <a:t>We are called to love one </a:t>
            </a:r>
            <a:r>
              <a:rPr lang="en-US" sz="2200" dirty="0" smtClean="0">
                <a:latin typeface="Arial"/>
                <a:cs typeface="Arial"/>
              </a:rPr>
              <a:t>another, and </a:t>
            </a:r>
            <a:r>
              <a:rPr lang="en-US" sz="2200" dirty="0">
                <a:latin typeface="Arial"/>
                <a:cs typeface="Arial"/>
              </a:rPr>
              <a:t>in doing so, we make perfect </a:t>
            </a:r>
            <a:r>
              <a:rPr lang="en-US" sz="2200" dirty="0" smtClean="0">
                <a:latin typeface="Arial"/>
                <a:cs typeface="Arial"/>
              </a:rPr>
              <a:t>our knowledge of </a:t>
            </a:r>
            <a:r>
              <a:rPr lang="en-US" sz="2200" dirty="0">
                <a:latin typeface="Arial"/>
                <a:cs typeface="Arial"/>
              </a:rPr>
              <a:t>God.</a:t>
            </a:r>
          </a:p>
          <a:p>
            <a:endParaRPr lang="en-US" sz="2200" dirty="0"/>
          </a:p>
        </p:txBody>
      </p:sp>
      <p:pic>
        <p:nvPicPr>
          <p:cNvPr id="5" name="Picture 4" descr="S10-shutterstock_1002083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5" y="2184812"/>
            <a:ext cx="3235122" cy="2156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445" y="4324095"/>
            <a:ext cx="14930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Genotar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50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D60005"/>
                </a:solidFill>
                <a:latin typeface="Arial"/>
                <a:cs typeface="Arial"/>
              </a:rPr>
              <a:t>“Strong Feelings”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(1 John 4:7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21, 2 John 7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11)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12" y="1470506"/>
            <a:ext cx="4829227" cy="387087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C30027"/>
                </a:solidFill>
                <a:latin typeface="Arial"/>
                <a:cs typeface="Arial"/>
              </a:rPr>
              <a:t>Activity</a:t>
            </a:r>
          </a:p>
          <a:p>
            <a:pPr lvl="0">
              <a:buNone/>
            </a:pPr>
            <a:r>
              <a:rPr lang="en-US" dirty="0" smtClean="0">
                <a:latin typeface="Arial"/>
                <a:cs typeface="Arial"/>
              </a:rPr>
              <a:t>Read 2 John 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smtClean="0">
                <a:latin typeface="Arial"/>
                <a:cs typeface="Arial"/>
              </a:rPr>
              <a:t>11.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A large piece of John’s first letter, along with verse 5 of this second letter, reminds us that we are called to love one another. 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oes the passage we just read surprise you?</a:t>
            </a:r>
          </a:p>
          <a:p>
            <a:pPr lvl="0"/>
            <a:r>
              <a:rPr lang="en-US" dirty="0" smtClean="0">
                <a:latin typeface="Arial"/>
                <a:cs typeface="Arial"/>
              </a:rPr>
              <a:t>It </a:t>
            </a:r>
            <a:r>
              <a:rPr lang="en-US" dirty="0">
                <a:latin typeface="Arial"/>
                <a:cs typeface="Arial"/>
              </a:rPr>
              <a:t>seems there are exceptions to this “love one another” thing. Why do you think the writer shuts the doors to the </a:t>
            </a:r>
            <a:r>
              <a:rPr lang="en-US" dirty="0" smtClean="0">
                <a:latin typeface="Arial"/>
                <a:cs typeface="Arial"/>
              </a:rPr>
              <a:t>enemies </a:t>
            </a:r>
            <a:r>
              <a:rPr lang="en-US" dirty="0">
                <a:latin typeface="Arial"/>
                <a:cs typeface="Arial"/>
              </a:rPr>
              <a:t>of Christ, who at one time were his friends? </a:t>
            </a:r>
            <a:endParaRPr lang="en-US" dirty="0"/>
          </a:p>
        </p:txBody>
      </p:sp>
      <p:pic>
        <p:nvPicPr>
          <p:cNvPr id="5" name="Picture 4" descr="S11-shutterstock_1034788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02" y="2170789"/>
            <a:ext cx="3626225" cy="2417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8995" y="4592936"/>
            <a:ext cx="178500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©Brian A Jackson/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37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314" y="619496"/>
            <a:ext cx="7513867" cy="11975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Testament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506" y="1386838"/>
            <a:ext cx="486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51" y="3935752"/>
            <a:ext cx="7342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E</a:t>
            </a:r>
          </a:p>
          <a:p>
            <a:pPr algn="ctr"/>
            <a:r>
              <a:rPr lang="en-US" sz="2800" dirty="0">
                <a:solidFill>
                  <a:srgbClr val="008000"/>
                </a:solidFill>
                <a:latin typeface="Arial"/>
                <a:cs typeface="Arial"/>
              </a:rPr>
              <a:t>The Bible: The Catholic Letters </a:t>
            </a:r>
          </a:p>
        </p:txBody>
      </p:sp>
    </p:spTree>
    <p:extLst>
      <p:ext uri="{BB962C8B-B14F-4D97-AF65-F5344CB8AC3E}">
        <p14:creationId xmlns:p14="http://schemas.microsoft.com/office/powerpoint/2010/main" val="19599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231"/>
            <a:ext cx="8229600" cy="833271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/>
                <a:cs typeface="Arial"/>
              </a:rPr>
              <a:t>Chapter </a:t>
            </a:r>
            <a:r>
              <a:rPr lang="en-US" sz="3800" b="1" dirty="0" smtClean="0">
                <a:latin typeface="Arial"/>
                <a:cs typeface="Arial"/>
              </a:rPr>
              <a:t>Summary</a:t>
            </a:r>
            <a:r>
              <a:rPr lang="en-US" sz="4200" b="1" dirty="0" smtClean="0">
                <a:latin typeface="Arial"/>
                <a:cs typeface="Arial"/>
              </a:rPr>
              <a:t/>
            </a:r>
            <a:br>
              <a:rPr lang="en-US" sz="42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The Bible: The Catholic Letters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27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This chapter </a:t>
            </a:r>
            <a:r>
              <a:rPr lang="en-US" sz="2200" dirty="0">
                <a:latin typeface="Arial"/>
                <a:cs typeface="Arial"/>
              </a:rPr>
              <a:t>will continue to build upon themes and ideas found in the New Testament </a:t>
            </a:r>
            <a:r>
              <a:rPr lang="en-US" sz="2200" dirty="0" smtClean="0">
                <a:latin typeface="Arial"/>
                <a:cs typeface="Arial"/>
              </a:rPr>
              <a:t>letters </a:t>
            </a:r>
            <a:r>
              <a:rPr lang="en-US" sz="2200" dirty="0">
                <a:latin typeface="Arial"/>
                <a:cs typeface="Arial"/>
              </a:rPr>
              <a:t>by exploring the Catholic </a:t>
            </a:r>
            <a:r>
              <a:rPr lang="en-US" sz="2200" dirty="0" smtClean="0">
                <a:latin typeface="Arial"/>
                <a:cs typeface="Arial"/>
              </a:rPr>
              <a:t>letters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These </a:t>
            </a:r>
            <a:r>
              <a:rPr lang="en-US" sz="2200" dirty="0">
                <a:latin typeface="Arial"/>
                <a:cs typeface="Arial"/>
              </a:rPr>
              <a:t>unique letters, named after their senders (not the </a:t>
            </a:r>
            <a:r>
              <a:rPr lang="en-US" sz="2200" dirty="0" smtClean="0">
                <a:latin typeface="Arial"/>
                <a:cs typeface="Arial"/>
              </a:rPr>
              <a:t>recipient </a:t>
            </a:r>
            <a:r>
              <a:rPr lang="en-US" sz="2200" dirty="0" smtClean="0">
                <a:latin typeface="Arial"/>
                <a:cs typeface="Arial"/>
              </a:rPr>
              <a:t>communities), </a:t>
            </a:r>
            <a:r>
              <a:rPr lang="en-US" sz="2200" dirty="0">
                <a:latin typeface="Arial"/>
                <a:cs typeface="Arial"/>
              </a:rPr>
              <a:t>address the needs of the universal Church. 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They </a:t>
            </a:r>
            <a:r>
              <a:rPr lang="en-US" sz="2200" dirty="0">
                <a:latin typeface="Arial"/>
                <a:cs typeface="Arial"/>
              </a:rPr>
              <a:t>explore familiar themes such as persecution, justification, and theological disputes, but on a broader scale and with greater depth. 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In </a:t>
            </a:r>
            <a:r>
              <a:rPr lang="en-US" sz="2200" dirty="0">
                <a:latin typeface="Arial"/>
                <a:cs typeface="Arial"/>
              </a:rPr>
              <a:t>reading these letters, we come to better understand the hopes and challenges of the early Christians and see our story in theirs.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480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20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“Peter</a:t>
            </a:r>
            <a:r>
              <a:rPr lang="en-US" sz="4700" b="1" dirty="0">
                <a:solidFill>
                  <a:srgbClr val="C30027"/>
                </a:solidFill>
                <a:latin typeface="Arial"/>
                <a:cs typeface="Arial"/>
              </a:rPr>
              <a:t>, a Good 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Shepherd”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Peter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1:13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25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5:5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7)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3" y="1461335"/>
            <a:ext cx="562203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Peter </a:t>
            </a:r>
            <a:r>
              <a:rPr lang="en-US" sz="2000" dirty="0">
                <a:latin typeface="Arial"/>
                <a:cs typeface="Arial"/>
              </a:rPr>
              <a:t>calls each to a life of humility and obedience to God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Despite </a:t>
            </a:r>
            <a:r>
              <a:rPr lang="en-US" sz="2000" dirty="0">
                <a:latin typeface="Arial"/>
                <a:cs typeface="Arial"/>
              </a:rPr>
              <a:t>Peter’s human weaknesses, Jesus chose him to lead the Christian flock.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Peter knew it was hard for </a:t>
            </a:r>
            <a:r>
              <a:rPr lang="en-US" sz="2000" dirty="0" smtClean="0">
                <a:latin typeface="Arial"/>
                <a:cs typeface="Arial"/>
              </a:rPr>
              <a:t>Christians </a:t>
            </a:r>
            <a:r>
              <a:rPr lang="en-US" sz="2000" dirty="0">
                <a:latin typeface="Arial"/>
                <a:cs typeface="Arial"/>
              </a:rPr>
              <a:t>to avoid distractions and </a:t>
            </a:r>
            <a:r>
              <a:rPr lang="en-US" sz="2000" dirty="0" smtClean="0">
                <a:latin typeface="Arial"/>
                <a:cs typeface="Arial"/>
              </a:rPr>
              <a:t>be </a:t>
            </a:r>
            <a:r>
              <a:rPr lang="en-US" sz="2000" dirty="0">
                <a:latin typeface="Arial"/>
                <a:cs typeface="Arial"/>
              </a:rPr>
              <a:t>obedient to God.</a:t>
            </a:r>
          </a:p>
          <a:p>
            <a:pPr lvl="0"/>
            <a:r>
              <a:rPr lang="en-US" sz="2000" dirty="0">
                <a:latin typeface="Arial"/>
                <a:cs typeface="Arial"/>
              </a:rPr>
              <a:t>The First Letter of Peter is an </a:t>
            </a:r>
            <a:r>
              <a:rPr lang="en-US" sz="2000" dirty="0" smtClean="0">
                <a:latin typeface="Arial"/>
                <a:cs typeface="Arial"/>
              </a:rPr>
              <a:t>open </a:t>
            </a:r>
            <a:r>
              <a:rPr lang="en-US" sz="2000" dirty="0">
                <a:latin typeface="Arial"/>
                <a:cs typeface="Arial"/>
              </a:rPr>
              <a:t>letter to the </a:t>
            </a:r>
            <a:r>
              <a:rPr lang="en-US" sz="2000" dirty="0" smtClean="0">
                <a:latin typeface="Arial"/>
                <a:cs typeface="Arial"/>
              </a:rPr>
              <a:t>Church. It encourages </a:t>
            </a:r>
            <a:r>
              <a:rPr lang="en-US" sz="2000" dirty="0">
                <a:latin typeface="Arial"/>
                <a:cs typeface="Arial"/>
              </a:rPr>
              <a:t>the early </a:t>
            </a:r>
            <a:r>
              <a:rPr lang="en-US" sz="2000" dirty="0" smtClean="0">
                <a:latin typeface="Arial"/>
                <a:cs typeface="Arial"/>
              </a:rPr>
              <a:t>Christians, and </a:t>
            </a:r>
            <a:r>
              <a:rPr lang="en-US" sz="2000" dirty="0">
                <a:latin typeface="Arial"/>
                <a:cs typeface="Arial"/>
              </a:rPr>
              <a:t>us, </a:t>
            </a:r>
            <a:r>
              <a:rPr lang="en-US" sz="2000" dirty="0" smtClean="0">
                <a:latin typeface="Arial"/>
                <a:cs typeface="Arial"/>
              </a:rPr>
              <a:t>to </a:t>
            </a:r>
            <a:r>
              <a:rPr lang="en-US" sz="2000" dirty="0">
                <a:latin typeface="Arial"/>
                <a:cs typeface="Arial"/>
              </a:rPr>
              <a:t>remain strong and be holy in the face </a:t>
            </a:r>
            <a:r>
              <a:rPr lang="en-US" sz="2000" dirty="0" smtClean="0">
                <a:latin typeface="Arial"/>
                <a:cs typeface="Arial"/>
              </a:rPr>
              <a:t>of </a:t>
            </a:r>
            <a:r>
              <a:rPr lang="en-US" sz="2000" dirty="0">
                <a:latin typeface="Arial"/>
                <a:cs typeface="Arial"/>
              </a:rPr>
              <a:t>distraction and persecution.  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5" name="Picture 4" descr="S4-shutterstock_2105671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82" y="2179787"/>
            <a:ext cx="3044217" cy="2435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5616" y="4602180"/>
            <a:ext cx="213626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©Bernardo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Ramonfaur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01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“Peter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, a Good </a:t>
            </a:r>
            <a:r>
              <a:rPr lang="en-US" sz="4700" b="1" dirty="0" smtClean="0">
                <a:solidFill>
                  <a:srgbClr val="C30027"/>
                </a:solidFill>
                <a:latin typeface="Arial"/>
                <a:cs typeface="Arial"/>
              </a:rPr>
              <a:t>Shepherd”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(1 Peter 1:13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25, 5:5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0212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C30027"/>
                </a:solidFill>
                <a:latin typeface="Arial"/>
                <a:cs typeface="Arial"/>
              </a:rPr>
              <a:t>Activity</a:t>
            </a:r>
          </a:p>
          <a:p>
            <a:pPr lvl="0">
              <a:buNone/>
            </a:pPr>
            <a:r>
              <a:rPr lang="en-US" sz="2400" dirty="0" smtClean="0">
                <a:latin typeface="Arial"/>
                <a:cs typeface="Arial"/>
              </a:rPr>
              <a:t>Read 1 </a:t>
            </a:r>
            <a:r>
              <a:rPr lang="en-US" sz="2400" dirty="0">
                <a:latin typeface="Arial"/>
                <a:cs typeface="Arial"/>
              </a:rPr>
              <a:t>Peter </a:t>
            </a:r>
            <a:r>
              <a:rPr lang="en-US" sz="2400" dirty="0" smtClean="0">
                <a:latin typeface="Arial"/>
                <a:cs typeface="Arial"/>
              </a:rPr>
              <a:t>1:13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 smtClean="0">
                <a:latin typeface="Arial"/>
                <a:cs typeface="Arial"/>
              </a:rPr>
              <a:t>16</a:t>
            </a:r>
            <a:r>
              <a:rPr lang="en-US" sz="2400" dirty="0">
                <a:latin typeface="Arial"/>
                <a:cs typeface="Arial"/>
              </a:rPr>
              <a:t>. </a:t>
            </a: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en-US" sz="2400" dirty="0" smtClean="0">
                <a:latin typeface="Arial"/>
                <a:cs typeface="Arial"/>
              </a:rPr>
              <a:t>Peter </a:t>
            </a:r>
            <a:r>
              <a:rPr lang="en-US" sz="2400" dirty="0">
                <a:latin typeface="Arial"/>
                <a:cs typeface="Arial"/>
              </a:rPr>
              <a:t>calls the </a:t>
            </a:r>
            <a:r>
              <a:rPr lang="en-US" sz="2400" dirty="0" smtClean="0">
                <a:latin typeface="Arial"/>
                <a:cs typeface="Arial"/>
              </a:rPr>
              <a:t>Church </a:t>
            </a:r>
            <a:r>
              <a:rPr lang="en-US" sz="2400" dirty="0">
                <a:latin typeface="Arial"/>
                <a:cs typeface="Arial"/>
              </a:rPr>
              <a:t>to not be distracted </a:t>
            </a:r>
            <a:r>
              <a:rPr lang="en-US" sz="2400" dirty="0" smtClean="0">
                <a:latin typeface="Arial"/>
                <a:cs typeface="Arial"/>
              </a:rPr>
              <a:t>by </a:t>
            </a:r>
            <a:r>
              <a:rPr lang="en-US" sz="2400" dirty="0">
                <a:latin typeface="Arial"/>
                <a:cs typeface="Arial"/>
              </a:rPr>
              <a:t>our desires, but to </a:t>
            </a:r>
            <a:r>
              <a:rPr lang="en-US" sz="2400" dirty="0" smtClean="0">
                <a:latin typeface="Arial"/>
                <a:cs typeface="Arial"/>
              </a:rPr>
              <a:t>be </a:t>
            </a:r>
            <a:r>
              <a:rPr lang="en-US" sz="2400" dirty="0">
                <a:latin typeface="Arial"/>
                <a:cs typeface="Arial"/>
              </a:rPr>
              <a:t>obedient to God.</a:t>
            </a:r>
          </a:p>
          <a:p>
            <a:pPr lvl="0"/>
            <a:r>
              <a:rPr lang="en-US" sz="2400" dirty="0" smtClean="0">
                <a:latin typeface="Arial"/>
                <a:cs typeface="Arial"/>
              </a:rPr>
              <a:t>Based </a:t>
            </a:r>
            <a:r>
              <a:rPr lang="en-US" sz="2400" dirty="0">
                <a:latin typeface="Arial"/>
                <a:cs typeface="Arial"/>
              </a:rPr>
              <a:t>on what we know about Peter, was he able to overcome his distractions? </a:t>
            </a:r>
          </a:p>
        </p:txBody>
      </p:sp>
      <p:pic>
        <p:nvPicPr>
          <p:cNvPr id="5" name="Picture 4" descr="S5-shutterstock_2001909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43" y="2107736"/>
            <a:ext cx="3909957" cy="2606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5948" y="4696360"/>
            <a:ext cx="184805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©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AntonioDiaz</a:t>
            </a: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/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86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7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“Strength </a:t>
            </a:r>
            <a:r>
              <a:rPr lang="en-US" sz="4700" b="1" dirty="0">
                <a:solidFill>
                  <a:srgbClr val="0A5598"/>
                </a:solidFill>
                <a:latin typeface="Arial"/>
                <a:cs typeface="Arial"/>
              </a:rPr>
              <a:t>under </a:t>
            </a: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Pressure” </a:t>
            </a:r>
            <a:r>
              <a:rPr lang="en-US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Peter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4:12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17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2 Peter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3:3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9)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992" y="1440164"/>
            <a:ext cx="5091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Peter </a:t>
            </a:r>
            <a:r>
              <a:rPr lang="en-US" sz="2400" dirty="0">
                <a:latin typeface="Arial"/>
                <a:cs typeface="Arial"/>
              </a:rPr>
              <a:t>encourages </a:t>
            </a:r>
            <a:r>
              <a:rPr lang="en-US" sz="2400" dirty="0" smtClean="0">
                <a:latin typeface="Arial"/>
                <a:cs typeface="Arial"/>
              </a:rPr>
              <a:t>Christians </a:t>
            </a:r>
            <a:r>
              <a:rPr lang="en-US" sz="2400" dirty="0">
                <a:latin typeface="Arial"/>
                <a:cs typeface="Arial"/>
              </a:rPr>
              <a:t>to rejoice </a:t>
            </a:r>
            <a:r>
              <a:rPr lang="en-US" sz="2400" dirty="0" smtClean="0">
                <a:latin typeface="Arial"/>
                <a:cs typeface="Arial"/>
              </a:rPr>
              <a:t>when </a:t>
            </a:r>
            <a:r>
              <a:rPr lang="en-US" sz="2400" dirty="0">
                <a:latin typeface="Arial"/>
                <a:cs typeface="Arial"/>
              </a:rPr>
              <a:t>they are </a:t>
            </a:r>
            <a:r>
              <a:rPr lang="en-US" sz="2400" dirty="0" smtClean="0">
                <a:latin typeface="Arial"/>
                <a:cs typeface="Arial"/>
              </a:rPr>
              <a:t>persecuted, because </a:t>
            </a:r>
            <a:r>
              <a:rPr lang="en-US" sz="2400" dirty="0">
                <a:latin typeface="Arial"/>
                <a:cs typeface="Arial"/>
              </a:rPr>
              <a:t>they share in the suffering </a:t>
            </a:r>
            <a:r>
              <a:rPr lang="en-US" sz="2400" dirty="0" smtClean="0">
                <a:latin typeface="Arial"/>
                <a:cs typeface="Arial"/>
              </a:rPr>
              <a:t>of </a:t>
            </a:r>
            <a:r>
              <a:rPr lang="en-US" sz="2400" dirty="0">
                <a:latin typeface="Arial"/>
                <a:cs typeface="Arial"/>
              </a:rPr>
              <a:t>Christ and will know the Day </a:t>
            </a:r>
            <a:r>
              <a:rPr lang="en-US" sz="2400" dirty="0" smtClean="0">
                <a:latin typeface="Arial"/>
                <a:cs typeface="Arial"/>
              </a:rPr>
              <a:t>of </a:t>
            </a:r>
            <a:r>
              <a:rPr lang="en-US" sz="2400" dirty="0">
                <a:latin typeface="Arial"/>
                <a:cs typeface="Arial"/>
              </a:rPr>
              <a:t>the Lord, in God’s time. </a:t>
            </a:r>
          </a:p>
          <a:p>
            <a:pPr lvl="0"/>
            <a:r>
              <a:rPr lang="en-US" sz="2400" dirty="0" smtClean="0">
                <a:latin typeface="Arial"/>
                <a:cs typeface="Arial"/>
              </a:rPr>
              <a:t>Jesus </a:t>
            </a:r>
            <a:r>
              <a:rPr lang="en-US" sz="2400" dirty="0">
                <a:latin typeface="Arial"/>
                <a:cs typeface="Arial"/>
              </a:rPr>
              <a:t>told his followers </a:t>
            </a:r>
            <a:r>
              <a:rPr lang="en-US" sz="2400" dirty="0" smtClean="0">
                <a:latin typeface="Arial"/>
                <a:cs typeface="Arial"/>
              </a:rPr>
              <a:t>that </a:t>
            </a:r>
            <a:r>
              <a:rPr lang="en-US" sz="2400" dirty="0">
                <a:latin typeface="Arial"/>
                <a:cs typeface="Arial"/>
              </a:rPr>
              <a:t>they should be happy when </a:t>
            </a:r>
            <a:r>
              <a:rPr lang="en-US" sz="2400" dirty="0" smtClean="0">
                <a:latin typeface="Arial"/>
                <a:cs typeface="Arial"/>
              </a:rPr>
              <a:t>they </a:t>
            </a:r>
            <a:r>
              <a:rPr lang="en-US" sz="2400" dirty="0">
                <a:latin typeface="Arial"/>
                <a:cs typeface="Arial"/>
              </a:rPr>
              <a:t>are persecuted for their </a:t>
            </a:r>
            <a:r>
              <a:rPr lang="en-US" sz="2400" dirty="0" smtClean="0">
                <a:latin typeface="Arial"/>
                <a:cs typeface="Arial"/>
              </a:rPr>
              <a:t>faith</a:t>
            </a:r>
            <a:r>
              <a:rPr lang="en-US" sz="2400" dirty="0">
                <a:latin typeface="Arial"/>
                <a:cs typeface="Arial"/>
              </a:rPr>
              <a:t>, for they will be rewarded </a:t>
            </a:r>
            <a:r>
              <a:rPr lang="en-US" sz="2400" dirty="0" smtClean="0">
                <a:latin typeface="Arial"/>
                <a:cs typeface="Arial"/>
              </a:rPr>
              <a:t>with </a:t>
            </a:r>
            <a:r>
              <a:rPr lang="en-US" sz="2400" dirty="0">
                <a:latin typeface="Arial"/>
                <a:cs typeface="Arial"/>
              </a:rPr>
              <a:t>the Kingdom of Heaven.</a:t>
            </a:r>
          </a:p>
          <a:p>
            <a:endParaRPr lang="en-US" sz="2400" b="1" dirty="0"/>
          </a:p>
          <a:p>
            <a:endParaRPr lang="en-US" sz="2400" dirty="0"/>
          </a:p>
        </p:txBody>
      </p:sp>
      <p:pic>
        <p:nvPicPr>
          <p:cNvPr id="5" name="Picture 4" descr="S6-shutterstock_727848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299"/>
            <a:ext cx="3742573" cy="2495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44872"/>
            <a:ext cx="154401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©Dr. Cloud/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29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“Strength </a:t>
            </a: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under </a:t>
            </a:r>
            <a:r>
              <a:rPr lang="en-US" sz="4700" b="1" dirty="0" smtClean="0">
                <a:solidFill>
                  <a:srgbClr val="0A5598"/>
                </a:solidFill>
                <a:latin typeface="Arial"/>
                <a:cs typeface="Arial"/>
              </a:rPr>
              <a:t>Pressure” </a:t>
            </a:r>
            <a:r>
              <a:rPr lang="en-US" b="1" dirty="0" smtClean="0">
                <a:solidFill>
                  <a:srgbClr val="314BCD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314BCD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(1 Peter 4:12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17, 2 Peter 3:3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9)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1" y="1600199"/>
            <a:ext cx="5172572" cy="2579229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latin typeface="Arial"/>
                <a:cs typeface="Arial"/>
              </a:rPr>
              <a:t>The Second Letter of </a:t>
            </a:r>
            <a:r>
              <a:rPr lang="en-US" sz="2200" dirty="0" smtClean="0">
                <a:latin typeface="Arial"/>
                <a:cs typeface="Arial"/>
              </a:rPr>
              <a:t>Peter encourages </a:t>
            </a:r>
            <a:r>
              <a:rPr lang="en-US" sz="2200" dirty="0">
                <a:latin typeface="Arial"/>
                <a:cs typeface="Arial"/>
              </a:rPr>
              <a:t>the Church, </a:t>
            </a:r>
            <a:r>
              <a:rPr lang="en-US" sz="2200" dirty="0" smtClean="0">
                <a:latin typeface="Arial"/>
                <a:cs typeface="Arial"/>
              </a:rPr>
              <a:t>which </a:t>
            </a:r>
            <a:r>
              <a:rPr lang="en-US" sz="2200" dirty="0">
                <a:latin typeface="Arial"/>
                <a:cs typeface="Arial"/>
              </a:rPr>
              <a:t>faced persecution in </a:t>
            </a:r>
            <a:r>
              <a:rPr lang="en-US" sz="2200" dirty="0" smtClean="0">
                <a:latin typeface="Arial"/>
                <a:cs typeface="Arial"/>
              </a:rPr>
              <a:t>many </a:t>
            </a:r>
            <a:r>
              <a:rPr lang="en-US" sz="2200" dirty="0">
                <a:latin typeface="Arial"/>
                <a:cs typeface="Arial"/>
              </a:rPr>
              <a:t>places, to remain strong.</a:t>
            </a:r>
          </a:p>
          <a:p>
            <a:pPr lvl="0"/>
            <a:r>
              <a:rPr lang="en-US" sz="2200" dirty="0">
                <a:latin typeface="Arial"/>
                <a:cs typeface="Arial"/>
              </a:rPr>
              <a:t>When we suffer </a:t>
            </a:r>
            <a:r>
              <a:rPr lang="en-US" sz="2200" dirty="0" smtClean="0">
                <a:latin typeface="Arial"/>
                <a:cs typeface="Arial"/>
              </a:rPr>
              <a:t>as Christians, we </a:t>
            </a:r>
            <a:r>
              <a:rPr lang="en-US" sz="2200" dirty="0">
                <a:latin typeface="Arial"/>
                <a:cs typeface="Arial"/>
              </a:rPr>
              <a:t>should be joyful, </a:t>
            </a:r>
            <a:r>
              <a:rPr lang="en-US" sz="2200" dirty="0" smtClean="0">
                <a:latin typeface="Arial"/>
                <a:cs typeface="Arial"/>
              </a:rPr>
              <a:t>because </a:t>
            </a:r>
            <a:r>
              <a:rPr lang="en-US" sz="2200" dirty="0">
                <a:latin typeface="Arial"/>
                <a:cs typeface="Arial"/>
              </a:rPr>
              <a:t>we share in the suffering of Christ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2086" y="4062337"/>
            <a:ext cx="1954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©Christopher Futcher/www.istockphoto.com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23545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rgbClr val="314BCD"/>
                </a:solidFill>
                <a:latin typeface="Arial"/>
                <a:cs typeface="Arial"/>
              </a:rPr>
              <a:t>Discussion Question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What personality traits should you strive to have in order to be the kind of positive and joyful person Peter encourages us to be?</a:t>
            </a:r>
          </a:p>
          <a:p>
            <a:endParaRPr lang="en-US" sz="2200" dirty="0"/>
          </a:p>
        </p:txBody>
      </p:sp>
      <p:pic>
        <p:nvPicPr>
          <p:cNvPr id="7" name="Picture 6" descr="S7-379335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62" y="1564094"/>
            <a:ext cx="3748737" cy="24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8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“Great Debate” 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John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4:1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6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3:16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18)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412" y="1913018"/>
            <a:ext cx="4534735" cy="323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John’s </a:t>
            </a:r>
            <a:r>
              <a:rPr lang="en-US" sz="2400" dirty="0">
                <a:latin typeface="Arial"/>
                <a:cs typeface="Arial"/>
              </a:rPr>
              <a:t>letters insist </a:t>
            </a:r>
            <a:r>
              <a:rPr lang="en-US" sz="2400" dirty="0" smtClean="0">
                <a:latin typeface="Arial"/>
                <a:cs typeface="Arial"/>
              </a:rPr>
              <a:t>that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Jesus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is </a:t>
            </a:r>
            <a:r>
              <a:rPr lang="en-US" sz="2400" dirty="0">
                <a:latin typeface="Arial"/>
                <a:cs typeface="Arial"/>
              </a:rPr>
              <a:t>both human </a:t>
            </a:r>
            <a:r>
              <a:rPr lang="en-US" sz="2400" dirty="0" smtClean="0">
                <a:latin typeface="Arial"/>
                <a:cs typeface="Arial"/>
              </a:rPr>
              <a:t>and </a:t>
            </a:r>
            <a:r>
              <a:rPr lang="en-US" sz="2400" dirty="0">
                <a:latin typeface="Arial"/>
                <a:cs typeface="Arial"/>
              </a:rPr>
              <a:t>God</a:t>
            </a:r>
            <a:r>
              <a:rPr lang="en-US" sz="2400" dirty="0" smtClean="0">
                <a:latin typeface="Arial"/>
                <a:cs typeface="Arial"/>
              </a:rPr>
              <a:t>, addressing </a:t>
            </a:r>
            <a:r>
              <a:rPr lang="en-US" sz="2400" dirty="0">
                <a:latin typeface="Arial"/>
                <a:cs typeface="Arial"/>
              </a:rPr>
              <a:t>a dispute </a:t>
            </a:r>
            <a:r>
              <a:rPr lang="en-US" sz="2400" dirty="0" smtClean="0">
                <a:latin typeface="Arial"/>
                <a:cs typeface="Arial"/>
              </a:rPr>
              <a:t>that was dividing </a:t>
            </a:r>
            <a:r>
              <a:rPr lang="en-US" sz="2400" dirty="0">
                <a:latin typeface="Arial"/>
                <a:cs typeface="Arial"/>
              </a:rPr>
              <a:t>the Church.</a:t>
            </a:r>
          </a:p>
          <a:p>
            <a:pPr lvl="0"/>
            <a:r>
              <a:rPr lang="en-US" sz="2400" dirty="0">
                <a:latin typeface="Arial"/>
                <a:cs typeface="Arial"/>
              </a:rPr>
              <a:t> A dispute over </a:t>
            </a:r>
            <a:r>
              <a:rPr lang="en-US" sz="2400" dirty="0" smtClean="0">
                <a:latin typeface="Arial"/>
                <a:cs typeface="Arial"/>
              </a:rPr>
              <a:t>whether Jesus is </a:t>
            </a:r>
            <a:r>
              <a:rPr lang="en-US" sz="2400" dirty="0">
                <a:latin typeface="Arial"/>
                <a:cs typeface="Arial"/>
              </a:rPr>
              <a:t>human split </a:t>
            </a:r>
            <a:r>
              <a:rPr lang="en-US" sz="2400" dirty="0" smtClean="0">
                <a:latin typeface="Arial"/>
                <a:cs typeface="Arial"/>
              </a:rPr>
              <a:t>John’s </a:t>
            </a:r>
            <a:r>
              <a:rPr lang="en-US" sz="2400" dirty="0">
                <a:latin typeface="Arial"/>
                <a:cs typeface="Arial"/>
              </a:rPr>
              <a:t>faith community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36719"/>
            <a:ext cx="15055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©1971yes/www.istockphoto.com</a:t>
            </a:r>
          </a:p>
        </p:txBody>
      </p:sp>
      <p:pic>
        <p:nvPicPr>
          <p:cNvPr id="6" name="Picture 5" descr="S8-iStock_000031009326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036"/>
            <a:ext cx="4198148" cy="25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5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 smtClean="0">
                <a:solidFill>
                  <a:srgbClr val="178D34"/>
                </a:solidFill>
                <a:latin typeface="Arial"/>
                <a:cs typeface="Arial"/>
              </a:rPr>
              <a:t>“Great Debate” 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John 4:1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6, 3:16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18)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324"/>
            <a:ext cx="4785432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/>
                <a:cs typeface="Arial"/>
              </a:rPr>
              <a:t>John’s </a:t>
            </a:r>
            <a:r>
              <a:rPr lang="en-US" sz="2400" dirty="0" smtClean="0">
                <a:latin typeface="Arial"/>
                <a:cs typeface="Arial"/>
              </a:rPr>
              <a:t>first letter </a:t>
            </a:r>
            <a:r>
              <a:rPr lang="en-US" sz="2400" dirty="0">
                <a:latin typeface="Arial"/>
                <a:cs typeface="Arial"/>
              </a:rPr>
              <a:t>makes clear that Jesus is God who became man and died for our salvation.</a:t>
            </a:r>
          </a:p>
          <a:p>
            <a:pPr lvl="0"/>
            <a:r>
              <a:rPr lang="en-US" sz="2400" dirty="0">
                <a:latin typeface="Arial"/>
                <a:cs typeface="Arial"/>
              </a:rPr>
              <a:t>Jesus is true God and true man, like humans in all things but sin.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/>
                <a:cs typeface="Arial"/>
              </a:rPr>
              <a:t>Activity </a:t>
            </a:r>
          </a:p>
          <a:p>
            <a:pPr lvl="0">
              <a:buNone/>
            </a:pPr>
            <a:r>
              <a:rPr lang="en-US" sz="2400" dirty="0" smtClean="0">
                <a:latin typeface="Arial"/>
                <a:cs typeface="Arial"/>
              </a:rPr>
              <a:t>Read 1 </a:t>
            </a:r>
            <a:r>
              <a:rPr lang="en-US" sz="2400" dirty="0">
                <a:latin typeface="Arial"/>
                <a:cs typeface="Arial"/>
              </a:rPr>
              <a:t>John </a:t>
            </a:r>
            <a:r>
              <a:rPr lang="en-US" sz="2400" dirty="0" smtClean="0">
                <a:latin typeface="Arial"/>
                <a:cs typeface="Arial"/>
              </a:rPr>
              <a:t>4:2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 smtClean="0">
                <a:latin typeface="Arial"/>
                <a:cs typeface="Arial"/>
              </a:rPr>
              <a:t>3.</a:t>
            </a:r>
            <a:endParaRPr lang="en-US" sz="2400" dirty="0">
              <a:latin typeface="Arial"/>
              <a:cs typeface="Arial"/>
            </a:endParaRPr>
          </a:p>
          <a:p>
            <a:pPr lvl="0"/>
            <a:r>
              <a:rPr lang="en-US" sz="2400" dirty="0" smtClean="0">
                <a:latin typeface="Arial"/>
                <a:cs typeface="Arial"/>
              </a:rPr>
              <a:t>Why </a:t>
            </a:r>
            <a:r>
              <a:rPr lang="en-US" sz="2400" dirty="0">
                <a:latin typeface="Arial"/>
                <a:cs typeface="Arial"/>
              </a:rPr>
              <a:t>is it so important to </a:t>
            </a:r>
            <a:r>
              <a:rPr lang="en-US" sz="2400" dirty="0" smtClean="0">
                <a:latin typeface="Arial"/>
                <a:cs typeface="Arial"/>
              </a:rPr>
              <a:t>believe </a:t>
            </a:r>
            <a:r>
              <a:rPr lang="en-US" sz="2400" dirty="0">
                <a:latin typeface="Arial"/>
                <a:cs typeface="Arial"/>
              </a:rPr>
              <a:t>that Jesus is </a:t>
            </a:r>
            <a:r>
              <a:rPr lang="en-US" sz="2400" dirty="0" smtClean="0">
                <a:latin typeface="Arial"/>
                <a:cs typeface="Arial"/>
              </a:rPr>
              <a:t>true </a:t>
            </a:r>
            <a:r>
              <a:rPr lang="en-US" sz="2400" dirty="0">
                <a:latin typeface="Arial"/>
                <a:cs typeface="Arial"/>
              </a:rPr>
              <a:t>God and true man? </a:t>
            </a:r>
          </a:p>
        </p:txBody>
      </p:sp>
      <p:pic>
        <p:nvPicPr>
          <p:cNvPr id="5" name="Picture 4" descr="S9-shutterstock_1215949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32" y="2653863"/>
            <a:ext cx="3690497" cy="2460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4757" y="5096180"/>
            <a:ext cx="17915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©WDG Photo/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8147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2653</TotalTime>
  <Words>643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CorpPowerpoint</vt:lpstr>
      <vt:lpstr>PowerPoint Presentation</vt:lpstr>
      <vt:lpstr>The New Testament </vt:lpstr>
      <vt:lpstr>Chapter Summary The Bible: The Catholic Letters </vt:lpstr>
      <vt:lpstr>“Peter, a Good Shepherd”  (1 Peter 1:13–25, 5:5–7) </vt:lpstr>
      <vt:lpstr>“Peter, a Good Shepherd”  (1 Peter 1:13–25, 5:5–7) </vt:lpstr>
      <vt:lpstr>“Strength under Pressure”  (1 Peter 4:12–17, 2 Peter 3:3–9) </vt:lpstr>
      <vt:lpstr>“Strength under Pressure”  (1 Peter 4:12–17, 2 Peter 3:3–9)</vt:lpstr>
      <vt:lpstr>“Great Debate”  (1 John 4:1–6, 3:16–18)</vt:lpstr>
      <vt:lpstr>“Great Debate”  (1 John 4:1–6, 3:16–18) </vt:lpstr>
      <vt:lpstr>“Strong Feelings”  (1 John 4:7–21, 2 John 7–11) </vt:lpstr>
      <vt:lpstr>“Strong Feelings”  (1 John 4:7–21, 2 John 7–11)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Brooke Saron</cp:lastModifiedBy>
  <cp:revision>186</cp:revision>
  <dcterms:created xsi:type="dcterms:W3CDTF">2012-11-07T17:11:11Z</dcterms:created>
  <dcterms:modified xsi:type="dcterms:W3CDTF">2015-04-13T15:10:23Z</dcterms:modified>
</cp:coreProperties>
</file>