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ailey" initials="j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76071" autoAdjust="0"/>
  </p:normalViewPr>
  <p:slideViewPr>
    <p:cSldViewPr>
      <p:cViewPr>
        <p:scale>
          <a:sx n="80" d="100"/>
          <a:sy n="80" d="100"/>
        </p:scale>
        <p:origin x="-6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3325407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Invite the students to respond to the question. See step 8 in the teacher guide for three points of further discussion.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quotation marked </a:t>
            </a:r>
            <a:r>
              <a:rPr lang="en-US" sz="1200" i="1" kern="1200" dirty="0" smtClean="0">
                <a:solidFill>
                  <a:schemeClr val="tx1"/>
                </a:solidFill>
                <a:latin typeface="+mn-lt"/>
                <a:ea typeface="+mn-ea"/>
                <a:cs typeface="+mn-cs"/>
              </a:rPr>
              <a:t>CCC</a:t>
            </a:r>
            <a:r>
              <a:rPr lang="en-US" sz="1200" kern="1200" dirty="0" smtClean="0">
                <a:solidFill>
                  <a:schemeClr val="tx1"/>
                </a:solidFill>
                <a:latin typeface="+mn-lt"/>
                <a:ea typeface="+mn-ea"/>
                <a:cs typeface="+mn-cs"/>
              </a:rPr>
              <a:t> is from the English translation of the </a:t>
            </a:r>
            <a:r>
              <a:rPr lang="en-US" sz="1200" i="1" kern="1200" dirty="0" smtClean="0">
                <a:solidFill>
                  <a:schemeClr val="tx1"/>
                </a:solidFill>
                <a:latin typeface="+mn-lt"/>
                <a:ea typeface="+mn-ea"/>
                <a:cs typeface="+mn-cs"/>
              </a:rPr>
              <a:t>Catechism of the Catholic Church</a:t>
            </a:r>
            <a:r>
              <a:rPr lang="en-US" sz="1200" kern="1200" dirty="0" smtClean="0">
                <a:solidFill>
                  <a:schemeClr val="tx1"/>
                </a:solidFill>
                <a:latin typeface="+mn-lt"/>
                <a:ea typeface="+mn-ea"/>
                <a:cs typeface="+mn-cs"/>
              </a:rPr>
              <a:t> for use in the United States of America, second edition, </a:t>
            </a:r>
            <a:r>
              <a:rPr lang="en-US" sz="1200" kern="1200" smtClean="0">
                <a:solidFill>
                  <a:schemeClr val="tx1"/>
                </a:solidFill>
                <a:latin typeface="+mn-lt"/>
                <a:ea typeface="+mn-ea"/>
                <a:cs typeface="+mn-cs"/>
              </a:rPr>
              <a:t>numbers 1643. </a:t>
            </a:r>
            <a:r>
              <a:rPr lang="en-US" sz="1200" kern="1200" dirty="0" smtClean="0">
                <a:solidFill>
                  <a:schemeClr val="tx1"/>
                </a:solidFill>
                <a:latin typeface="+mn-lt"/>
                <a:ea typeface="+mn-ea"/>
                <a:cs typeface="+mn-cs"/>
              </a:rPr>
              <a:t>Copyright © 1994 by the United States Catholic Conference, Inc.—</a:t>
            </a:r>
            <a:r>
              <a:rPr lang="en-US" sz="1200" kern="1200" dirty="0" err="1" smtClean="0">
                <a:solidFill>
                  <a:schemeClr val="tx1"/>
                </a:solidFill>
                <a:latin typeface="+mn-lt"/>
                <a:ea typeface="+mn-ea"/>
                <a:cs typeface="+mn-cs"/>
              </a:rPr>
              <a:t>Libreria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Editrice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Vaticana</a:t>
            </a:r>
            <a:r>
              <a:rPr lang="en-US" sz="1200" kern="1200" dirty="0" smtClean="0">
                <a:solidFill>
                  <a:schemeClr val="tx1"/>
                </a:solidFill>
                <a:latin typeface="+mn-lt"/>
                <a:ea typeface="+mn-ea"/>
                <a:cs typeface="+mn-cs"/>
              </a:rPr>
              <a:t> [LEV]. English translation of the </a:t>
            </a:r>
            <a:r>
              <a:rPr lang="en-US" sz="1200" i="1" kern="1200" dirty="0" smtClean="0">
                <a:solidFill>
                  <a:schemeClr val="tx1"/>
                </a:solidFill>
                <a:latin typeface="+mn-lt"/>
                <a:ea typeface="+mn-ea"/>
                <a:cs typeface="+mn-cs"/>
              </a:rPr>
              <a:t>Catechism of the Catholic Church: Modifications from the </a:t>
            </a:r>
            <a:r>
              <a:rPr lang="en-US" sz="1200" i="1" kern="1200" dirty="0" err="1" smtClean="0">
                <a:solidFill>
                  <a:schemeClr val="tx1"/>
                </a:solidFill>
                <a:latin typeface="+mn-lt"/>
                <a:ea typeface="+mn-ea"/>
                <a:cs typeface="+mn-cs"/>
              </a:rPr>
              <a:t>Editio</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Typica</a:t>
            </a:r>
            <a:r>
              <a:rPr lang="en-US" sz="1200" kern="1200" dirty="0" smtClean="0">
                <a:solidFill>
                  <a:schemeClr val="tx1"/>
                </a:solidFill>
                <a:latin typeface="+mn-lt"/>
                <a:ea typeface="+mn-ea"/>
                <a:cs typeface="+mn-cs"/>
              </a:rPr>
              <a:t> copyright © 1997 by the United States Catholic Conference, Inc.—LEV.</a:t>
            </a:r>
          </a:p>
          <a:p>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Scripture texts used in this presentation are taken from the </a:t>
            </a:r>
            <a:r>
              <a:rPr lang="en-US" sz="1200" i="1" kern="1200" dirty="0" smtClean="0">
                <a:solidFill>
                  <a:schemeClr val="tx1"/>
                </a:solidFill>
                <a:latin typeface="+mn-lt"/>
                <a:ea typeface="+mn-ea"/>
                <a:cs typeface="+mn-cs"/>
              </a:rPr>
              <a:t>New American Bible, revised edition </a:t>
            </a:r>
            <a:r>
              <a:rPr lang="en-US" sz="1200" kern="1200" dirty="0" smtClean="0">
                <a:solidFill>
                  <a:schemeClr val="tx1"/>
                </a:solidFill>
                <a:latin typeface="+mn-lt"/>
                <a:ea typeface="+mn-ea"/>
                <a:cs typeface="+mn-cs"/>
              </a:rPr>
              <a:t>© 2010, 1991, 1986, 1970 Confraternity of Christian Doctrine, Inc., Washington, D.C. All Rights Reserved. No part of this work may be reproduced or transmitted in any form or by any means, electronic or mechanical, including photocopying, recording, or by any information storage and retrieval system, without permission in writing from the copyright owner.)</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Invite the students to respond. Use the following information, as needed, in the discussion:</a:t>
            </a:r>
          </a:p>
          <a:p>
            <a:r>
              <a:rPr lang="en-US" sz="1200" kern="1200" dirty="0" smtClean="0">
                <a:solidFill>
                  <a:schemeClr val="tx1"/>
                </a:solidFill>
                <a:latin typeface="+mn-lt"/>
                <a:ea typeface="+mn-ea"/>
                <a:cs typeface="+mn-cs"/>
              </a:rPr>
              <a:t>The suggested image of a young couple with children suggests the meaning of the fruitfulness of marriage.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Explain to the students that the unity of flesh, heart, and soul in marriage is fully expressed in the act of sexual intercourse. This act is the fullest expression of love when the couple leaves open the possibility of conception. Marriage fulfills the words of Scripture: “It is not good for the man to be alone” (Genesis 2:18) and “Be fertile and multiply” (Genesis 1:28).</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Explain to the students the reason that the Church encourages married couples who wish to regulate or space the conception of children to use natural family planning. In using this method of planning for children, a couple never separates the </a:t>
            </a:r>
            <a:r>
              <a:rPr lang="en-US" sz="1200" kern="1200" dirty="0" err="1" smtClean="0">
                <a:solidFill>
                  <a:schemeClr val="tx1"/>
                </a:solidFill>
                <a:latin typeface="+mn-lt"/>
                <a:ea typeface="+mn-ea"/>
                <a:cs typeface="+mn-cs"/>
              </a:rPr>
              <a:t>unitive</a:t>
            </a:r>
            <a:r>
              <a:rPr lang="en-US" sz="1200" kern="1200" dirty="0" smtClean="0">
                <a:solidFill>
                  <a:schemeClr val="tx1"/>
                </a:solidFill>
                <a:latin typeface="+mn-lt"/>
                <a:ea typeface="+mn-ea"/>
                <a:cs typeface="+mn-cs"/>
              </a:rPr>
              <a:t> and procreative purposes of marriage because the </a:t>
            </a:r>
            <a:r>
              <a:rPr lang="en-US" sz="1200" b="1" i="1" kern="1200" dirty="0" smtClean="0">
                <a:solidFill>
                  <a:schemeClr val="tx1"/>
                </a:solidFill>
                <a:latin typeface="+mn-lt"/>
                <a:ea typeface="+mn-ea"/>
                <a:cs typeface="+mn-cs"/>
              </a:rPr>
              <a:t>possibility </a:t>
            </a:r>
            <a:r>
              <a:rPr lang="en-US" sz="1200" kern="1200" dirty="0" smtClean="0">
                <a:solidFill>
                  <a:schemeClr val="tx1"/>
                </a:solidFill>
                <a:latin typeface="+mn-lt"/>
                <a:ea typeface="+mn-ea"/>
                <a:cs typeface="+mn-cs"/>
              </a:rPr>
              <a:t>of conception remains (see </a:t>
            </a:r>
            <a:r>
              <a:rPr lang="en-US" sz="1200" i="1" kern="1200" dirty="0" err="1" smtClean="0">
                <a:solidFill>
                  <a:schemeClr val="tx1"/>
                </a:solidFill>
                <a:latin typeface="+mn-lt"/>
                <a:ea typeface="+mn-ea"/>
                <a:cs typeface="+mn-cs"/>
              </a:rPr>
              <a:t>Humanae</a:t>
            </a:r>
            <a:r>
              <a:rPr lang="en-US" sz="1200" i="1" kern="1200" dirty="0" smtClean="0">
                <a:solidFill>
                  <a:schemeClr val="tx1"/>
                </a:solidFill>
                <a:latin typeface="+mn-lt"/>
                <a:ea typeface="+mn-ea"/>
                <a:cs typeface="+mn-cs"/>
              </a:rPr>
              <a:t> Vitae</a:t>
            </a:r>
            <a:r>
              <a:rPr lang="en-US" sz="1200" kern="1200" dirty="0" smtClean="0">
                <a:solidFill>
                  <a:schemeClr val="tx1"/>
                </a:solidFill>
                <a:latin typeface="+mn-lt"/>
                <a:ea typeface="+mn-ea"/>
                <a:cs typeface="+mn-cs"/>
              </a:rPr>
              <a:t>, 16).</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Be aware that for many of the students, because of the media and the social norms that surround them, artificial contraception is seen as harmless and even sensible. Yet what the Church encourages married couples to avoid, even when using natural family planning, is “the contraceptive mentality”—the idea of “sex without responsibility” and seeing children as problems to be avoided rather than as what they truly are: gifts from God to be welcomed, loved, and nurtured.</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 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Make sure that the students understand that in vitro fertilization means fertilizing a woman’s ovum (egg) by a man’s sperm outside of her body and then transferring the fertilized egg to her uterus or, sometimes, to the uterus of a surrogate mother. Explain that because in vitro fertilization separates the </a:t>
            </a:r>
            <a:r>
              <a:rPr lang="en-US" sz="1200" kern="1200" dirty="0" err="1" smtClean="0">
                <a:solidFill>
                  <a:schemeClr val="tx1"/>
                </a:solidFill>
                <a:latin typeface="+mn-lt"/>
                <a:ea typeface="+mn-ea"/>
                <a:cs typeface="+mn-cs"/>
              </a:rPr>
              <a:t>unitive</a:t>
            </a:r>
            <a:r>
              <a:rPr lang="en-US" sz="1200" kern="1200" dirty="0" smtClean="0">
                <a:solidFill>
                  <a:schemeClr val="tx1"/>
                </a:solidFill>
                <a:latin typeface="+mn-lt"/>
                <a:ea typeface="+mn-ea"/>
                <a:cs typeface="+mn-cs"/>
              </a:rPr>
              <a:t> and procreative dimensions of sexual intercourse in Marriage, it is prohibited by the Church.</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Explain to the students that each of these methods of preventing the conception of a child interferes with the natural manner of conceiving children and thus is morally wrong. First and foremost in the minds and hearts of every married couple should be an understanding that their marriage is a vocation to which they have committed themselves in cooperation with God’s grace, and that this vocation may include the call to bear and raise children.</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Explain to the students that abortion is an objective moral evil because it is the deliberate killing of vulnerable and innocent human life. Many abortions are the result of selfishness.</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Invite the students to respond to the question. Use the following information, as needed, in the discussion:</a:t>
            </a:r>
          </a:p>
          <a:p>
            <a:r>
              <a:rPr lang="en-US" sz="1200" kern="1200" dirty="0" smtClean="0">
                <a:solidFill>
                  <a:schemeClr val="tx1"/>
                </a:solidFill>
                <a:latin typeface="+mn-lt"/>
                <a:ea typeface="+mn-ea"/>
                <a:cs typeface="+mn-cs"/>
              </a:rPr>
              <a:t>The Church recognizes that many women experience excruciatingly difficult situations and may choose, under great duress, to have an abortion. The Catholic Church has for many years shown great compassion to women who have had abortions. One way the Church does this is by sponsoring the Project Rachel ministry, which gives women who have had abortions a chance to grieve for their child and to move forward toward forgiveness and healing in their lives.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Invite the students to respond to the questions. Use the following information, as needed, in the discussion:</a:t>
            </a:r>
          </a:p>
          <a:p>
            <a:r>
              <a:rPr lang="en-US" sz="1200" kern="1200" dirty="0" smtClean="0">
                <a:solidFill>
                  <a:schemeClr val="tx1"/>
                </a:solidFill>
                <a:latin typeface="+mn-lt"/>
                <a:ea typeface="+mn-ea"/>
                <a:cs typeface="+mn-cs"/>
              </a:rPr>
              <a:t>Certainly the father of an unborn child has a responsibility to the child he helped to conceive. If he encouraged an abortion, he too has gravely sinned. The Project Rachel ministry also helps men who have encouraged abortion, and who now need forgiveness and healing.</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3" r:id="rId4"/>
    <p:sldLayoutId id="2147483672" r:id="rId5"/>
    <p:sldLayoutId id="2147483651" r:id="rId6"/>
    <p:sldLayoutId id="2147483674" r:id="rId7"/>
    <p:sldLayoutId id="2147483652" r:id="rId8"/>
    <p:sldLayoutId id="2147483655" r:id="rId9"/>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Marriage: A Call to Fruitfulness</a:t>
            </a:r>
            <a:endParaRPr lang="en-US" dirty="0"/>
          </a:p>
        </p:txBody>
      </p:sp>
      <p:sp>
        <p:nvSpPr>
          <p:cNvPr id="3" name="Subtitle 2"/>
          <p:cNvSpPr>
            <a:spLocks noGrp="1"/>
          </p:cNvSpPr>
          <p:nvPr>
            <p:ph type="subTitle" idx="1"/>
          </p:nvPr>
        </p:nvSpPr>
        <p:spPr/>
        <p:txBody>
          <a:bodyPr/>
          <a:lstStyle/>
          <a:p>
            <a:r>
              <a:rPr lang="en-US" i="1" dirty="0" smtClean="0"/>
              <a:t>Vocations,</a:t>
            </a:r>
            <a:r>
              <a:rPr lang="en-US" dirty="0" smtClean="0"/>
              <a:t> Unit 4</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914400" y="1981200"/>
            <a:ext cx="7315200" cy="2438400"/>
          </a:xfrm>
        </p:spPr>
        <p:txBody>
          <a:bodyPr>
            <a:normAutofit/>
          </a:bodyPr>
          <a:lstStyle/>
          <a:p>
            <a:r>
              <a:rPr lang="en-US" sz="2800" b="1" dirty="0" smtClean="0"/>
              <a:t>How has this discussion of natural family planning, conception, artificial means of contraception, and abortion helped you to understand the vocation of marriage?</a:t>
            </a:r>
            <a:endParaRPr lang="en-US" sz="2800"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Describe what you see in this image.</a:t>
            </a:r>
            <a:endParaRPr lang="en-US" dirty="0"/>
          </a:p>
        </p:txBody>
      </p:sp>
      <p:pic>
        <p:nvPicPr>
          <p:cNvPr id="3" name="Picture 2" descr="Slide2-shutterstock_107121569-Deklofenak.jpg"/>
          <p:cNvPicPr>
            <a:picLocks noChangeAspect="1"/>
          </p:cNvPicPr>
          <p:nvPr/>
        </p:nvPicPr>
        <p:blipFill>
          <a:blip r:embed="rId3" cstate="print"/>
          <a:stretch>
            <a:fillRect/>
          </a:stretch>
        </p:blipFill>
        <p:spPr>
          <a:xfrm>
            <a:off x="775690" y="2209800"/>
            <a:ext cx="6844310" cy="4572000"/>
          </a:xfrm>
          <a:prstGeom prst="rect">
            <a:avLst/>
          </a:prstGeom>
        </p:spPr>
      </p:pic>
      <p:sp>
        <p:nvSpPr>
          <p:cNvPr id="4" name="TextBox 3"/>
          <p:cNvSpPr txBox="1"/>
          <p:nvPr/>
        </p:nvSpPr>
        <p:spPr bwMode="auto">
          <a:xfrm rot="5400000">
            <a:off x="6902677" y="5302478"/>
            <a:ext cx="1524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Shutterstock</a:t>
            </a:r>
            <a:r>
              <a:rPr lang="en-US" sz="800" dirty="0" smtClean="0">
                <a:solidFill>
                  <a:schemeClr val="bg1">
                    <a:lumMod val="65000"/>
                  </a:schemeClr>
                </a:solidFill>
              </a:rPr>
              <a:t>/ </a:t>
            </a:r>
            <a:r>
              <a:rPr lang="en-US" sz="800" dirty="0" err="1" smtClean="0">
                <a:solidFill>
                  <a:schemeClr val="bg1">
                    <a:lumMod val="65000"/>
                  </a:schemeClr>
                </a:solidFill>
              </a:rPr>
              <a:t>Deklofenak</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dual purposes of Marriage?</a:t>
            </a:r>
            <a:endParaRPr lang="en-US" dirty="0"/>
          </a:p>
        </p:txBody>
      </p:sp>
      <p:sp>
        <p:nvSpPr>
          <p:cNvPr id="3" name="Content Placeholder 2"/>
          <p:cNvSpPr>
            <a:spLocks noGrp="1"/>
          </p:cNvSpPr>
          <p:nvPr>
            <p:ph idx="1"/>
          </p:nvPr>
        </p:nvSpPr>
        <p:spPr/>
        <p:txBody>
          <a:bodyPr/>
          <a:lstStyle/>
          <a:p>
            <a:pPr marL="0" indent="0"/>
            <a:r>
              <a:rPr lang="en-US" dirty="0" smtClean="0"/>
              <a:t>“[Marriage] aims at a deeply personal unity, a unity that, beyond union in one flesh, leads to forming one heart and soul; it demands </a:t>
            </a:r>
            <a:r>
              <a:rPr lang="en-US" i="1" dirty="0" smtClean="0"/>
              <a:t>indissolubility</a:t>
            </a:r>
            <a:r>
              <a:rPr lang="en-US" dirty="0" smtClean="0"/>
              <a:t> and </a:t>
            </a:r>
            <a:r>
              <a:rPr lang="en-US" i="1" dirty="0" smtClean="0"/>
              <a:t>faithfulness </a:t>
            </a:r>
            <a:r>
              <a:rPr lang="en-US" dirty="0" smtClean="0"/>
              <a:t>in definitive mutual self-giving; and it is open to </a:t>
            </a:r>
            <a:r>
              <a:rPr lang="en-US" i="1" dirty="0" smtClean="0"/>
              <a:t>fertility</a:t>
            </a:r>
            <a:r>
              <a:rPr lang="en-US" dirty="0" smtClean="0"/>
              <a:t>” (</a:t>
            </a:r>
            <a:r>
              <a:rPr lang="en-US" i="1" dirty="0" smtClean="0"/>
              <a:t>CCC</a:t>
            </a:r>
            <a:r>
              <a:rPr lang="en-US" dirty="0" smtClean="0"/>
              <a:t>, 1643). These dual purposes are called “</a:t>
            </a:r>
            <a:r>
              <a:rPr lang="en-US" dirty="0" err="1" smtClean="0"/>
              <a:t>unitive</a:t>
            </a:r>
            <a:r>
              <a:rPr lang="en-US" dirty="0" smtClean="0"/>
              <a:t>” and “procreative” ends of Marriage.</a:t>
            </a:r>
          </a:p>
          <a:p>
            <a:pPr marL="0" indent="0"/>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natural family planning?</a:t>
            </a:r>
            <a:endParaRPr lang="en-US" dirty="0"/>
          </a:p>
        </p:txBody>
      </p:sp>
      <p:sp>
        <p:nvSpPr>
          <p:cNvPr id="3" name="Content Placeholder 2"/>
          <p:cNvSpPr>
            <a:spLocks noGrp="1"/>
          </p:cNvSpPr>
          <p:nvPr>
            <p:ph idx="1"/>
          </p:nvPr>
        </p:nvSpPr>
        <p:spPr/>
        <p:txBody>
          <a:bodyPr>
            <a:normAutofit/>
          </a:bodyPr>
          <a:lstStyle/>
          <a:p>
            <a:pPr marL="0" indent="0"/>
            <a:r>
              <a:rPr lang="en-US" dirty="0" smtClean="0"/>
              <a:t>Natural family planning (NFP) recognizes a married couple’s right to regulate the number and spacing of children, and allows them to do so without relying on artificial means. NFP relies on the woman’s body temperature and timing of her reproductive cycle to regulate the conception of children without artificially limiting the procreative purpose of marriage. By using natural family planning, couples remain open to life, or conception.</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09600" y="1143000"/>
            <a:ext cx="8001000" cy="990600"/>
          </a:xfrm>
        </p:spPr>
        <p:txBody>
          <a:bodyPr>
            <a:normAutofit/>
          </a:bodyPr>
          <a:lstStyle/>
          <a:p>
            <a:r>
              <a:rPr lang="en-US" dirty="0" smtClean="0"/>
              <a:t>	Is a Catholic married couple allowed to use in vitro fertilization?</a:t>
            </a:r>
          </a:p>
          <a:p>
            <a:endParaRPr lang="en-US" dirty="0"/>
          </a:p>
        </p:txBody>
      </p:sp>
      <p:pic>
        <p:nvPicPr>
          <p:cNvPr id="3" name="Picture 2" descr="Slide5-shutterstock_104978762-YanLev.jpg"/>
          <p:cNvPicPr>
            <a:picLocks noChangeAspect="1"/>
          </p:cNvPicPr>
          <p:nvPr/>
        </p:nvPicPr>
        <p:blipFill>
          <a:blip r:embed="rId3" cstate="print"/>
          <a:stretch>
            <a:fillRect/>
          </a:stretch>
        </p:blipFill>
        <p:spPr>
          <a:xfrm>
            <a:off x="1371600" y="2209800"/>
            <a:ext cx="6096000" cy="407212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bwMode="auto">
          <a:xfrm>
            <a:off x="1371600" y="6248400"/>
            <a:ext cx="32766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 </a:t>
            </a:r>
            <a:r>
              <a:rPr lang="en-US" sz="800" dirty="0" err="1" smtClean="0">
                <a:solidFill>
                  <a:schemeClr val="tx1">
                    <a:lumMod val="65000"/>
                    <a:lumOff val="35000"/>
                  </a:schemeClr>
                </a:solidFill>
              </a:rPr>
              <a:t>Shutterstock</a:t>
            </a:r>
            <a:r>
              <a:rPr lang="en-US" sz="800" dirty="0" smtClean="0">
                <a:solidFill>
                  <a:schemeClr val="tx1">
                    <a:lumMod val="65000"/>
                    <a:lumOff val="35000"/>
                  </a:schemeClr>
                </a:solidFill>
              </a:rPr>
              <a:t>/ </a:t>
            </a:r>
            <a:r>
              <a:rPr lang="en-US" sz="800" dirty="0" err="1" smtClean="0">
                <a:solidFill>
                  <a:schemeClr val="tx1">
                    <a:lumMod val="65000"/>
                    <a:lumOff val="35000"/>
                  </a:schemeClr>
                </a:solidFill>
              </a:rPr>
              <a:t>YanLev</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8229600" cy="1143000"/>
          </a:xfrm>
        </p:spPr>
        <p:txBody>
          <a:bodyPr>
            <a:normAutofit/>
          </a:bodyPr>
          <a:lstStyle/>
          <a:p>
            <a:r>
              <a:rPr lang="en-US" dirty="0" smtClean="0"/>
              <a:t>Why does the Church prohibit artificial contraception?</a:t>
            </a:r>
            <a:endParaRPr lang="en-US" dirty="0"/>
          </a:p>
        </p:txBody>
      </p:sp>
      <p:sp>
        <p:nvSpPr>
          <p:cNvPr id="3" name="Content Placeholder 2"/>
          <p:cNvSpPr>
            <a:spLocks noGrp="1"/>
          </p:cNvSpPr>
          <p:nvPr>
            <p:ph idx="1"/>
          </p:nvPr>
        </p:nvSpPr>
        <p:spPr>
          <a:xfrm>
            <a:off x="1371600" y="2255837"/>
            <a:ext cx="7086600" cy="4373563"/>
          </a:xfrm>
        </p:spPr>
        <p:txBody>
          <a:bodyPr>
            <a:normAutofit/>
          </a:bodyPr>
          <a:lstStyle/>
          <a:p>
            <a:pPr marL="0" indent="0"/>
            <a:r>
              <a:rPr lang="en-US" dirty="0" smtClean="0"/>
              <a:t>Contraception refers to all methods used to artificially prevent conception other than abstinence and the use of natural family planning. The Church considers all forms of artificial contraception to be gravely wrong because they separate the </a:t>
            </a:r>
            <a:r>
              <a:rPr lang="en-US" dirty="0" err="1" smtClean="0"/>
              <a:t>unitive</a:t>
            </a:r>
            <a:r>
              <a:rPr lang="en-US" dirty="0" smtClean="0"/>
              <a:t> and procreative purposes of Marriage. These include, but are not limited to, the following:</a:t>
            </a:r>
          </a:p>
          <a:p>
            <a:r>
              <a:rPr lang="en-US" dirty="0" smtClean="0"/>
              <a:t>•	chemicals (“the pill”)</a:t>
            </a:r>
          </a:p>
          <a:p>
            <a:r>
              <a:rPr lang="en-US" dirty="0" smtClean="0"/>
              <a:t>•</a:t>
            </a:r>
            <a:r>
              <a:rPr lang="en-US" smtClean="0"/>
              <a:t>	condoms </a:t>
            </a:r>
            <a:r>
              <a:rPr lang="en-US" dirty="0" smtClean="0"/>
              <a:t>and diaphragms</a:t>
            </a:r>
          </a:p>
          <a:p>
            <a:r>
              <a:rPr lang="en-US" dirty="0" smtClean="0"/>
              <a:t>•	surgical sterilization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990600"/>
          </a:xfrm>
        </p:spPr>
        <p:txBody>
          <a:bodyPr>
            <a:normAutofit/>
          </a:bodyPr>
          <a:lstStyle/>
          <a:p>
            <a:r>
              <a:rPr lang="en-US" dirty="0" smtClean="0"/>
              <a:t>Why is abortion always considered to be a grave moral evil?</a:t>
            </a:r>
            <a:endParaRPr lang="en-US" dirty="0"/>
          </a:p>
        </p:txBody>
      </p:sp>
      <p:sp>
        <p:nvSpPr>
          <p:cNvPr id="3" name="Content Placeholder 2"/>
          <p:cNvSpPr>
            <a:spLocks noGrp="1"/>
          </p:cNvSpPr>
          <p:nvPr>
            <p:ph idx="1"/>
          </p:nvPr>
        </p:nvSpPr>
        <p:spPr>
          <a:xfrm>
            <a:off x="1371600" y="2209800"/>
            <a:ext cx="6629400" cy="3916363"/>
          </a:xfrm>
        </p:spPr>
        <p:txBody>
          <a:bodyPr/>
          <a:lstStyle/>
          <a:p>
            <a:pPr marL="0" indent="0"/>
            <a:r>
              <a:rPr lang="en-US" dirty="0" smtClean="0"/>
              <a:t>Abortion is the deliberate termination of a pregnancy by killing the unborn child. Because human life begins at the moment of conception, abortion should never be used as a method of contraception.</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14400" y="1143000"/>
            <a:ext cx="7696200" cy="1447800"/>
          </a:xfrm>
        </p:spPr>
        <p:txBody>
          <a:bodyPr>
            <a:normAutofit lnSpcReduction="10000"/>
          </a:bodyPr>
          <a:lstStyle/>
          <a:p>
            <a:r>
              <a:rPr lang="en-US" dirty="0" smtClean="0"/>
              <a:t>Does the Church care about women who</a:t>
            </a:r>
          </a:p>
          <a:p>
            <a:r>
              <a:rPr lang="en-US" dirty="0" smtClean="0"/>
              <a:t>have chosen abortion and are profoundly</a:t>
            </a:r>
          </a:p>
          <a:p>
            <a:r>
              <a:rPr lang="en-US" dirty="0" smtClean="0"/>
              <a:t>sorry afterward?</a:t>
            </a:r>
          </a:p>
          <a:p>
            <a:endParaRPr lang="en-US" dirty="0"/>
          </a:p>
        </p:txBody>
      </p:sp>
      <p:pic>
        <p:nvPicPr>
          <p:cNvPr id="3" name="Picture 2" descr="Slide8-shutterstock_107043932-Minerva Studio.jpg"/>
          <p:cNvPicPr>
            <a:picLocks noChangeAspect="1"/>
          </p:cNvPicPr>
          <p:nvPr/>
        </p:nvPicPr>
        <p:blipFill>
          <a:blip r:embed="rId3" cstate="print"/>
          <a:stretch>
            <a:fillRect/>
          </a:stretch>
        </p:blipFill>
        <p:spPr>
          <a:xfrm>
            <a:off x="2057400" y="2616099"/>
            <a:ext cx="4800600" cy="40133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bwMode="auto">
          <a:xfrm rot="5400000">
            <a:off x="5340577" y="4502378"/>
            <a:ext cx="3276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Shutterstock</a:t>
            </a:r>
            <a:r>
              <a:rPr lang="en-US" sz="800" dirty="0" smtClean="0">
                <a:solidFill>
                  <a:schemeClr val="bg1">
                    <a:lumMod val="65000"/>
                  </a:schemeClr>
                </a:solidFill>
              </a:rPr>
              <a:t>/ Minerva Studio</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14400" y="1143000"/>
            <a:ext cx="7696200" cy="1447800"/>
          </a:xfrm>
        </p:spPr>
        <p:txBody>
          <a:bodyPr>
            <a:normAutofit fontScale="92500"/>
          </a:bodyPr>
          <a:lstStyle/>
          <a:p>
            <a:r>
              <a:rPr lang="en-US" dirty="0" smtClean="0"/>
              <a:t>	Does the father of an unborn child have any responsibility toward that child? What if the father of the child encouraged an abortion?</a:t>
            </a:r>
          </a:p>
        </p:txBody>
      </p:sp>
      <p:pic>
        <p:nvPicPr>
          <p:cNvPr id="3" name="Picture 2" descr="Slide9-shutterstock_106911410-Mila Supinskaya.jpg"/>
          <p:cNvPicPr>
            <a:picLocks noChangeAspect="1"/>
          </p:cNvPicPr>
          <p:nvPr/>
        </p:nvPicPr>
        <p:blipFill>
          <a:blip r:embed="rId3" cstate="print"/>
          <a:stretch>
            <a:fillRect/>
          </a:stretch>
        </p:blipFill>
        <p:spPr>
          <a:xfrm>
            <a:off x="1600200" y="2842565"/>
            <a:ext cx="5212628" cy="34820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bwMode="auto">
          <a:xfrm rot="21192410">
            <a:off x="1904892" y="6278186"/>
            <a:ext cx="3276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Shutterstock</a:t>
            </a:r>
            <a:r>
              <a:rPr lang="en-US" sz="800" dirty="0" smtClean="0">
                <a:solidFill>
                  <a:schemeClr val="bg1">
                    <a:lumMod val="65000"/>
                  </a:schemeClr>
                </a:solidFill>
              </a:rPr>
              <a:t>/ Mila </a:t>
            </a:r>
            <a:r>
              <a:rPr lang="en-US" sz="800" dirty="0" err="1" smtClean="0">
                <a:solidFill>
                  <a:schemeClr val="bg1">
                    <a:lumMod val="65000"/>
                  </a:schemeClr>
                </a:solidFill>
              </a:rPr>
              <a:t>Supinskaya</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214</TotalTime>
  <Words>1155</Words>
  <Application>Microsoft Office PowerPoint</Application>
  <PresentationFormat>On-screen Show (4:3)</PresentationFormat>
  <Paragraphs>54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LIC Presentation template-New</vt:lpstr>
      <vt:lpstr>Marriage: A Call to Fruitfulness</vt:lpstr>
      <vt:lpstr>PowerPoint Presentation</vt:lpstr>
      <vt:lpstr>What are the dual purposes of Marriage?</vt:lpstr>
      <vt:lpstr>What is natural family planning?</vt:lpstr>
      <vt:lpstr>PowerPoint Presentation</vt:lpstr>
      <vt:lpstr>Why does the Church prohibit artificial contraception?</vt:lpstr>
      <vt:lpstr>Why is abortion always considered to be a grave moral evil?</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dc:title>
  <dc:creator>bmartinka</dc:creator>
  <cp:lastModifiedBy>lberg</cp:lastModifiedBy>
  <cp:revision>19</cp:revision>
  <dcterms:created xsi:type="dcterms:W3CDTF">2012-07-10T12:39:10Z</dcterms:created>
  <dcterms:modified xsi:type="dcterms:W3CDTF">2012-12-05T22:31:57Z</dcterms:modified>
</cp:coreProperties>
</file>