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1" r:id="rId4"/>
    <p:sldId id="262" r:id="rId5"/>
    <p:sldId id="267" r:id="rId6"/>
    <p:sldId id="268" r:id="rId7"/>
    <p:sldId id="272" r:id="rId8"/>
    <p:sldId id="275" r:id="rId9"/>
    <p:sldId id="276" r:id="rId10"/>
    <p:sldId id="278" r:id="rId11"/>
    <p:sldId id="279" r:id="rId12"/>
    <p:sldId id="280" r:id="rId13"/>
    <p:sldId id="285" r:id="rId14"/>
    <p:sldId id="286" r:id="rId15"/>
    <p:sldId id="288" r:id="rId16"/>
    <p:sldId id="289" r:id="rId17"/>
    <p:sldId id="292" r:id="rId18"/>
    <p:sldId id="29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holzworth" initials="b" lastIdx="4" clrIdx="0"/>
  <p:cmAuthor id="1" name="Storm_Ruff" initials="S" lastIdx="4" clrIdx="1">
    <p:extLst>
      <p:ext uri="{19B8F6BF-5375-455C-9EA6-DF929625EA0E}">
        <p15:presenceInfo xmlns:p15="http://schemas.microsoft.com/office/powerpoint/2012/main" userId="Storm_Ruf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77588" autoAdjust="0"/>
  </p:normalViewPr>
  <p:slideViewPr>
    <p:cSldViewPr>
      <p:cViewPr>
        <p:scale>
          <a:sx n="220" d="100"/>
          <a:sy n="220" d="100"/>
        </p:scale>
        <p:origin x="-5748" y="-5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182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DE907-F3B0-49F0-8465-12EFB8691FD8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C3BF9-94AD-44C7-8325-C8FC79088B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Notes: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Acts of the Apostles 13:1–3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C3BF9-94AD-44C7-8325-C8FC79088B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07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C3BF9-94AD-44C7-8325-C8FC79088B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29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Notes: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Acts of the Apostles 18:23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C3BF9-94AD-44C7-8325-C8FC79088B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99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Acts of the Apostles 21:18,23–32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C3BF9-94AD-44C7-8325-C8FC79088B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28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Notes: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Acts of the Apostles 22:25–29, 23:1–10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C3BF9-94AD-44C7-8325-C8FC79088B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57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Notes: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Acts of the Apostles 24:24–27, 25:1–12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C3BF9-94AD-44C7-8325-C8FC79088B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94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Notes: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Acts of the Apostles 27:1–2,7,9–12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C3BF9-94AD-44C7-8325-C8FC79088B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41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Notes: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Acts of the Apostles 28:16,23–31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C3BF9-94AD-44C7-8325-C8FC79088B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34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Romans 15:28; Titus 1:5, 3:12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C3BF9-94AD-44C7-8325-C8FC79088B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78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C3BF9-94AD-44C7-8325-C8FC79088B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74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C3BF9-94AD-44C7-8325-C8FC79088B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17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C3BF9-94AD-44C7-8325-C8FC79088B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9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Acts of the Apostles 16:1–5; 1 Timothy 1:2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C3BF9-94AD-44C7-8325-C8FC79088B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66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Acts of the Apostles 16:25–40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C3BF9-94AD-44C7-8325-C8FC79088B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55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Notes: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Acts of the Apostles 17:16,22–34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C3BF9-94AD-44C7-8325-C8FC79088B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52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Notes: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Acts of the Apostles 18:1–10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C3BF9-94AD-44C7-8325-C8FC79088B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7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Notes: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Acts of the Apostles 18:12–16,18–22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C3BF9-94AD-44C7-8325-C8FC79088B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55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0" y="6019800"/>
            <a:ext cx="1295400" cy="152400"/>
          </a:xfrm>
        </p:spPr>
        <p:txBody>
          <a:bodyPr>
            <a:normAutofit/>
          </a:bodyPr>
          <a:lstStyle>
            <a:lvl1pPr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Document # TX00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7620000" y="6181726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500" b="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© 2016 Saint Mary’s Press</a:t>
            </a:r>
          </a:p>
          <a:p>
            <a:pPr algn="l"/>
            <a:r>
              <a:rPr lang="en-US" dirty="0" smtClean="0"/>
              <a:t>Living in Christ Series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620000" y="6181726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500" b="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© 2016 Saint Mary’s Press</a:t>
            </a:r>
          </a:p>
          <a:p>
            <a:pPr algn="l"/>
            <a:r>
              <a:rPr lang="en-US" dirty="0" smtClean="0"/>
              <a:t>Living in Christ Series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3000"/>
            <a:ext cx="8229600" cy="914400"/>
          </a:xfrm>
        </p:spPr>
        <p:txBody>
          <a:bodyPr>
            <a:normAutofit/>
          </a:bodyPr>
          <a:lstStyle>
            <a:lvl1pPr algn="l">
              <a:defRPr sz="28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2 line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77000" cy="39163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7620000" y="6181726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500" b="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© 2016 Saint Mary’s Press</a:t>
            </a:r>
          </a:p>
          <a:p>
            <a:pPr algn="l"/>
            <a:r>
              <a:rPr lang="en-US" dirty="0" smtClean="0"/>
              <a:t>Living in Christ Series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9163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76400" y="1600200"/>
            <a:ext cx="6477000" cy="533400"/>
          </a:xfrm>
        </p:spPr>
        <p:txBody>
          <a:bodyPr>
            <a:normAutofit/>
          </a:bodyPr>
          <a:lstStyle>
            <a:lvl1pPr>
              <a:buNone/>
              <a:defRPr sz="2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2nd line emphasis title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7620000" y="6181726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500" b="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© 2016 Saint Mary’s Press</a:t>
            </a:r>
          </a:p>
          <a:p>
            <a:pPr algn="l"/>
            <a:r>
              <a:rPr lang="en-US" dirty="0" smtClean="0"/>
              <a:t>Living in Christ Series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696200" cy="609600"/>
          </a:xfrm>
        </p:spPr>
        <p:txBody>
          <a:bodyPr/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7620000" y="6181726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500" b="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© 2016 Saint Mary’s Press</a:t>
            </a:r>
          </a:p>
          <a:p>
            <a:pPr algn="l"/>
            <a:r>
              <a:rPr lang="en-US" dirty="0" smtClean="0"/>
              <a:t>Living in Christ Series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-794" y="-595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/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-794" y="-595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315200" cy="609600"/>
          </a:xfrm>
        </p:spPr>
        <p:txBody>
          <a:bodyPr>
            <a:normAutofit/>
          </a:bodyPr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-794" y="-595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2514600"/>
            <a:ext cx="7315200" cy="1524000"/>
          </a:xfrm>
        </p:spPr>
        <p:txBody>
          <a:bodyPr/>
          <a:lstStyle>
            <a:lvl1pPr algn="ctr">
              <a:buNone/>
              <a:defRPr sz="2800">
                <a:solidFill>
                  <a:schemeClr val="accent5">
                    <a:lumMod val="75000"/>
                  </a:schemeClr>
                </a:solidFill>
              </a:defRPr>
            </a:lvl1pPr>
            <a:lvl2pPr algn="ctr">
              <a:defRPr sz="2400" i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590800" y="4267200"/>
            <a:ext cx="5029200" cy="1447800"/>
          </a:xfrm>
        </p:spPr>
        <p:txBody>
          <a:bodyPr>
            <a:normAutofit/>
          </a:bodyPr>
          <a:lstStyle>
            <a:lvl1pPr marL="457200" indent="-457200">
              <a:buAutoNum type="arabicPeriod"/>
              <a:defRPr sz="240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724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1BD0-533A-4E07-BF9C-432137E14983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4F940-28E1-4EAC-8D73-5D6BC0F5B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2" r:id="rId4"/>
    <p:sldLayoutId id="2147483651" r:id="rId5"/>
    <p:sldLayoutId id="2147483674" r:id="rId6"/>
    <p:sldLayoutId id="2147483652" r:id="rId7"/>
    <p:sldLayoutId id="2147483655" r:id="rId8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1981200"/>
            <a:ext cx="7772400" cy="1470025"/>
          </a:xfrm>
        </p:spPr>
        <p:txBody>
          <a:bodyPr/>
          <a:lstStyle/>
          <a:p>
            <a:r>
              <a:rPr lang="en-US" dirty="0" smtClean="0"/>
              <a:t>Paul’s Journeys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1500" y="3962400"/>
            <a:ext cx="6400800" cy="990600"/>
          </a:xfrm>
        </p:spPr>
        <p:txBody>
          <a:bodyPr/>
          <a:lstStyle/>
          <a:p>
            <a:r>
              <a:rPr lang="en-US" dirty="0" smtClean="0"/>
              <a:t>The Church</a:t>
            </a:r>
          </a:p>
          <a:p>
            <a:r>
              <a:rPr lang="en-US" dirty="0" smtClean="0"/>
              <a:t>Unit 1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632700" y="6019800"/>
            <a:ext cx="1295400" cy="152400"/>
          </a:xfrm>
        </p:spPr>
        <p:txBody>
          <a:bodyPr>
            <a:normAutofit fontScale="62500" lnSpcReduction="20000"/>
          </a:bodyPr>
          <a:lstStyle>
            <a:lvl1pPr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Document </a:t>
            </a:r>
            <a:r>
              <a:rPr lang="en-US" smtClean="0"/>
              <a:t>#: TX005566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533400"/>
          </a:xfrm>
        </p:spPr>
        <p:txBody>
          <a:bodyPr/>
          <a:lstStyle/>
          <a:p>
            <a:r>
              <a:rPr lang="en-US" dirty="0" smtClean="0"/>
              <a:t>Ephesus to Caesarea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25880"/>
            <a:ext cx="7239000" cy="4373563"/>
          </a:xfrm>
        </p:spPr>
        <p:txBody>
          <a:bodyPr/>
          <a:lstStyle/>
          <a:p>
            <a:pPr lvl="0"/>
            <a:r>
              <a:rPr lang="en-US" dirty="0" smtClean="0"/>
              <a:t>The Jews eventually raise another riot against Paul and bring him before the Roman governor. Paul is set free when the governor refuses to hear the Jews’ accusations.</a:t>
            </a:r>
          </a:p>
          <a:p>
            <a:pPr lvl="0"/>
            <a:r>
              <a:rPr lang="en-US" dirty="0" smtClean="0"/>
              <a:t>Paul sails with Priscilla and Aquila to Ephesus.</a:t>
            </a:r>
          </a:p>
          <a:p>
            <a:pPr lvl="0"/>
            <a:r>
              <a:rPr lang="en-US" dirty="0" smtClean="0"/>
              <a:t>Paul then sails to Caesarea and on to Antioch.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2955404" y="6536323"/>
            <a:ext cx="2209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A6A6A6"/>
                </a:solidFill>
              </a:rPr>
              <a:t>© </a:t>
            </a:r>
            <a:r>
              <a:rPr lang="en-US" sz="600" dirty="0" err="1">
                <a:solidFill>
                  <a:srgbClr val="A6A6A6"/>
                </a:solidFill>
              </a:rPr>
              <a:t>zhu</a:t>
            </a:r>
            <a:r>
              <a:rPr lang="en-US" sz="600" dirty="0">
                <a:solidFill>
                  <a:srgbClr val="A6A6A6"/>
                </a:solidFill>
              </a:rPr>
              <a:t> </a:t>
            </a:r>
            <a:r>
              <a:rPr lang="en-US" sz="600" dirty="0" err="1">
                <a:solidFill>
                  <a:srgbClr val="A6A6A6"/>
                </a:solidFill>
              </a:rPr>
              <a:t>difeng</a:t>
            </a:r>
            <a:r>
              <a:rPr lang="en-US" sz="600" dirty="0">
                <a:solidFill>
                  <a:srgbClr val="A6A6A6"/>
                </a:solidFill>
              </a:rPr>
              <a:t> / </a:t>
            </a:r>
            <a:r>
              <a:rPr lang="en-US" sz="600" dirty="0" err="1">
                <a:solidFill>
                  <a:srgbClr val="A6A6A6"/>
                </a:solidFill>
              </a:rPr>
              <a:t>Shutterstock.com</a:t>
            </a:r>
            <a:r>
              <a:rPr lang="en-US" sz="600" dirty="0">
                <a:solidFill>
                  <a:srgbClr val="A6A6A6"/>
                </a:solidFill>
              </a:rPr>
              <a:t> </a:t>
            </a:r>
          </a:p>
        </p:txBody>
      </p:sp>
      <p:pic>
        <p:nvPicPr>
          <p:cNvPr id="4" name="Picture 3" descr="U1S10-Pauls Journeys-shutterstock_17153592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810000"/>
            <a:ext cx="41148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222" y="838200"/>
            <a:ext cx="8029078" cy="533400"/>
          </a:xfrm>
        </p:spPr>
        <p:txBody>
          <a:bodyPr/>
          <a:lstStyle/>
          <a:p>
            <a:r>
              <a:rPr lang="en-US" dirty="0" smtClean="0"/>
              <a:t>Map of the Third Journey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371600" y="5896061"/>
            <a:ext cx="838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500" dirty="0" smtClean="0">
                <a:solidFill>
                  <a:schemeClr val="bg1">
                    <a:lumMod val="50000"/>
                  </a:schemeClr>
                </a:solidFill>
              </a:rPr>
              <a:t>© Saint Mary’s Press</a:t>
            </a:r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U1S11-Pauls Journeys-Pauls third_fourth journey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t="14309" r="15046" b="9605"/>
          <a:stretch/>
        </p:blipFill>
        <p:spPr>
          <a:xfrm>
            <a:off x="1371600" y="1507520"/>
            <a:ext cx="6019800" cy="4298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8229600" cy="533400"/>
          </a:xfrm>
        </p:spPr>
        <p:txBody>
          <a:bodyPr/>
          <a:lstStyle/>
          <a:p>
            <a:r>
              <a:rPr lang="en-US" dirty="0" smtClean="0"/>
              <a:t>Paul’s Third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09700"/>
            <a:ext cx="7535333" cy="43735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Paul and Timothy journeyed through Asia to the fourth largest city in the Empire.</a:t>
            </a:r>
          </a:p>
          <a:p>
            <a:pPr lvl="0"/>
            <a:r>
              <a:rPr lang="en-US" dirty="0" smtClean="0"/>
              <a:t>At Ephesus the Lord worked many miracles through Paul. Paul escapes a riot by Ephesian merchants.</a:t>
            </a:r>
          </a:p>
          <a:p>
            <a:pPr lvl="0"/>
            <a:r>
              <a:rPr lang="en-US" dirty="0" smtClean="0"/>
              <a:t>Paul then moves to Macedonia, Troas, </a:t>
            </a:r>
            <a:r>
              <a:rPr lang="en-US" dirty="0" err="1" smtClean="0"/>
              <a:t>Mitylene</a:t>
            </a:r>
            <a:r>
              <a:rPr lang="en-US" dirty="0" smtClean="0"/>
              <a:t>, </a:t>
            </a:r>
            <a:r>
              <a:rPr lang="en-US" dirty="0" err="1" smtClean="0"/>
              <a:t>Melitus</a:t>
            </a:r>
            <a:r>
              <a:rPr lang="en-US" dirty="0" smtClean="0"/>
              <a:t>, and Caesarea.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lide30-FluchtdesPaul-wikime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3995737"/>
            <a:ext cx="4843433" cy="2392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 bwMode="auto">
          <a:xfrm>
            <a:off x="2362200" y="6400800"/>
            <a:ext cx="22098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500" dirty="0" smtClean="0">
                <a:solidFill>
                  <a:schemeClr val="bg1">
                    <a:lumMod val="50000"/>
                  </a:schemeClr>
                </a:solidFill>
              </a:rPr>
              <a:t>Image in public domain</a:t>
            </a:r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8229600" cy="533400"/>
          </a:xfrm>
        </p:spPr>
        <p:txBody>
          <a:bodyPr/>
          <a:lstStyle/>
          <a:p>
            <a:r>
              <a:rPr lang="en-US" dirty="0" smtClean="0"/>
              <a:t>Jerusalem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543800" cy="4373563"/>
          </a:xfrm>
        </p:spPr>
        <p:txBody>
          <a:bodyPr/>
          <a:lstStyle/>
          <a:p>
            <a:pPr lvl="0"/>
            <a:r>
              <a:rPr lang="en-US" dirty="0" smtClean="0"/>
              <a:t>In Jerusalem, Paul visits James and goes to the Temple with four Jewish converts.</a:t>
            </a:r>
          </a:p>
          <a:p>
            <a:pPr lvl="0"/>
            <a:r>
              <a:rPr lang="en-US" dirty="0" smtClean="0"/>
              <a:t>Jews from Asia who hate Paul, believing he has brought Gentiles into the Temple area, cause a riot.</a:t>
            </a:r>
          </a:p>
          <a:p>
            <a:pPr lvl="0"/>
            <a:r>
              <a:rPr lang="en-US" dirty="0" smtClean="0"/>
              <a:t>Roman troops hear </a:t>
            </a:r>
            <a:br>
              <a:rPr lang="en-US" dirty="0" smtClean="0"/>
            </a:br>
            <a:r>
              <a:rPr lang="en-US" dirty="0" smtClean="0"/>
              <a:t>of the riot and race to </a:t>
            </a:r>
            <a:br>
              <a:rPr lang="en-US" dirty="0" smtClean="0"/>
            </a:br>
            <a:r>
              <a:rPr lang="en-US" dirty="0" smtClean="0"/>
              <a:t>the scene, saving Paul </a:t>
            </a:r>
            <a:br>
              <a:rPr lang="en-US" dirty="0" smtClean="0"/>
            </a:br>
            <a:r>
              <a:rPr lang="en-US" dirty="0" smtClean="0"/>
              <a:t>from certain death.</a:t>
            </a:r>
          </a:p>
          <a:p>
            <a:endParaRPr lang="en-US" dirty="0"/>
          </a:p>
        </p:txBody>
      </p:sp>
      <p:pic>
        <p:nvPicPr>
          <p:cNvPr id="5" name="Picture 4" descr="U1S13-Pauls Journeys-shutterstock_10388346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124200"/>
            <a:ext cx="4000500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4724400" y="5758934"/>
            <a:ext cx="25146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A6A6A6"/>
                </a:solidFill>
              </a:rPr>
              <a:t>©</a:t>
            </a:r>
            <a:r>
              <a:rPr lang="en-US" sz="600" dirty="0" err="1">
                <a:solidFill>
                  <a:srgbClr val="A6A6A6"/>
                </a:solidFill>
              </a:rPr>
              <a:t>Aleksandar</a:t>
            </a:r>
            <a:r>
              <a:rPr lang="en-US" sz="600" dirty="0">
                <a:solidFill>
                  <a:srgbClr val="A6A6A6"/>
                </a:solidFill>
              </a:rPr>
              <a:t> </a:t>
            </a:r>
            <a:r>
              <a:rPr lang="en-US" sz="600" dirty="0" err="1">
                <a:solidFill>
                  <a:srgbClr val="A6A6A6"/>
                </a:solidFill>
              </a:rPr>
              <a:t>Todorovic</a:t>
            </a:r>
            <a:r>
              <a:rPr lang="en-US" sz="600" dirty="0">
                <a:solidFill>
                  <a:srgbClr val="A6A6A6"/>
                </a:solidFill>
              </a:rPr>
              <a:t> / </a:t>
            </a:r>
            <a:r>
              <a:rPr lang="en-US" sz="600" dirty="0" err="1">
                <a:solidFill>
                  <a:srgbClr val="A6A6A6"/>
                </a:solidFill>
              </a:rPr>
              <a:t>Shutterstock.com</a:t>
            </a:r>
            <a:r>
              <a:rPr lang="en-US" sz="600" dirty="0">
                <a:solidFill>
                  <a:srgbClr val="A6A6A6"/>
                </a:solidFill>
              </a:rPr>
              <a:t> </a:t>
            </a:r>
            <a:endParaRPr lang="en-US" sz="600" dirty="0" smtClean="0">
              <a:solidFill>
                <a:srgbClr val="A6A6A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8229600" cy="533400"/>
          </a:xfrm>
        </p:spPr>
        <p:txBody>
          <a:bodyPr/>
          <a:lstStyle/>
          <a:p>
            <a:r>
              <a:rPr lang="en-US" dirty="0" smtClean="0"/>
              <a:t>Before the Sanhedrin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4724400" cy="4648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Romans take Paul away and decide to scourge him to find out what crimes he has committed.</a:t>
            </a:r>
          </a:p>
          <a:p>
            <a:pPr lvl="0"/>
            <a:r>
              <a:rPr lang="en-US" dirty="0" smtClean="0"/>
              <a:t>Paul is saved from being scourged when he declares that he is a Roman citizen.</a:t>
            </a:r>
          </a:p>
          <a:p>
            <a:pPr lvl="0"/>
            <a:r>
              <a:rPr lang="en-US" dirty="0"/>
              <a:t>Paul is escorted out of the city at night by Roman soldiers so that he won’t be killed.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7696200" y="4876800"/>
            <a:ext cx="2438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A6A6A6"/>
                </a:solidFill>
              </a:rPr>
              <a:t>©</a:t>
            </a:r>
            <a:r>
              <a:rPr lang="en-US" sz="600" dirty="0" err="1">
                <a:solidFill>
                  <a:srgbClr val="A6A6A6"/>
                </a:solidFill>
              </a:rPr>
              <a:t>Algol</a:t>
            </a:r>
            <a:r>
              <a:rPr lang="en-US" sz="600" dirty="0">
                <a:solidFill>
                  <a:srgbClr val="A6A6A6"/>
                </a:solidFill>
              </a:rPr>
              <a:t> / </a:t>
            </a:r>
            <a:r>
              <a:rPr lang="en-US" sz="600" dirty="0" err="1">
                <a:solidFill>
                  <a:srgbClr val="A6A6A6"/>
                </a:solidFill>
              </a:rPr>
              <a:t>Shutterstock.com</a:t>
            </a:r>
            <a:r>
              <a:rPr lang="en-US" sz="600" dirty="0">
                <a:solidFill>
                  <a:srgbClr val="A6A6A6"/>
                </a:solidFill>
              </a:rPr>
              <a:t> </a:t>
            </a:r>
            <a:endParaRPr lang="en-US" sz="600" dirty="0" smtClean="0">
              <a:solidFill>
                <a:srgbClr val="A6A6A6"/>
              </a:solidFill>
            </a:endParaRPr>
          </a:p>
        </p:txBody>
      </p:sp>
      <p:pic>
        <p:nvPicPr>
          <p:cNvPr id="6" name="Picture 5" descr="U1S14-Pauls Journeys-shutterstock_14671427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90599"/>
            <a:ext cx="2875571" cy="3835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8229600" cy="533400"/>
          </a:xfrm>
        </p:spPr>
        <p:txBody>
          <a:bodyPr/>
          <a:lstStyle/>
          <a:p>
            <a:r>
              <a:rPr lang="en-US" dirty="0" smtClean="0"/>
              <a:t>Prisoner in Caesarea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4495800" cy="4373563"/>
          </a:xfrm>
        </p:spPr>
        <p:txBody>
          <a:bodyPr>
            <a:normAutofit/>
          </a:bodyPr>
          <a:lstStyle/>
          <a:p>
            <a:r>
              <a:rPr lang="en-US" dirty="0"/>
              <a:t>The soldiers take Paul to Caesarea, to the Roman governor of Judea, so that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 </a:t>
            </a:r>
            <a:r>
              <a:rPr lang="en-US" dirty="0"/>
              <a:t>can decide Paul’s fate.</a:t>
            </a:r>
          </a:p>
          <a:p>
            <a:pPr lvl="0"/>
            <a:r>
              <a:rPr lang="en-US" dirty="0" smtClean="0"/>
              <a:t>Paul is a Roman prisoner </a:t>
            </a:r>
            <a:br>
              <a:rPr lang="en-US" dirty="0" smtClean="0"/>
            </a:br>
            <a:r>
              <a:rPr lang="en-US" dirty="0" smtClean="0"/>
              <a:t>for two years, during which time he defends himself three times.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U1S15-Pauls Journeys-shutterstock_32254451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19200"/>
            <a:ext cx="3800474" cy="2533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7848600" y="3701534"/>
            <a:ext cx="3048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A6A6A6"/>
                </a:solidFill>
              </a:rPr>
              <a:t>©Lev Levin / </a:t>
            </a:r>
            <a:r>
              <a:rPr lang="en-US" sz="600" dirty="0" err="1">
                <a:solidFill>
                  <a:srgbClr val="A6A6A6"/>
                </a:solidFill>
              </a:rPr>
              <a:t>Shutterstock.com</a:t>
            </a:r>
            <a:r>
              <a:rPr lang="en-US" sz="600" dirty="0">
                <a:solidFill>
                  <a:srgbClr val="A6A6A6"/>
                </a:solidFill>
              </a:rPr>
              <a:t> </a:t>
            </a:r>
            <a:endParaRPr lang="en-US" sz="600" dirty="0" smtClean="0">
              <a:solidFill>
                <a:srgbClr val="A6A6A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16976"/>
            <a:ext cx="8229600" cy="533400"/>
          </a:xfrm>
        </p:spPr>
        <p:txBody>
          <a:bodyPr/>
          <a:lstStyle/>
          <a:p>
            <a:r>
              <a:rPr lang="en-US" dirty="0" smtClean="0"/>
              <a:t>On the Seas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1447213"/>
            <a:ext cx="3695700" cy="43735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In late AD 60, Paul and other prisoners board a ship for Rome.</a:t>
            </a:r>
          </a:p>
          <a:p>
            <a:pPr lvl="0"/>
            <a:r>
              <a:rPr lang="en-US" dirty="0"/>
              <a:t>The ship encounters a fierce storm and is shipwrecked near the island of Malta.</a:t>
            </a:r>
          </a:p>
          <a:p>
            <a:pPr lvl="0"/>
            <a:r>
              <a:rPr lang="en-US" dirty="0"/>
              <a:t>All those on the ship either swim or grab boards from the wreck and make their way to the island.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5105400" y="4234934"/>
            <a:ext cx="2209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A6A6A6"/>
                </a:solidFill>
              </a:rPr>
              <a:t>©</a:t>
            </a:r>
            <a:r>
              <a:rPr lang="en-US" sz="600" dirty="0" err="1">
                <a:solidFill>
                  <a:srgbClr val="A6A6A6"/>
                </a:solidFill>
              </a:rPr>
              <a:t>patrimonio</a:t>
            </a:r>
            <a:r>
              <a:rPr lang="en-US" sz="600" dirty="0">
                <a:solidFill>
                  <a:srgbClr val="A6A6A6"/>
                </a:solidFill>
              </a:rPr>
              <a:t> designs ltd / </a:t>
            </a:r>
            <a:r>
              <a:rPr lang="en-US" sz="600" dirty="0" err="1">
                <a:solidFill>
                  <a:srgbClr val="A6A6A6"/>
                </a:solidFill>
              </a:rPr>
              <a:t>Shutterstock.com</a:t>
            </a:r>
            <a:r>
              <a:rPr lang="en-US" sz="600" dirty="0">
                <a:solidFill>
                  <a:srgbClr val="A6A6A6"/>
                </a:solidFill>
              </a:rPr>
              <a:t> </a:t>
            </a:r>
          </a:p>
        </p:txBody>
      </p:sp>
      <p:pic>
        <p:nvPicPr>
          <p:cNvPr id="5" name="Picture 4" descr="U1S16-Pauls Journeys-shutterstock_2312813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95400"/>
            <a:ext cx="3846298" cy="2971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814387"/>
            <a:ext cx="8229600" cy="533400"/>
          </a:xfrm>
        </p:spPr>
        <p:txBody>
          <a:bodyPr/>
          <a:lstStyle/>
          <a:p>
            <a:r>
              <a:rPr lang="en-US" dirty="0" smtClean="0"/>
              <a:t>Prisoner in 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1423987"/>
            <a:ext cx="7797800" cy="5053013"/>
          </a:xfrm>
        </p:spPr>
        <p:txBody>
          <a:bodyPr>
            <a:normAutofit/>
          </a:bodyPr>
          <a:lstStyle/>
          <a:p>
            <a:r>
              <a:rPr lang="en-US" dirty="0"/>
              <a:t>The group stays 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Malta </a:t>
            </a:r>
            <a:r>
              <a:rPr lang="en-US" dirty="0"/>
              <a:t>for three months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during </a:t>
            </a:r>
            <a:r>
              <a:rPr lang="en-US" dirty="0"/>
              <a:t>which time </a:t>
            </a:r>
            <a:r>
              <a:rPr lang="en-US" dirty="0" smtClean="0"/>
              <a:t>Paul</a:t>
            </a:r>
            <a:br>
              <a:rPr lang="en-US" dirty="0" smtClean="0"/>
            </a:br>
            <a:r>
              <a:rPr lang="en-US" dirty="0" smtClean="0"/>
              <a:t>works </a:t>
            </a:r>
            <a:r>
              <a:rPr lang="en-US" dirty="0"/>
              <a:t>miracles with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sick</a:t>
            </a:r>
            <a:r>
              <a:rPr lang="en-US" dirty="0"/>
              <a:t>.</a:t>
            </a:r>
          </a:p>
          <a:p>
            <a:pPr lvl="0"/>
            <a:r>
              <a:rPr lang="en-US" dirty="0" smtClean="0"/>
              <a:t>Paul is then delivered </a:t>
            </a:r>
            <a:br>
              <a:rPr lang="en-US" dirty="0" smtClean="0"/>
            </a:br>
            <a:r>
              <a:rPr lang="en-US" dirty="0" smtClean="0"/>
              <a:t>to the captain of the </a:t>
            </a:r>
            <a:br>
              <a:rPr lang="en-US" dirty="0" smtClean="0"/>
            </a:br>
            <a:r>
              <a:rPr lang="en-US" dirty="0" smtClean="0"/>
              <a:t>guard in Rome and </a:t>
            </a:r>
            <a:br>
              <a:rPr lang="en-US" dirty="0" smtClean="0"/>
            </a:br>
            <a:r>
              <a:rPr lang="en-US" dirty="0" smtClean="0"/>
              <a:t>allowed to live by himself, guarded only by a soldier.</a:t>
            </a:r>
          </a:p>
          <a:p>
            <a:pPr lvl="0"/>
            <a:r>
              <a:rPr lang="en-US" dirty="0" smtClean="0"/>
              <a:t>For two years Paul is able to receive visitors and continue his preaching of the Gospel.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4800600" y="4114800"/>
            <a:ext cx="1447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A6A6A6"/>
                </a:solidFill>
              </a:rPr>
              <a:t>© ZU_09 / </a:t>
            </a:r>
            <a:r>
              <a:rPr lang="en-US" sz="600" dirty="0" err="1">
                <a:solidFill>
                  <a:srgbClr val="A6A6A6"/>
                </a:solidFill>
              </a:rPr>
              <a:t>iStock.com</a:t>
            </a:r>
            <a:r>
              <a:rPr lang="en-US" sz="600" dirty="0">
                <a:solidFill>
                  <a:srgbClr val="A6A6A6"/>
                </a:solidFill>
              </a:rPr>
              <a:t> </a:t>
            </a:r>
          </a:p>
        </p:txBody>
      </p:sp>
      <p:pic>
        <p:nvPicPr>
          <p:cNvPr id="4" name="Picture 3" descr="U1S17-Pauls Journeys-iStock_000018491619_Lar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914400"/>
            <a:ext cx="4267200" cy="3222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65200"/>
            <a:ext cx="8229600" cy="533400"/>
          </a:xfrm>
        </p:spPr>
        <p:txBody>
          <a:bodyPr/>
          <a:lstStyle/>
          <a:p>
            <a:r>
              <a:rPr lang="en-US" dirty="0" smtClean="0"/>
              <a:t>A Martyr’s Death in 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74800"/>
            <a:ext cx="4419600" cy="43735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Paul is released from prison in AD 63, but then is imprisoned, once again, in Rome after some time.</a:t>
            </a:r>
          </a:p>
          <a:p>
            <a:pPr lvl="0"/>
            <a:r>
              <a:rPr lang="en-US" dirty="0" smtClean="0"/>
              <a:t>Paul writes </a:t>
            </a:r>
            <a:r>
              <a:rPr lang="en-US" dirty="0"/>
              <a:t>a letter to his friend Timothy. It is Paul’s last writing before he dies a martyr’s death around the middle of AD 68.</a:t>
            </a:r>
          </a:p>
          <a:p>
            <a:pPr lvl="0"/>
            <a:r>
              <a:rPr lang="en-US" dirty="0"/>
              <a:t>According to Christian tradition, Paul was beheaded in Rome.</a:t>
            </a:r>
          </a:p>
          <a:p>
            <a:pPr lvl="0"/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7924800" y="4572000"/>
            <a:ext cx="2590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A6A6A6"/>
                </a:solidFill>
              </a:rPr>
              <a:t>©Sergey Kohl / </a:t>
            </a:r>
            <a:r>
              <a:rPr lang="en-US" sz="600" dirty="0" err="1">
                <a:solidFill>
                  <a:srgbClr val="A6A6A6"/>
                </a:solidFill>
              </a:rPr>
              <a:t>Shutterstock.com</a:t>
            </a:r>
            <a:r>
              <a:rPr lang="en-US" sz="600" dirty="0">
                <a:solidFill>
                  <a:srgbClr val="A6A6A6"/>
                </a:solidFill>
              </a:rPr>
              <a:t> </a:t>
            </a:r>
            <a:endParaRPr lang="en-US" sz="600" dirty="0" smtClean="0">
              <a:solidFill>
                <a:srgbClr val="A6A6A6"/>
              </a:solidFill>
            </a:endParaRPr>
          </a:p>
        </p:txBody>
      </p:sp>
      <p:pic>
        <p:nvPicPr>
          <p:cNvPr id="6" name="Picture 5" descr="U1S18-Pauls Journeys-shutterstock_861897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96" y="1600200"/>
            <a:ext cx="3573271" cy="30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Spreading the Word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752600"/>
            <a:ext cx="3886200" cy="47244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Saint Paul made three major missionary journeys throughout the Mediterranean region.</a:t>
            </a:r>
          </a:p>
          <a:p>
            <a:pPr lvl="0"/>
            <a:r>
              <a:rPr lang="en-US" dirty="0" smtClean="0"/>
              <a:t>These journeys were largely made </a:t>
            </a:r>
            <a:r>
              <a:rPr lang="en-US" dirty="0"/>
              <a:t>on foot or by small coastal boat.</a:t>
            </a:r>
          </a:p>
          <a:p>
            <a:pPr lvl="0"/>
            <a:r>
              <a:rPr lang="en-US" dirty="0"/>
              <a:t>Travel was very dangerous </a:t>
            </a:r>
            <a:r>
              <a:rPr lang="en-US" dirty="0" smtClean="0"/>
              <a:t>at that time.</a:t>
            </a:r>
            <a:endParaRPr lang="en-US" dirty="0"/>
          </a:p>
          <a:p>
            <a:pPr lvl="0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6858000" y="5530334"/>
            <a:ext cx="2057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A6A6A6"/>
                </a:solidFill>
              </a:rPr>
              <a:t>©</a:t>
            </a:r>
            <a:r>
              <a:rPr lang="en-US" sz="600" dirty="0" err="1">
                <a:solidFill>
                  <a:srgbClr val="A6A6A6"/>
                </a:solidFill>
              </a:rPr>
              <a:t>Zvonimir</a:t>
            </a:r>
            <a:r>
              <a:rPr lang="en-US" sz="600" dirty="0">
                <a:solidFill>
                  <a:srgbClr val="A6A6A6"/>
                </a:solidFill>
              </a:rPr>
              <a:t> </a:t>
            </a:r>
            <a:r>
              <a:rPr lang="en-US" sz="600" dirty="0" err="1">
                <a:solidFill>
                  <a:srgbClr val="A6A6A6"/>
                </a:solidFill>
              </a:rPr>
              <a:t>Atletic</a:t>
            </a:r>
            <a:r>
              <a:rPr lang="en-US" sz="600" dirty="0">
                <a:solidFill>
                  <a:srgbClr val="A6A6A6"/>
                </a:solidFill>
              </a:rPr>
              <a:t> / </a:t>
            </a:r>
            <a:r>
              <a:rPr lang="en-US" sz="600" dirty="0" err="1">
                <a:solidFill>
                  <a:srgbClr val="A6A6A6"/>
                </a:solidFill>
              </a:rPr>
              <a:t>Shutterstock.com</a:t>
            </a:r>
            <a:r>
              <a:rPr lang="en-US" sz="600" dirty="0">
                <a:solidFill>
                  <a:srgbClr val="A6A6A6"/>
                </a:solidFill>
              </a:rPr>
              <a:t> </a:t>
            </a:r>
            <a:endParaRPr lang="en-US" sz="600" dirty="0" smtClean="0">
              <a:solidFill>
                <a:srgbClr val="A6A6A6"/>
              </a:solidFill>
            </a:endParaRPr>
          </a:p>
        </p:txBody>
      </p:sp>
      <p:pic>
        <p:nvPicPr>
          <p:cNvPr id="8" name="Picture 7" descr="U1S2-Pauls Journeys-shutterstock_6812967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685800"/>
            <a:ext cx="2474070" cy="487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85812"/>
            <a:ext cx="82296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Map of the First Journey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447800" y="5943600"/>
            <a:ext cx="838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500" dirty="0" smtClean="0">
                <a:solidFill>
                  <a:schemeClr val="bg1">
                    <a:lumMod val="50000"/>
                  </a:schemeClr>
                </a:solidFill>
              </a:rPr>
              <a:t>© Saint Mary’s Press</a:t>
            </a:r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 descr="U1S3-Pauls Journeys-Pauls first journey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10706" r="14746" b="12983"/>
          <a:stretch/>
        </p:blipFill>
        <p:spPr>
          <a:xfrm>
            <a:off x="1447800" y="1447800"/>
            <a:ext cx="6405033" cy="4547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Paul’s First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6477000" cy="4373563"/>
          </a:xfrm>
        </p:spPr>
        <p:txBody>
          <a:bodyPr/>
          <a:lstStyle/>
          <a:p>
            <a:pPr lvl="0"/>
            <a:r>
              <a:rPr lang="en-US" dirty="0" smtClean="0"/>
              <a:t>Paul, Barnabas, and John Mark begin their first journey from Antioch in Syria.</a:t>
            </a:r>
          </a:p>
          <a:p>
            <a:pPr lvl="0"/>
            <a:r>
              <a:rPr lang="en-US" dirty="0" smtClean="0"/>
              <a:t>They travel to Cyprus (Barnabas’s home), where Saul begins to use his Gentile name, Paul. </a:t>
            </a:r>
          </a:p>
          <a:p>
            <a:pPr lvl="0"/>
            <a:r>
              <a:rPr lang="en-US" dirty="0" smtClean="0"/>
              <a:t>In many places, they meet opposition. They are beaten and stoned, but this does not stop them from preaching the Gospel. They end their journey in Jerusalem.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55077"/>
            <a:ext cx="8229600" cy="533400"/>
          </a:xfrm>
        </p:spPr>
        <p:txBody>
          <a:bodyPr/>
          <a:lstStyle/>
          <a:p>
            <a:r>
              <a:rPr lang="en-US" dirty="0" smtClean="0"/>
              <a:t>Map of the Second Journey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447800" y="5715000"/>
            <a:ext cx="838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500" dirty="0" smtClean="0">
                <a:solidFill>
                  <a:schemeClr val="bg1">
                    <a:lumMod val="50000"/>
                  </a:schemeClr>
                </a:solidFill>
              </a:rPr>
              <a:t>© Saint Mary’s Press</a:t>
            </a:r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U1S5-Pauls Journeys-Pauls second journey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t="10779" r="14815" b="13471"/>
          <a:stretch/>
        </p:blipFill>
        <p:spPr>
          <a:xfrm>
            <a:off x="1524000" y="1600200"/>
            <a:ext cx="5865284" cy="415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8458200" cy="533400"/>
          </a:xfrm>
        </p:spPr>
        <p:txBody>
          <a:bodyPr/>
          <a:lstStyle/>
          <a:p>
            <a:r>
              <a:rPr lang="en-US" dirty="0" smtClean="0"/>
              <a:t>Paul’s Second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48768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In late AD 49, Paul, determined to strengthen the churches in Galatia, sets out with Silas for Tarsus.</a:t>
            </a:r>
          </a:p>
          <a:p>
            <a:pPr lvl="0"/>
            <a:r>
              <a:rPr lang="en-US" dirty="0" smtClean="0"/>
              <a:t>In </a:t>
            </a:r>
            <a:r>
              <a:rPr lang="en-US" dirty="0" err="1" smtClean="0"/>
              <a:t>Lystra</a:t>
            </a:r>
            <a:r>
              <a:rPr lang="en-US" dirty="0" smtClean="0"/>
              <a:t>, Paul meets a young believer named Timothy, who becomes a frequent traveling companion, a fellow missionary, and his closest friend.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lide13-Saint_Timothy-wikime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371600"/>
            <a:ext cx="3038094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5715000" y="5440680"/>
            <a:ext cx="2590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A6A6A6"/>
                </a:solidFill>
              </a:rPr>
              <a:t>Image in Public Domain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143000"/>
            <a:ext cx="8229600" cy="533400"/>
          </a:xfrm>
        </p:spPr>
        <p:txBody>
          <a:bodyPr/>
          <a:lstStyle/>
          <a:p>
            <a:r>
              <a:rPr lang="en-US" dirty="0" smtClean="0"/>
              <a:t>Prison Conversion in Philippi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6934201" cy="125068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Paul and Silas are imprisoned for helping a female slave, but escape through the miraculous events of an earthquake.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400" y="3810000"/>
            <a:ext cx="6951133" cy="1860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Paul preaches in Thessalonica and moves on to Berea. Because of trouble, he immediately leaves for the coast and sails for Athens. Timothy and Silas remain in Berea.</a:t>
            </a:r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6134" y="32766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Thessalonica and Berea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229600" cy="533400"/>
          </a:xfrm>
        </p:spPr>
        <p:txBody>
          <a:bodyPr/>
          <a:lstStyle/>
          <a:p>
            <a:r>
              <a:rPr lang="en-US" dirty="0" smtClean="0"/>
              <a:t>In Athens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4032984" cy="43735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In Athens, Paul </a:t>
            </a:r>
            <a:br>
              <a:rPr lang="en-US" dirty="0" smtClean="0"/>
            </a:br>
            <a:r>
              <a:rPr lang="en-US" dirty="0" smtClean="0"/>
              <a:t>writes to Silas and </a:t>
            </a:r>
            <a:br>
              <a:rPr lang="en-US" dirty="0" smtClean="0"/>
            </a:br>
            <a:r>
              <a:rPr lang="en-US" dirty="0" smtClean="0"/>
              <a:t>Timothy, asking </a:t>
            </a:r>
            <a:br>
              <a:rPr lang="en-US" dirty="0" smtClean="0"/>
            </a:br>
            <a:r>
              <a:rPr lang="en-US" dirty="0" smtClean="0"/>
              <a:t>them to come to </a:t>
            </a:r>
            <a:br>
              <a:rPr lang="en-US" dirty="0" smtClean="0"/>
            </a:br>
            <a:r>
              <a:rPr lang="en-US" dirty="0" smtClean="0"/>
              <a:t>Athens, where the </a:t>
            </a:r>
            <a:br>
              <a:rPr lang="en-US" dirty="0" smtClean="0"/>
            </a:br>
            <a:r>
              <a:rPr lang="en-US" dirty="0" smtClean="0"/>
              <a:t>city is full of idols.</a:t>
            </a:r>
          </a:p>
          <a:p>
            <a:pPr lvl="0"/>
            <a:r>
              <a:rPr lang="en-US" dirty="0" smtClean="0"/>
              <a:t>Paul’s preaching </a:t>
            </a:r>
            <a:br>
              <a:rPr lang="en-US" dirty="0" smtClean="0"/>
            </a:br>
            <a:r>
              <a:rPr lang="en-US" dirty="0" smtClean="0"/>
              <a:t>leads to an invitation </a:t>
            </a:r>
            <a:br>
              <a:rPr lang="en-US" dirty="0" smtClean="0"/>
            </a:br>
            <a:r>
              <a:rPr lang="en-US" dirty="0" smtClean="0"/>
              <a:t>by the Athenians to elaborate on the Gospel.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8153400" y="4648200"/>
            <a:ext cx="13391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hr-HR" sz="600" dirty="0">
                <a:solidFill>
                  <a:srgbClr val="A6A6A6"/>
                </a:solidFill>
              </a:rPr>
              <a:t>©  ZU_09 / iStock.com </a:t>
            </a:r>
            <a:endParaRPr lang="en-US" sz="600" dirty="0">
              <a:solidFill>
                <a:srgbClr val="A6A6A6"/>
              </a:solidFill>
            </a:endParaRPr>
          </a:p>
        </p:txBody>
      </p:sp>
      <p:pic>
        <p:nvPicPr>
          <p:cNvPr id="4" name="Picture 3" descr="U1S8-Pauls Journeys-iStock_000018498611_Lar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10" y="1066800"/>
            <a:ext cx="474219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09564"/>
            <a:ext cx="7772400" cy="533400"/>
          </a:xfrm>
        </p:spPr>
        <p:txBody>
          <a:bodyPr/>
          <a:lstStyle/>
          <a:p>
            <a:r>
              <a:rPr lang="en-US" dirty="0" smtClean="0"/>
              <a:t>Among the Corinthians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19164"/>
            <a:ext cx="7467600" cy="4373563"/>
          </a:xfrm>
        </p:spPr>
        <p:txBody>
          <a:bodyPr/>
          <a:lstStyle/>
          <a:p>
            <a:pPr lvl="0"/>
            <a:r>
              <a:rPr lang="en-US" dirty="0" smtClean="0"/>
              <a:t>In AD 50 Paul leaves Athens and travels south to Corinth, where he works as a tentmaker with Aquila and Priscilla.</a:t>
            </a:r>
          </a:p>
          <a:p>
            <a:pPr lvl="0"/>
            <a:r>
              <a:rPr lang="en-US" dirty="0" smtClean="0"/>
              <a:t>Silas and Timothy </a:t>
            </a:r>
            <a:br>
              <a:rPr lang="en-US" dirty="0" smtClean="0"/>
            </a:br>
            <a:r>
              <a:rPr lang="en-US" dirty="0" smtClean="0"/>
              <a:t>join him in Corinth. </a:t>
            </a:r>
            <a:br>
              <a:rPr lang="en-US" dirty="0" smtClean="0"/>
            </a:br>
            <a:r>
              <a:rPr lang="en-US" dirty="0" smtClean="0"/>
              <a:t>Paul stays there for </a:t>
            </a:r>
            <a:br>
              <a:rPr lang="en-US" dirty="0" smtClean="0"/>
            </a:br>
            <a:r>
              <a:rPr lang="en-US" dirty="0" smtClean="0"/>
              <a:t>a year and a half.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4114800" y="5562600"/>
            <a:ext cx="17526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A6A6A6"/>
                </a:solidFill>
              </a:rPr>
              <a:t>© Tatiana </a:t>
            </a:r>
            <a:r>
              <a:rPr lang="en-US" sz="600" dirty="0" err="1">
                <a:solidFill>
                  <a:srgbClr val="A6A6A6"/>
                </a:solidFill>
              </a:rPr>
              <a:t>Popova</a:t>
            </a:r>
            <a:r>
              <a:rPr lang="en-US" sz="600" dirty="0">
                <a:solidFill>
                  <a:srgbClr val="A6A6A6"/>
                </a:solidFill>
              </a:rPr>
              <a:t> / </a:t>
            </a:r>
            <a:r>
              <a:rPr lang="en-US" sz="600" dirty="0" err="1">
                <a:solidFill>
                  <a:srgbClr val="A6A6A6"/>
                </a:solidFill>
              </a:rPr>
              <a:t>Shutterstock.com</a:t>
            </a:r>
            <a:r>
              <a:rPr lang="en-US" sz="600" dirty="0">
                <a:solidFill>
                  <a:srgbClr val="A6A6A6"/>
                </a:solidFill>
              </a:rPr>
              <a:t> </a:t>
            </a:r>
            <a:endParaRPr lang="en-US" sz="600" dirty="0" smtClean="0">
              <a:solidFill>
                <a:srgbClr val="A6A6A6"/>
              </a:solidFill>
            </a:endParaRPr>
          </a:p>
        </p:txBody>
      </p:sp>
      <p:pic>
        <p:nvPicPr>
          <p:cNvPr id="4" name="Picture 3" descr="U1S9-Pauls Journeys-shutterstock_9335736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590800"/>
            <a:ext cx="4499266" cy="2954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C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 rtlCol="0">
        <a:spAutoFit/>
      </a:bodyPr>
      <a:lstStyle>
        <a:defPPr>
          <a:defRPr sz="5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LIC Presentation template</Template>
  <TotalTime>14532</TotalTime>
  <Words>811</Words>
  <Application>Microsoft Office PowerPoint</Application>
  <PresentationFormat>On-screen Show (4:3)</PresentationFormat>
  <Paragraphs>106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LIC Presentation template</vt:lpstr>
      <vt:lpstr>Paul’s Journeys</vt:lpstr>
      <vt:lpstr>Spreading the Word</vt:lpstr>
      <vt:lpstr>Map of the First Journey</vt:lpstr>
      <vt:lpstr>Paul’s First Journey</vt:lpstr>
      <vt:lpstr>Map of the Second Journey</vt:lpstr>
      <vt:lpstr>Paul’s Second Journey</vt:lpstr>
      <vt:lpstr>Prison Conversion in Philippi</vt:lpstr>
      <vt:lpstr>In Athens</vt:lpstr>
      <vt:lpstr>Among the Corinthians</vt:lpstr>
      <vt:lpstr>Ephesus to Caesarea</vt:lpstr>
      <vt:lpstr>Map of the Third Journey</vt:lpstr>
      <vt:lpstr>Paul’s Third Journey</vt:lpstr>
      <vt:lpstr>Jerusalem</vt:lpstr>
      <vt:lpstr>Before the Sanhedrin</vt:lpstr>
      <vt:lpstr>Prisoner in Caesarea</vt:lpstr>
      <vt:lpstr>On the Seas</vt:lpstr>
      <vt:lpstr>Prisoner in Rome</vt:lpstr>
      <vt:lpstr>A Martyr’s Death in Rome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Paul’s Journeys</dc:title>
  <dc:creator>bmartinka</dc:creator>
  <cp:lastModifiedBy>Brooke Saron</cp:lastModifiedBy>
  <cp:revision>727</cp:revision>
  <dcterms:created xsi:type="dcterms:W3CDTF">2010-11-22T21:51:29Z</dcterms:created>
  <dcterms:modified xsi:type="dcterms:W3CDTF">2016-01-06T18:14:14Z</dcterms:modified>
</cp:coreProperties>
</file>