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3" r:id="rId1"/>
  </p:sldMasterIdLst>
  <p:notesMasterIdLst>
    <p:notesMasterId r:id="rId16"/>
  </p:notesMasterIdLst>
  <p:sldIdLst>
    <p:sldId id="310" r:id="rId2"/>
    <p:sldId id="326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tin Karr" initials="JK" lastIdx="4" clrIdx="0"/>
  <p:cmAuthor id="1" name="Susanna Seibert" initials="SS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0027"/>
    <a:srgbClr val="178D34"/>
    <a:srgbClr val="0A5598"/>
    <a:srgbClr val="008000"/>
    <a:srgbClr val="314BCD"/>
    <a:srgbClr val="D60005"/>
    <a:srgbClr val="FF0000"/>
    <a:srgbClr val="3539C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01" autoAdjust="0"/>
    <p:restoredTop sz="86425" autoAdjust="0"/>
  </p:normalViewPr>
  <p:slideViewPr>
    <p:cSldViewPr snapToGrid="0" snapToObjects="1">
      <p:cViewPr varScale="1">
        <p:scale>
          <a:sx n="133" d="100"/>
          <a:sy n="133" d="100"/>
        </p:scale>
        <p:origin x="-13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tags" Target="tags/tag1.xml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DC5929-8357-4C99-A218-FA02D61B50BC}" type="datetimeFigureOut">
              <a:rPr lang="en-US"/>
              <a:pPr>
                <a:defRPr/>
              </a:pPr>
              <a:t>4/15/15</a:t>
            </a:fld>
            <a:endParaRPr lang="en-US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835CB9-1183-4972-9987-AD6871187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4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9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0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1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1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9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6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7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8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4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8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4/15/15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126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" y="0"/>
            <a:ext cx="94297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6" y="4732998"/>
            <a:ext cx="1652629" cy="197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8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7735"/>
            <a:ext cx="9144000" cy="84234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rgbClr val="008000"/>
                </a:solidFill>
                <a:latin typeface="Arial"/>
                <a:cs typeface="Arial"/>
              </a:rPr>
              <a:t>“Themes in the Letters of Saint Paul” </a:t>
            </a:r>
            <a:r>
              <a:rPr lang="en-US" sz="4000" b="1" dirty="0" smtClean="0">
                <a:solidFill>
                  <a:srgbClr val="008000"/>
                </a:solidFill>
                <a:latin typeface="Arial"/>
                <a:cs typeface="Arial"/>
              </a:rPr>
              <a:t/>
            </a:r>
            <a:br>
              <a:rPr lang="en-US" sz="4000" b="1" dirty="0" smtClean="0">
                <a:solidFill>
                  <a:srgbClr val="008000"/>
                </a:solidFill>
                <a:latin typeface="Arial"/>
                <a:cs typeface="Arial"/>
              </a:rPr>
            </a:b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(Handbook,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pages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225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228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)</a:t>
            </a:r>
            <a:r>
              <a:rPr lang="en-US" sz="3200" b="1" dirty="0">
                <a:latin typeface="Arial"/>
                <a:cs typeface="Arial"/>
              </a:rPr>
              <a:t/>
            </a:r>
            <a:br>
              <a:rPr lang="en-US" sz="3200" b="1" dirty="0">
                <a:latin typeface="Arial"/>
                <a:cs typeface="Arial"/>
              </a:rPr>
            </a:br>
            <a:endParaRPr lang="en-US" sz="32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592" y="1302410"/>
            <a:ext cx="8686800" cy="463312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200" dirty="0" smtClean="0">
                <a:latin typeface="Arial"/>
                <a:cs typeface="Arial"/>
              </a:rPr>
              <a:t>Saint </a:t>
            </a:r>
            <a:r>
              <a:rPr lang="en-US" sz="2200" dirty="0">
                <a:latin typeface="Arial"/>
                <a:cs typeface="Arial"/>
              </a:rPr>
              <a:t>Paul </a:t>
            </a:r>
            <a:r>
              <a:rPr lang="en-US" sz="2200" dirty="0" smtClean="0">
                <a:latin typeface="Arial"/>
                <a:cs typeface="Arial"/>
              </a:rPr>
              <a:t>addressed many </a:t>
            </a:r>
            <a:r>
              <a:rPr lang="en-US" sz="2200" dirty="0">
                <a:latin typeface="Arial"/>
                <a:cs typeface="Arial"/>
              </a:rPr>
              <a:t>concerns that confused and divided early Christian communities, including his important teaching that God’s plan of salvation is for all people. </a:t>
            </a:r>
            <a:endParaRPr lang="en-US" sz="2200" dirty="0" smtClean="0"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200" dirty="0" smtClean="0">
              <a:latin typeface="Arial"/>
              <a:cs typeface="Arial"/>
            </a:endParaRPr>
          </a:p>
          <a:p>
            <a:pPr lvl="0"/>
            <a:r>
              <a:rPr lang="en-US" sz="2200" dirty="0" smtClean="0">
                <a:latin typeface="Arial"/>
                <a:cs typeface="Arial"/>
              </a:rPr>
              <a:t>Saint </a:t>
            </a:r>
            <a:r>
              <a:rPr lang="en-US" sz="2200" dirty="0">
                <a:latin typeface="Arial"/>
                <a:cs typeface="Arial"/>
              </a:rPr>
              <a:t>Paul’s </a:t>
            </a:r>
            <a:r>
              <a:rPr lang="en-US" sz="2200" dirty="0" smtClean="0">
                <a:latin typeface="Arial"/>
                <a:cs typeface="Arial"/>
              </a:rPr>
              <a:t>letters</a:t>
            </a:r>
          </a:p>
          <a:p>
            <a:pPr marL="0" lvl="0" indent="0">
              <a:buNone/>
            </a:pPr>
            <a:r>
              <a:rPr lang="en-US" sz="2200" dirty="0" smtClean="0">
                <a:latin typeface="Arial"/>
                <a:cs typeface="Arial"/>
              </a:rPr>
              <a:t>    emphasize </a:t>
            </a:r>
            <a:r>
              <a:rPr lang="en-US" sz="2200" dirty="0">
                <a:latin typeface="Arial"/>
                <a:cs typeface="Arial"/>
              </a:rPr>
              <a:t>the </a:t>
            </a:r>
            <a:r>
              <a:rPr lang="en-US" sz="2200" dirty="0" smtClean="0">
                <a:latin typeface="Arial"/>
                <a:cs typeface="Arial"/>
              </a:rPr>
              <a:t>importance</a:t>
            </a:r>
          </a:p>
          <a:p>
            <a:pPr marL="0" lvl="0" indent="0">
              <a:buNone/>
            </a:pPr>
            <a:r>
              <a:rPr lang="en-US" sz="2200" dirty="0" smtClean="0">
                <a:latin typeface="Arial"/>
                <a:cs typeface="Arial"/>
              </a:rPr>
              <a:t>    of </a:t>
            </a:r>
            <a:r>
              <a:rPr lang="en-US" sz="2200" dirty="0">
                <a:latin typeface="Arial"/>
                <a:cs typeface="Arial"/>
              </a:rPr>
              <a:t>Jesus’ death on the </a:t>
            </a:r>
            <a:r>
              <a:rPr lang="en-US" sz="2200" dirty="0" smtClean="0">
                <a:latin typeface="Arial"/>
                <a:cs typeface="Arial"/>
              </a:rPr>
              <a:t>cross</a:t>
            </a:r>
          </a:p>
          <a:p>
            <a:pPr marL="0" lvl="0" indent="0">
              <a:buNone/>
            </a:pPr>
            <a:r>
              <a:rPr lang="en-US" sz="2200" dirty="0" smtClean="0">
                <a:latin typeface="Arial"/>
                <a:cs typeface="Arial"/>
              </a:rPr>
              <a:t>    because </a:t>
            </a:r>
            <a:r>
              <a:rPr lang="en-US" sz="2200" dirty="0">
                <a:latin typeface="Arial"/>
                <a:cs typeface="Arial"/>
              </a:rPr>
              <a:t>through it our </a:t>
            </a:r>
            <a:endParaRPr lang="en-US" sz="2200" dirty="0" smtClean="0">
              <a:latin typeface="Arial"/>
              <a:cs typeface="Arial"/>
            </a:endParaRPr>
          </a:p>
          <a:p>
            <a:pPr marL="0" lvl="0" indent="0">
              <a:buNone/>
            </a:pPr>
            <a:r>
              <a:rPr lang="en-US" sz="2200" dirty="0" smtClean="0">
                <a:latin typeface="Arial"/>
                <a:cs typeface="Arial"/>
              </a:rPr>
              <a:t>    sins </a:t>
            </a:r>
            <a:r>
              <a:rPr lang="en-US" sz="2200" dirty="0">
                <a:latin typeface="Arial"/>
                <a:cs typeface="Arial"/>
              </a:rPr>
              <a:t>were forgiven.</a:t>
            </a:r>
          </a:p>
          <a:p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7416385" y="5400284"/>
            <a:ext cx="151817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 enter89/</a:t>
            </a:r>
            <a:r>
              <a:rPr lang="en-US" sz="700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www.istockphoto.com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Picture 5" descr="S10-iStock_000018912154_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734" y="2808492"/>
            <a:ext cx="3643513" cy="263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76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5152"/>
            <a:ext cx="91440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4200" b="1" dirty="0" smtClean="0">
                <a:solidFill>
                  <a:srgbClr val="178D34"/>
                </a:solidFill>
                <a:latin typeface="Arial"/>
                <a:cs typeface="Arial"/>
              </a:rPr>
              <a:t>“Themes in the Letters of Saint Paul” </a:t>
            </a:r>
            <a:r>
              <a:rPr lang="en-US" sz="3600" b="1" dirty="0" smtClean="0">
                <a:solidFill>
                  <a:srgbClr val="008000"/>
                </a:solidFill>
                <a:latin typeface="Arial"/>
                <a:cs typeface="Arial"/>
              </a:rPr>
              <a:t/>
            </a:r>
            <a:br>
              <a:rPr lang="en-US" sz="3600" b="1" dirty="0" smtClean="0">
                <a:solidFill>
                  <a:srgbClr val="008000"/>
                </a:solidFill>
                <a:latin typeface="Arial"/>
                <a:cs typeface="Arial"/>
              </a:rPr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(Handbook,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pages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225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228) </a:t>
            </a:r>
            <a:r>
              <a:rPr lang="en-US" sz="3100" b="1" dirty="0">
                <a:latin typeface="Arial"/>
                <a:cs typeface="Arial"/>
              </a:rPr>
              <a:t/>
            </a:r>
            <a:br>
              <a:rPr lang="en-US" sz="3100" b="1" dirty="0">
                <a:latin typeface="Arial"/>
                <a:cs typeface="Arial"/>
              </a:rPr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096" y="4438314"/>
            <a:ext cx="8756059" cy="118096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200" dirty="0" smtClean="0">
                <a:solidFill>
                  <a:srgbClr val="008000"/>
                </a:solidFill>
                <a:latin typeface="Arial"/>
                <a:cs typeface="Arial"/>
              </a:rPr>
              <a:t>Discussion Question </a:t>
            </a:r>
          </a:p>
          <a:p>
            <a:pPr marL="344488" indent="-344488">
              <a:tabLst>
                <a:tab pos="344488" algn="l"/>
              </a:tabLst>
            </a:pPr>
            <a:r>
              <a:rPr lang="en-US" sz="2200" dirty="0" smtClean="0">
                <a:latin typeface="Arial"/>
                <a:cs typeface="Arial"/>
              </a:rPr>
              <a:t>What spiritual concern or question today would cause you to ask your community’s founder for advice? </a:t>
            </a:r>
            <a:endParaRPr lang="en-US" sz="22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2615" y="4628186"/>
            <a:ext cx="142859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 doulos/www.istockphoto.com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432" y="1463491"/>
            <a:ext cx="48475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200" dirty="0">
                <a:latin typeface="Arial"/>
                <a:cs typeface="Arial"/>
              </a:rPr>
              <a:t>Paul’s letters also emphasized that </a:t>
            </a:r>
            <a:r>
              <a:rPr lang="en-US" sz="2200" dirty="0" smtClean="0">
                <a:latin typeface="Arial"/>
                <a:cs typeface="Arial"/>
              </a:rPr>
              <a:t>everyone who </a:t>
            </a:r>
            <a:r>
              <a:rPr lang="en-US" sz="2200" dirty="0">
                <a:latin typeface="Arial"/>
                <a:cs typeface="Arial"/>
              </a:rPr>
              <a:t>believes in Christ </a:t>
            </a:r>
            <a:br>
              <a:rPr lang="en-US" sz="2200" dirty="0">
                <a:latin typeface="Arial"/>
                <a:cs typeface="Arial"/>
              </a:rPr>
            </a:br>
            <a:r>
              <a:rPr lang="en-US" sz="2200" dirty="0" smtClean="0">
                <a:latin typeface="Arial"/>
                <a:cs typeface="Arial"/>
              </a:rPr>
              <a:t>will </a:t>
            </a:r>
            <a:r>
              <a:rPr lang="en-US" sz="2200" dirty="0">
                <a:latin typeface="Arial"/>
                <a:cs typeface="Arial"/>
              </a:rPr>
              <a:t>be </a:t>
            </a:r>
            <a:r>
              <a:rPr lang="en-US" sz="2200" dirty="0" smtClean="0">
                <a:latin typeface="Arial"/>
                <a:cs typeface="Arial"/>
              </a:rPr>
              <a:t>raised —</a:t>
            </a:r>
            <a:r>
              <a:rPr lang="en-US" sz="2200" dirty="0">
                <a:latin typeface="Arial"/>
                <a:cs typeface="Arial"/>
              </a:rPr>
              <a:t>body and </a:t>
            </a:r>
            <a:r>
              <a:rPr lang="en-US" sz="2200" dirty="0" smtClean="0">
                <a:latin typeface="Arial"/>
                <a:cs typeface="Arial"/>
              </a:rPr>
              <a:t>soul—</a:t>
            </a:r>
            <a:br>
              <a:rPr lang="en-US" sz="2200" dirty="0" smtClean="0">
                <a:latin typeface="Arial"/>
                <a:cs typeface="Arial"/>
              </a:rPr>
            </a:br>
            <a:r>
              <a:rPr lang="en-US" sz="2200" dirty="0" smtClean="0">
                <a:latin typeface="Arial"/>
                <a:cs typeface="Arial"/>
              </a:rPr>
              <a:t>to </a:t>
            </a:r>
            <a:r>
              <a:rPr lang="en-US" sz="2200" dirty="0">
                <a:latin typeface="Arial"/>
                <a:cs typeface="Arial"/>
              </a:rPr>
              <a:t>new life</a:t>
            </a:r>
            <a:r>
              <a:rPr lang="en-US" sz="2200" dirty="0" smtClean="0">
                <a:latin typeface="Arial"/>
                <a:cs typeface="Arial"/>
              </a:rPr>
              <a:t>.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376" y="3023754"/>
            <a:ext cx="44390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200" dirty="0">
                <a:latin typeface="Arial"/>
                <a:cs typeface="Arial"/>
              </a:rPr>
              <a:t>Paul’s letters teach that </a:t>
            </a:r>
            <a:endParaRPr lang="en-US" sz="2200" dirty="0" smtClean="0">
              <a:latin typeface="Arial"/>
              <a:cs typeface="Arial"/>
            </a:endParaRPr>
          </a:p>
          <a:p>
            <a:pPr lvl="0"/>
            <a:r>
              <a:rPr lang="en-US" sz="2200" dirty="0" smtClean="0">
                <a:latin typeface="Arial"/>
                <a:cs typeface="Arial"/>
              </a:rPr>
              <a:t>    Jesus came to </a:t>
            </a:r>
            <a:r>
              <a:rPr lang="en-US" sz="2200" dirty="0">
                <a:latin typeface="Arial"/>
                <a:cs typeface="Arial"/>
              </a:rPr>
              <a:t>save all people, </a:t>
            </a:r>
            <a:endParaRPr lang="en-US" sz="2200" dirty="0" smtClean="0">
              <a:latin typeface="Arial"/>
              <a:cs typeface="Arial"/>
            </a:endParaRPr>
          </a:p>
          <a:p>
            <a:pPr lvl="0"/>
            <a:r>
              <a:rPr lang="en-US" sz="2200" dirty="0" smtClean="0">
                <a:latin typeface="Arial"/>
                <a:cs typeface="Arial"/>
              </a:rPr>
              <a:t>    Jews </a:t>
            </a:r>
            <a:r>
              <a:rPr lang="en-US" sz="2200" dirty="0">
                <a:latin typeface="Arial"/>
                <a:cs typeface="Arial"/>
              </a:rPr>
              <a:t>and Gentiles </a:t>
            </a:r>
            <a:r>
              <a:rPr lang="en-US" sz="2200" dirty="0" smtClean="0">
                <a:latin typeface="Arial"/>
                <a:cs typeface="Arial"/>
              </a:rPr>
              <a:t>alike.</a:t>
            </a:r>
            <a:endParaRPr lang="en-US" sz="2200" dirty="0"/>
          </a:p>
        </p:txBody>
      </p:sp>
      <p:pic>
        <p:nvPicPr>
          <p:cNvPr id="8" name="Picture 7" descr="S11-iStock_000004699163_Mediu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93" y="2039288"/>
            <a:ext cx="3943986" cy="262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71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12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4700" b="1" dirty="0" smtClean="0">
                <a:solidFill>
                  <a:srgbClr val="C30027"/>
                </a:solidFill>
                <a:latin typeface="Arial"/>
                <a:cs typeface="Arial"/>
              </a:rPr>
              <a:t>“Themes in the Other Letters”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(Handbook, pages 229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231) 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0" y="3848239"/>
            <a:ext cx="164660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 gunnar3000/www.istockphoto.com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6496" y="1629238"/>
            <a:ext cx="52840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Writers </a:t>
            </a:r>
            <a:r>
              <a:rPr lang="en-US" sz="2200" dirty="0">
                <a:latin typeface="Arial"/>
                <a:cs typeface="Arial"/>
              </a:rPr>
              <a:t>of the </a:t>
            </a:r>
            <a:r>
              <a:rPr lang="en-US" sz="2200" dirty="0" smtClean="0">
                <a:latin typeface="Arial"/>
                <a:cs typeface="Arial"/>
              </a:rPr>
              <a:t>New Testament </a:t>
            </a:r>
            <a:r>
              <a:rPr lang="en-US" sz="2200" dirty="0">
                <a:latin typeface="Arial"/>
                <a:cs typeface="Arial"/>
              </a:rPr>
              <a:t>letters </a:t>
            </a:r>
            <a:r>
              <a:rPr lang="en-US" sz="2200" dirty="0" smtClean="0">
                <a:latin typeface="Arial"/>
                <a:cs typeface="Arial"/>
              </a:rPr>
              <a:t>guided </a:t>
            </a:r>
            <a:r>
              <a:rPr lang="en-US" sz="2200" dirty="0">
                <a:latin typeface="Arial"/>
                <a:cs typeface="Arial"/>
              </a:rPr>
              <a:t>early </a:t>
            </a:r>
            <a:r>
              <a:rPr lang="en-US" sz="2200" dirty="0" smtClean="0">
                <a:latin typeface="Arial"/>
                <a:cs typeface="Arial"/>
              </a:rPr>
              <a:t>Christians through many </a:t>
            </a:r>
            <a:r>
              <a:rPr lang="en-US" sz="2200" dirty="0">
                <a:latin typeface="Arial"/>
                <a:cs typeface="Arial"/>
              </a:rPr>
              <a:t>misunderstandings </a:t>
            </a:r>
            <a:r>
              <a:rPr lang="en-US" sz="2200" dirty="0" smtClean="0">
                <a:latin typeface="Arial"/>
                <a:cs typeface="Arial"/>
              </a:rPr>
              <a:t>and conflicts</a:t>
            </a:r>
            <a:r>
              <a:rPr lang="en-US" sz="2200" dirty="0">
                <a:latin typeface="Arial"/>
                <a:cs typeface="Arial"/>
              </a:rPr>
              <a:t>, focusing on the importance </a:t>
            </a:r>
            <a:r>
              <a:rPr lang="en-US" sz="2200" dirty="0" smtClean="0">
                <a:latin typeface="Arial"/>
                <a:cs typeface="Arial"/>
              </a:rPr>
              <a:t>of love. These </a:t>
            </a:r>
            <a:r>
              <a:rPr lang="en-US" sz="2200" dirty="0">
                <a:latin typeface="Arial"/>
                <a:cs typeface="Arial"/>
              </a:rPr>
              <a:t>messages were </a:t>
            </a:r>
            <a:r>
              <a:rPr lang="en-US" sz="2200" dirty="0" smtClean="0">
                <a:latin typeface="Arial"/>
                <a:cs typeface="Arial"/>
              </a:rPr>
              <a:t>and continue </a:t>
            </a:r>
            <a:r>
              <a:rPr lang="en-US" sz="2200" dirty="0">
                <a:latin typeface="Arial"/>
                <a:cs typeface="Arial"/>
              </a:rPr>
              <a:t>to be transformational.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441" y="4279580"/>
            <a:ext cx="86110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200" dirty="0">
                <a:latin typeface="Arial"/>
                <a:cs typeface="Arial"/>
              </a:rPr>
              <a:t>The letter writers of the New </a:t>
            </a:r>
            <a:r>
              <a:rPr lang="en-US" sz="2200" dirty="0" smtClean="0">
                <a:latin typeface="Arial"/>
                <a:cs typeface="Arial"/>
              </a:rPr>
              <a:t>Testament helped </a:t>
            </a:r>
            <a:r>
              <a:rPr lang="en-US" sz="2200" dirty="0">
                <a:latin typeface="Arial"/>
                <a:cs typeface="Arial"/>
              </a:rPr>
              <a:t>the early Christians understand </a:t>
            </a:r>
            <a:r>
              <a:rPr lang="en-US" sz="2200" dirty="0" smtClean="0">
                <a:latin typeface="Arial"/>
                <a:cs typeface="Arial"/>
              </a:rPr>
              <a:t>and </a:t>
            </a:r>
            <a:r>
              <a:rPr lang="en-US" sz="2200" dirty="0">
                <a:latin typeface="Arial"/>
                <a:cs typeface="Arial"/>
              </a:rPr>
              <a:t>respond to challenges within and beyond </a:t>
            </a:r>
            <a:r>
              <a:rPr lang="en-US" sz="2200" dirty="0" smtClean="0">
                <a:latin typeface="Arial"/>
                <a:cs typeface="Arial"/>
              </a:rPr>
              <a:t>their </a:t>
            </a:r>
            <a:r>
              <a:rPr lang="en-US" sz="2200" dirty="0">
                <a:latin typeface="Arial"/>
                <a:cs typeface="Arial"/>
              </a:rPr>
              <a:t>faith communities.</a:t>
            </a:r>
          </a:p>
        </p:txBody>
      </p:sp>
      <p:pic>
        <p:nvPicPr>
          <p:cNvPr id="6" name="Picture 5" descr="S12-iStock_000016695874_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0276"/>
            <a:ext cx="3273460" cy="217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39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30027"/>
                </a:solidFill>
                <a:latin typeface="Arial"/>
                <a:cs typeface="Arial"/>
              </a:rPr>
              <a:t>“Themes in the Other Letters” 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en-US" b="1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(Handbook,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pages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229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231) 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984" y="1600200"/>
            <a:ext cx="7975017" cy="4525963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latin typeface="Arial"/>
                <a:cs typeface="Arial"/>
              </a:rPr>
              <a:t>The letters of Peter, James, and </a:t>
            </a:r>
            <a:r>
              <a:rPr lang="en-US" sz="2400" dirty="0" smtClean="0">
                <a:latin typeface="Arial"/>
                <a:cs typeface="Arial"/>
              </a:rPr>
              <a:t>John helped </a:t>
            </a:r>
            <a:r>
              <a:rPr lang="en-US" sz="2400" dirty="0">
                <a:latin typeface="Arial"/>
                <a:cs typeface="Arial"/>
              </a:rPr>
              <a:t>Christians make sense of diverse topics such as suffering, integrity, and love</a:t>
            </a:r>
            <a:r>
              <a:rPr lang="en-US" sz="2400" dirty="0" smtClean="0">
                <a:latin typeface="Arial"/>
                <a:cs typeface="Arial"/>
              </a:rPr>
              <a:t>.</a:t>
            </a:r>
          </a:p>
          <a:p>
            <a:pPr marL="0" lv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lvl="0">
              <a:lnSpc>
                <a:spcPct val="80000"/>
              </a:lnSpc>
            </a:pPr>
            <a:r>
              <a:rPr lang="en-US" sz="2400" dirty="0">
                <a:latin typeface="Arial"/>
                <a:cs typeface="Arial"/>
              </a:rPr>
              <a:t>The New </a:t>
            </a:r>
            <a:r>
              <a:rPr lang="en-US" sz="2400" dirty="0" smtClean="0">
                <a:latin typeface="Arial"/>
                <a:cs typeface="Arial"/>
              </a:rPr>
              <a:t>Testament</a:t>
            </a:r>
          </a:p>
          <a:p>
            <a:pPr marL="512763" lvl="0" indent="-512763">
              <a:lnSpc>
                <a:spcPct val="80000"/>
              </a:lnSpc>
              <a:buNone/>
              <a:tabLst>
                <a:tab pos="344488" algn="l"/>
              </a:tabLst>
            </a:pP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	</a:t>
            </a:r>
            <a:r>
              <a:rPr lang="en-US" sz="2400" dirty="0" smtClean="0">
                <a:latin typeface="Arial"/>
                <a:cs typeface="Arial"/>
              </a:rPr>
              <a:t>letters </a:t>
            </a:r>
            <a:r>
              <a:rPr lang="en-US" sz="2400" dirty="0">
                <a:latin typeface="Arial"/>
                <a:cs typeface="Arial"/>
              </a:rPr>
              <a:t>tell people of </a:t>
            </a:r>
            <a:r>
              <a:rPr lang="en-US" sz="2400" dirty="0" smtClean="0">
                <a:latin typeface="Arial"/>
                <a:cs typeface="Arial"/>
              </a:rPr>
              <a:t>every</a:t>
            </a:r>
          </a:p>
          <a:p>
            <a:pPr marL="0" lvl="0" indent="0">
              <a:lnSpc>
                <a:spcPct val="80000"/>
              </a:lnSpc>
              <a:buNone/>
              <a:tabLst>
                <a:tab pos="344488" algn="l"/>
              </a:tabLst>
            </a:pPr>
            <a:r>
              <a:rPr lang="en-US" sz="2400" dirty="0" smtClean="0">
                <a:latin typeface="Arial"/>
                <a:cs typeface="Arial"/>
              </a:rPr>
              <a:t> 	time </a:t>
            </a:r>
            <a:r>
              <a:rPr lang="en-US" sz="2400" dirty="0">
                <a:latin typeface="Arial"/>
                <a:cs typeface="Arial"/>
              </a:rPr>
              <a:t>and culture </a:t>
            </a:r>
            <a:r>
              <a:rPr lang="en-US" sz="2400" dirty="0" smtClean="0">
                <a:latin typeface="Arial"/>
                <a:cs typeface="Arial"/>
              </a:rPr>
              <a:t>how</a:t>
            </a:r>
          </a:p>
          <a:p>
            <a:pPr marL="0" lvl="0" indent="0">
              <a:lnSpc>
                <a:spcPct val="80000"/>
              </a:lnSpc>
              <a:buNone/>
              <a:tabLst>
                <a:tab pos="344488" algn="l"/>
              </a:tabLst>
            </a:pPr>
            <a:r>
              <a:rPr lang="en-US" sz="2400" dirty="0" smtClean="0">
                <a:latin typeface="Arial"/>
                <a:cs typeface="Arial"/>
              </a:rPr>
              <a:t> 	to </a:t>
            </a:r>
            <a:r>
              <a:rPr lang="en-US" sz="2400" dirty="0">
                <a:latin typeface="Arial"/>
                <a:cs typeface="Arial"/>
              </a:rPr>
              <a:t>live as Christians.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475938" y="5226817"/>
            <a:ext cx="169790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 stuartmiles99/www.istockphoto.com</a:t>
            </a:r>
          </a:p>
        </p:txBody>
      </p:sp>
      <p:pic>
        <p:nvPicPr>
          <p:cNvPr id="4" name="Picture 3" descr="S13-iStock_000038282000_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256" y="2544394"/>
            <a:ext cx="3631687" cy="272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34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30027"/>
                </a:solidFill>
                <a:latin typeface="Arial"/>
                <a:cs typeface="Arial"/>
              </a:rPr>
              <a:t>“Themes in the Other Letters” 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en-US" b="1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(Handbook,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pages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229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231) 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83202"/>
            <a:ext cx="5392455" cy="38638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200" dirty="0" smtClean="0">
                <a:solidFill>
                  <a:srgbClr val="C30027"/>
                </a:solidFill>
                <a:latin typeface="Arial" pitchFamily="34" charset="0"/>
                <a:cs typeface="Arial" pitchFamily="34" charset="0"/>
              </a:rPr>
              <a:t>Activity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What are the opposites of these three words?</a:t>
            </a:r>
          </a:p>
          <a:p>
            <a:pPr marL="400050" lvl="1" indent="0"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1. Darkness 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400050" lvl="1" indent="0"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2. Hate 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400050" lvl="1" indent="0"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3. Christian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Find and read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1 John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2:9–11 in your Bible. What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does the writer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connect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“hate” to?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What does the writer connect “love” to?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46189" y="4828245"/>
            <a:ext cx="20498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 PushishDonhongsa/www.istockphoto.com</a:t>
            </a:r>
          </a:p>
        </p:txBody>
      </p:sp>
      <p:pic>
        <p:nvPicPr>
          <p:cNvPr id="6" name="Picture 5" descr="S14-iStock_000038982134_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890" y="2468611"/>
            <a:ext cx="3187054" cy="238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3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3314" y="619496"/>
            <a:ext cx="7513867" cy="1197594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sz="6600" b="1" dirty="0" smtClean="0">
                <a:solidFill>
                  <a:srgbClr val="314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Testament</a:t>
            </a:r>
            <a:r>
              <a:rPr lang="en-US" sz="6600" b="1" dirty="0" smtClean="0">
                <a:solidFill>
                  <a:srgbClr val="314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5506" y="1386838"/>
            <a:ext cx="4865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8000" b="1" dirty="0" smtClean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Church</a:t>
            </a:r>
            <a:endParaRPr lang="en-US" sz="8000" b="1" dirty="0">
              <a:solidFill>
                <a:srgbClr val="C3002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8051" y="3935752"/>
            <a:ext cx="734292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178D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21</a:t>
            </a:r>
          </a:p>
          <a:p>
            <a:pPr algn="ctr"/>
            <a:r>
              <a:rPr lang="en-US" sz="36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6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Bible: The Letters</a:t>
            </a:r>
          </a:p>
          <a:p>
            <a:pPr algn="ctr"/>
            <a:endParaRPr lang="en-US" sz="3600" dirty="0">
              <a:solidFill>
                <a:srgbClr val="008000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789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53" y="721517"/>
            <a:ext cx="8136294" cy="718458"/>
          </a:xfrm>
        </p:spPr>
        <p:txBody>
          <a:bodyPr>
            <a:noAutofit/>
          </a:bodyPr>
          <a:lstStyle/>
          <a:p>
            <a:r>
              <a:rPr lang="en-US" sz="3800" b="1" dirty="0">
                <a:latin typeface="Arial"/>
                <a:cs typeface="Arial"/>
              </a:rPr>
              <a:t>Chapter </a:t>
            </a:r>
            <a:r>
              <a:rPr lang="en-US" sz="3800" b="1" dirty="0" smtClean="0">
                <a:latin typeface="Arial"/>
                <a:cs typeface="Arial"/>
              </a:rPr>
              <a:t>Summary</a:t>
            </a:r>
            <a:br>
              <a:rPr lang="en-US" sz="3800" b="1" dirty="0" smtClean="0">
                <a:latin typeface="Arial"/>
                <a:cs typeface="Arial"/>
              </a:rPr>
            </a:br>
            <a:r>
              <a:rPr lang="en-US" sz="2800" b="1" dirty="0" smtClean="0">
                <a:latin typeface="Arial"/>
                <a:cs typeface="Arial"/>
              </a:rPr>
              <a:t>The Bible: The Letters </a:t>
            </a:r>
            <a:r>
              <a:rPr lang="en-US" sz="4200" b="1" dirty="0">
                <a:latin typeface="Arial"/>
                <a:cs typeface="Arial"/>
              </a:rPr>
              <a:t/>
            </a:r>
            <a:br>
              <a:rPr lang="en-US" sz="4200" b="1" dirty="0">
                <a:latin typeface="Arial"/>
                <a:cs typeface="Arial"/>
              </a:rPr>
            </a:br>
            <a:endParaRPr lang="en-US" sz="42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1315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This chapter will explore the </a:t>
            </a:r>
            <a:r>
              <a:rPr lang="en-US" sz="2400" dirty="0">
                <a:latin typeface="Arial"/>
                <a:cs typeface="Arial"/>
              </a:rPr>
              <a:t>growth and challenges of the early Church through the New Testament letters. </a:t>
            </a:r>
            <a:endParaRPr lang="en-US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These </a:t>
            </a:r>
            <a:r>
              <a:rPr lang="en-US" sz="2400" dirty="0">
                <a:latin typeface="Arial"/>
                <a:cs typeface="Arial"/>
              </a:rPr>
              <a:t>twenty-one letters provide helpful insights about the problems the Church faced and how it grew and developed</a:t>
            </a:r>
            <a:r>
              <a:rPr lang="en-US" sz="2400" dirty="0" smtClean="0">
                <a:latin typeface="Arial"/>
                <a:cs typeface="Arial"/>
              </a:rPr>
              <a:t>.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In </a:t>
            </a:r>
            <a:r>
              <a:rPr lang="en-US" sz="2400" dirty="0">
                <a:latin typeface="Arial"/>
                <a:cs typeface="Arial"/>
              </a:rPr>
              <a:t>reading the advice and encouragement of Saint Paul and other writers, we discover guidance as we try to live as Christians today.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439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81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4700" b="1" dirty="0">
                <a:solidFill>
                  <a:srgbClr val="C30027"/>
                </a:solidFill>
                <a:latin typeface="Arial" pitchFamily="34" charset="0"/>
                <a:cs typeface="Arial" pitchFamily="34" charset="0"/>
              </a:rPr>
              <a:t>Introduction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(Handbook, pages 222–223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The </a:t>
            </a:r>
            <a:r>
              <a:rPr lang="en-US" sz="2400" dirty="0">
                <a:latin typeface="Arial"/>
                <a:cs typeface="Arial"/>
              </a:rPr>
              <a:t>New Testament letters provided important guidance to the early Christian communities. </a:t>
            </a:r>
            <a:endParaRPr lang="en-US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  <a:p>
            <a:pPr lvl="0"/>
            <a:r>
              <a:rPr lang="en-US" sz="2400" dirty="0">
                <a:latin typeface="Arial"/>
                <a:cs typeface="Arial"/>
              </a:rPr>
              <a:t>Letters sent via messengers </a:t>
            </a:r>
            <a:endParaRPr lang="en-US" sz="2400" dirty="0" smtClean="0">
              <a:latin typeface="Arial"/>
              <a:cs typeface="Arial"/>
            </a:endParaRPr>
          </a:p>
          <a:p>
            <a:pPr marL="0" lvl="0" indent="0">
              <a:buNone/>
            </a:pPr>
            <a:r>
              <a:rPr lang="en-US" sz="2400" dirty="0" smtClean="0">
                <a:latin typeface="Arial"/>
                <a:cs typeface="Arial"/>
              </a:rPr>
              <a:t>    were </a:t>
            </a:r>
            <a:r>
              <a:rPr lang="en-US" sz="2400" dirty="0">
                <a:latin typeface="Arial"/>
                <a:cs typeface="Arial"/>
              </a:rPr>
              <a:t>the only way to </a:t>
            </a:r>
            <a:endParaRPr lang="en-US" sz="2400" dirty="0" smtClean="0">
              <a:latin typeface="Arial"/>
              <a:cs typeface="Arial"/>
            </a:endParaRPr>
          </a:p>
          <a:p>
            <a:pPr marL="0" lvl="0" indent="0">
              <a:buNone/>
            </a:pPr>
            <a:r>
              <a:rPr lang="en-US" sz="2400" dirty="0" smtClean="0">
                <a:latin typeface="Arial"/>
                <a:cs typeface="Arial"/>
              </a:rPr>
              <a:t>    communicate </a:t>
            </a:r>
            <a:r>
              <a:rPr lang="en-US" sz="2400" dirty="0">
                <a:latin typeface="Arial"/>
                <a:cs typeface="Arial"/>
              </a:rPr>
              <a:t>over long </a:t>
            </a:r>
            <a:endParaRPr lang="en-US" sz="2400" dirty="0" smtClean="0">
              <a:latin typeface="Arial"/>
              <a:cs typeface="Arial"/>
            </a:endParaRPr>
          </a:p>
          <a:p>
            <a:pPr marL="0" lvl="0" indent="0">
              <a:buNone/>
            </a:pPr>
            <a:r>
              <a:rPr lang="en-US" sz="2400" dirty="0" smtClean="0">
                <a:latin typeface="Arial"/>
                <a:cs typeface="Arial"/>
              </a:rPr>
              <a:t>    distances </a:t>
            </a:r>
            <a:r>
              <a:rPr lang="en-US" sz="2400" dirty="0">
                <a:latin typeface="Arial"/>
                <a:cs typeface="Arial"/>
              </a:rPr>
              <a:t>when the Church </a:t>
            </a:r>
            <a:endParaRPr lang="en-US" sz="2400" dirty="0" smtClean="0">
              <a:latin typeface="Arial"/>
              <a:cs typeface="Arial"/>
            </a:endParaRPr>
          </a:p>
          <a:p>
            <a:pPr marL="0" lvl="0" indent="0">
              <a:buNone/>
            </a:pPr>
            <a:r>
              <a:rPr lang="en-US" sz="2400" dirty="0" smtClean="0">
                <a:latin typeface="Arial"/>
                <a:cs typeface="Arial"/>
              </a:rPr>
              <a:t>    was </a:t>
            </a:r>
            <a:r>
              <a:rPr lang="en-US" sz="2400" dirty="0">
                <a:latin typeface="Arial"/>
                <a:cs typeface="Arial"/>
              </a:rPr>
              <a:t>young.</a:t>
            </a:r>
          </a:p>
          <a:p>
            <a:pPr marL="0" indent="0">
              <a:buNone/>
            </a:pPr>
            <a:endParaRPr lang="en-US" sz="2400" b="1" dirty="0">
              <a:latin typeface="Arial"/>
              <a:cs typeface="Arial"/>
            </a:endParaRP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08607" y="5197292"/>
            <a:ext cx="199285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 IPGGutenbergUKLtd/www.istockphoto.com</a:t>
            </a:r>
          </a:p>
        </p:txBody>
      </p:sp>
      <p:pic>
        <p:nvPicPr>
          <p:cNvPr id="6" name="Picture 5" descr="S4-iStock_000032642424_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37" y="2830951"/>
            <a:ext cx="3746523" cy="240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01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905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4700" b="1" dirty="0" smtClean="0">
                <a:solidFill>
                  <a:srgbClr val="C30027"/>
                </a:solidFill>
                <a:latin typeface="Arial" pitchFamily="34" charset="0"/>
                <a:cs typeface="Arial" pitchFamily="34" charset="0"/>
              </a:rPr>
              <a:t>Introduction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(Handbook, pages 222–223)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493" y="1765426"/>
            <a:ext cx="4348198" cy="3631899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sz="2400" dirty="0">
                <a:latin typeface="Arial"/>
                <a:cs typeface="Arial"/>
              </a:rPr>
              <a:t>Saint Paul and other </a:t>
            </a:r>
            <a:r>
              <a:rPr lang="en-US" sz="2400" dirty="0" smtClean="0">
                <a:latin typeface="Arial"/>
                <a:cs typeface="Arial"/>
              </a:rPr>
              <a:t>leaders used </a:t>
            </a:r>
            <a:r>
              <a:rPr lang="en-US" sz="2400" dirty="0">
                <a:latin typeface="Arial"/>
                <a:cs typeface="Arial"/>
              </a:rPr>
              <a:t>letters to deal with </a:t>
            </a:r>
            <a:r>
              <a:rPr lang="en-US" sz="2400" dirty="0" smtClean="0">
                <a:latin typeface="Arial"/>
                <a:cs typeface="Arial"/>
              </a:rPr>
              <a:t>problems </a:t>
            </a:r>
            <a:r>
              <a:rPr lang="en-US" sz="2400" dirty="0">
                <a:latin typeface="Arial"/>
                <a:cs typeface="Arial"/>
              </a:rPr>
              <a:t>in the communities of </a:t>
            </a:r>
            <a:r>
              <a:rPr lang="en-US" sz="2400" dirty="0" smtClean="0">
                <a:latin typeface="Arial"/>
                <a:cs typeface="Arial"/>
              </a:rPr>
              <a:t>faith they </a:t>
            </a:r>
            <a:r>
              <a:rPr lang="en-US" sz="2400" dirty="0">
                <a:latin typeface="Arial"/>
                <a:cs typeface="Arial"/>
              </a:rPr>
              <a:t>founded</a:t>
            </a:r>
            <a:r>
              <a:rPr lang="en-US" sz="2400" dirty="0" smtClean="0">
                <a:latin typeface="Arial"/>
                <a:cs typeface="Arial"/>
              </a:rPr>
              <a:t>.</a:t>
            </a:r>
          </a:p>
          <a:p>
            <a:pPr marL="0" lvl="0" indent="0">
              <a:lnSpc>
                <a:spcPct val="120000"/>
              </a:lnSpc>
              <a:buNone/>
            </a:pPr>
            <a:endParaRPr lang="en-US" sz="2400" dirty="0">
              <a:latin typeface="Arial"/>
              <a:cs typeface="Arial"/>
            </a:endParaRPr>
          </a:p>
          <a:p>
            <a:pPr lvl="0">
              <a:lnSpc>
                <a:spcPct val="120000"/>
              </a:lnSpc>
            </a:pPr>
            <a:r>
              <a:rPr lang="en-US" sz="2400" dirty="0">
                <a:latin typeface="Arial"/>
                <a:cs typeface="Arial"/>
              </a:rPr>
              <a:t>These leaders’ letters are </a:t>
            </a:r>
            <a:r>
              <a:rPr lang="en-US" sz="2400" dirty="0" smtClean="0">
                <a:latin typeface="Arial"/>
                <a:cs typeface="Arial"/>
              </a:rPr>
              <a:t>an important </a:t>
            </a:r>
            <a:r>
              <a:rPr lang="en-US" sz="2400" dirty="0">
                <a:latin typeface="Arial"/>
                <a:cs typeface="Arial"/>
              </a:rPr>
              <a:t>part of the </a:t>
            </a:r>
            <a:r>
              <a:rPr lang="en-US" sz="2400" dirty="0" smtClean="0">
                <a:latin typeface="Arial"/>
                <a:cs typeface="Arial"/>
              </a:rPr>
              <a:t>New Testament</a:t>
            </a:r>
            <a:r>
              <a:rPr lang="en-US" sz="2400" dirty="0">
                <a:latin typeface="Arial"/>
                <a:cs typeface="Arial"/>
              </a:rPr>
              <a:t>, and </a:t>
            </a:r>
            <a:r>
              <a:rPr lang="en-US" sz="2400" dirty="0" smtClean="0">
                <a:latin typeface="Arial"/>
                <a:cs typeface="Arial"/>
              </a:rPr>
              <a:t>their wisdom </a:t>
            </a:r>
            <a:r>
              <a:rPr lang="en-US" sz="2400" dirty="0">
                <a:latin typeface="Arial"/>
                <a:cs typeface="Arial"/>
              </a:rPr>
              <a:t>has </a:t>
            </a:r>
            <a:r>
              <a:rPr lang="en-US" sz="2400" dirty="0" smtClean="0">
                <a:latin typeface="Arial"/>
                <a:cs typeface="Arial"/>
              </a:rPr>
              <a:t>meaning </a:t>
            </a:r>
            <a:r>
              <a:rPr lang="en-US" sz="2400" dirty="0">
                <a:latin typeface="Arial"/>
                <a:cs typeface="Arial"/>
              </a:rPr>
              <a:t>even for today’s Church.</a:t>
            </a:r>
          </a:p>
          <a:p>
            <a:pPr>
              <a:lnSpc>
                <a:spcPct val="120000"/>
              </a:lnSpc>
            </a:pPr>
            <a:endParaRPr lang="en-US" sz="2400" dirty="0"/>
          </a:p>
        </p:txBody>
      </p:sp>
      <p:pic>
        <p:nvPicPr>
          <p:cNvPr id="5" name="Picture 4" descr="S5-12984878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4" y="1544516"/>
            <a:ext cx="3652754" cy="36527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92" y="5197270"/>
            <a:ext cx="20381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Vadim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Sadovski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/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www.shutterstock.com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32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6-shutterstock_6549847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823" y="903378"/>
            <a:ext cx="3438177" cy="4451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15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4700" b="1" dirty="0" smtClean="0">
                <a:solidFill>
                  <a:srgbClr val="C30027"/>
                </a:solidFill>
                <a:latin typeface="Arial" pitchFamily="34" charset="0"/>
                <a:cs typeface="Arial" pitchFamily="34" charset="0"/>
              </a:rPr>
              <a:t>Introduction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(Handbook,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pages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222–223)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8322"/>
            <a:ext cx="4927016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 smtClean="0">
                <a:solidFill>
                  <a:srgbClr val="C30027"/>
                </a:solidFill>
                <a:latin typeface="Arial"/>
                <a:cs typeface="Arial"/>
              </a:rPr>
              <a:t>Questions from the Reading</a:t>
            </a:r>
          </a:p>
          <a:p>
            <a:pPr lvl="0"/>
            <a:r>
              <a:rPr lang="en-US" sz="2200" dirty="0" smtClean="0">
                <a:latin typeface="Arial"/>
                <a:cs typeface="Arial"/>
              </a:rPr>
              <a:t>Name </a:t>
            </a:r>
            <a:r>
              <a:rPr lang="en-US" sz="2200" dirty="0">
                <a:latin typeface="Arial"/>
                <a:cs typeface="Arial"/>
              </a:rPr>
              <a:t>two main ways </a:t>
            </a:r>
            <a:r>
              <a:rPr lang="en-US" sz="2200" dirty="0" smtClean="0">
                <a:latin typeface="Arial"/>
                <a:cs typeface="Arial"/>
              </a:rPr>
              <a:t>early </a:t>
            </a:r>
            <a:r>
              <a:rPr lang="en-US" sz="2200" dirty="0">
                <a:latin typeface="Arial"/>
                <a:cs typeface="Arial"/>
              </a:rPr>
              <a:t>Church leaders </a:t>
            </a:r>
            <a:r>
              <a:rPr lang="en-US" sz="2200" dirty="0" smtClean="0">
                <a:latin typeface="Arial"/>
                <a:cs typeface="Arial"/>
              </a:rPr>
              <a:t>traveled </a:t>
            </a:r>
            <a:r>
              <a:rPr lang="en-US" sz="2200" dirty="0">
                <a:latin typeface="Arial"/>
                <a:cs typeface="Arial"/>
              </a:rPr>
              <a:t>to spread the faith</a:t>
            </a:r>
            <a:r>
              <a:rPr lang="en-US" sz="2200" dirty="0" smtClean="0">
                <a:latin typeface="Arial"/>
                <a:cs typeface="Arial"/>
              </a:rPr>
              <a:t>.</a:t>
            </a:r>
          </a:p>
          <a:p>
            <a:pPr marL="0" lvl="0" indent="0">
              <a:buNone/>
            </a:pPr>
            <a:r>
              <a:rPr lang="en-US" sz="2200" dirty="0" smtClean="0">
                <a:latin typeface="Arial"/>
                <a:cs typeface="Arial"/>
              </a:rPr>
              <a:t> </a:t>
            </a:r>
          </a:p>
          <a:p>
            <a:r>
              <a:rPr lang="en-US" sz="2200" dirty="0" smtClean="0">
                <a:latin typeface="Arial"/>
                <a:cs typeface="Arial"/>
              </a:rPr>
              <a:t>How </a:t>
            </a:r>
            <a:r>
              <a:rPr lang="en-US" sz="2200" dirty="0">
                <a:latin typeface="Arial"/>
                <a:cs typeface="Arial"/>
              </a:rPr>
              <a:t>did early Church leaders </a:t>
            </a:r>
            <a:r>
              <a:rPr lang="en-US" sz="2200" dirty="0" smtClean="0">
                <a:latin typeface="Arial"/>
                <a:cs typeface="Arial"/>
              </a:rPr>
              <a:t>communicate </a:t>
            </a:r>
            <a:r>
              <a:rPr lang="en-US" sz="2200" dirty="0">
                <a:latin typeface="Arial"/>
                <a:cs typeface="Arial"/>
              </a:rPr>
              <a:t>with </a:t>
            </a:r>
            <a:r>
              <a:rPr lang="en-US" sz="2200" dirty="0" smtClean="0">
                <a:latin typeface="Arial"/>
                <a:cs typeface="Arial"/>
              </a:rPr>
              <a:t>distant </a:t>
            </a:r>
            <a:r>
              <a:rPr lang="en-US" sz="2200" dirty="0">
                <a:latin typeface="Arial"/>
                <a:cs typeface="Arial"/>
              </a:rPr>
              <a:t>communities? </a:t>
            </a:r>
            <a:endParaRPr lang="en-US" sz="2200" dirty="0" smtClean="0">
              <a:latin typeface="Arial"/>
              <a:cs typeface="Arial"/>
            </a:endParaRPr>
          </a:p>
          <a:p>
            <a:endParaRPr lang="en-US" sz="2200" dirty="0" smtClean="0">
              <a:latin typeface="Arial"/>
              <a:cs typeface="Arial"/>
            </a:endParaRPr>
          </a:p>
          <a:p>
            <a:pPr lvl="0"/>
            <a:r>
              <a:rPr lang="en-US" sz="2200" dirty="0" smtClean="0">
                <a:latin typeface="Arial"/>
                <a:cs typeface="Arial"/>
              </a:rPr>
              <a:t>In </a:t>
            </a:r>
            <a:r>
              <a:rPr lang="en-US" sz="2200" dirty="0">
                <a:latin typeface="Arial"/>
                <a:cs typeface="Arial"/>
              </a:rPr>
              <a:t>what part of the Bible </a:t>
            </a:r>
            <a:r>
              <a:rPr lang="en-US" sz="2200" dirty="0" smtClean="0">
                <a:latin typeface="Arial"/>
                <a:cs typeface="Arial"/>
              </a:rPr>
              <a:t>do we </a:t>
            </a:r>
            <a:r>
              <a:rPr lang="en-US" sz="2200" dirty="0">
                <a:latin typeface="Arial"/>
                <a:cs typeface="Arial"/>
              </a:rPr>
              <a:t>find these </a:t>
            </a:r>
            <a:r>
              <a:rPr lang="en-US" sz="2200" dirty="0" smtClean="0">
                <a:latin typeface="Arial"/>
                <a:cs typeface="Arial"/>
              </a:rPr>
              <a:t>early communications</a:t>
            </a:r>
            <a:r>
              <a:rPr lang="en-US" sz="2200" dirty="0">
                <a:latin typeface="Arial"/>
                <a:cs typeface="Arial"/>
              </a:rPr>
              <a:t>? 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6654247" y="5321830"/>
            <a:ext cx="24897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kaarsten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/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www.shutterstock.com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5573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47"/>
            <a:ext cx="91440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rgbClr val="0A5598"/>
                </a:solidFill>
                <a:latin typeface="Arial"/>
                <a:cs typeface="Arial"/>
              </a:rPr>
              <a:t>“Understanding the New </a:t>
            </a:r>
            <a:r>
              <a:rPr lang="en-US" sz="3600" b="1" dirty="0" smtClean="0">
                <a:solidFill>
                  <a:srgbClr val="0A5598"/>
                </a:solidFill>
                <a:latin typeface="Arial"/>
                <a:cs typeface="Arial"/>
              </a:rPr>
              <a:t>Testament Letters</a:t>
            </a:r>
            <a:r>
              <a:rPr lang="en-US" sz="3600" b="1" dirty="0">
                <a:solidFill>
                  <a:srgbClr val="0A5598"/>
                </a:solidFill>
                <a:latin typeface="Arial"/>
                <a:cs typeface="Arial"/>
              </a:rPr>
              <a:t>” </a:t>
            </a:r>
            <a:r>
              <a:rPr lang="en-US" b="1" dirty="0" smtClean="0">
                <a:solidFill>
                  <a:srgbClr val="314BCD"/>
                </a:solidFill>
                <a:latin typeface="Arial"/>
                <a:cs typeface="Arial"/>
              </a:rPr>
              <a:t/>
            </a:r>
            <a:br>
              <a:rPr lang="en-US" b="1" dirty="0" smtClean="0">
                <a:solidFill>
                  <a:srgbClr val="314BCD"/>
                </a:solidFill>
                <a:latin typeface="Arial"/>
                <a:cs typeface="Arial"/>
              </a:rPr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(Handbook,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pages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224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225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)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3760" y="1787500"/>
            <a:ext cx="4575761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900" dirty="0" smtClean="0">
                <a:latin typeface="Arial"/>
                <a:cs typeface="Arial"/>
              </a:rPr>
              <a:t>Dear </a:t>
            </a:r>
            <a:r>
              <a:rPr lang="en-US" sz="1900" dirty="0">
                <a:latin typeface="Arial"/>
                <a:cs typeface="Arial"/>
              </a:rPr>
              <a:t>God:</a:t>
            </a:r>
          </a:p>
          <a:p>
            <a:endParaRPr lang="en-US" sz="1900" dirty="0" smtClean="0">
              <a:latin typeface="Arial"/>
              <a:cs typeface="Arial"/>
            </a:endParaRPr>
          </a:p>
          <a:p>
            <a:r>
              <a:rPr lang="en-US" sz="1900" dirty="0" smtClean="0">
                <a:latin typeface="Arial"/>
                <a:cs typeface="Arial"/>
              </a:rPr>
              <a:t>It’s me, </a:t>
            </a:r>
            <a:r>
              <a:rPr lang="en-US" sz="1900" dirty="0">
                <a:latin typeface="Arial"/>
                <a:cs typeface="Arial"/>
              </a:rPr>
              <a:t>(Name).</a:t>
            </a:r>
          </a:p>
          <a:p>
            <a:r>
              <a:rPr lang="en-US" sz="1900" dirty="0" smtClean="0">
                <a:latin typeface="Arial"/>
                <a:cs typeface="Arial"/>
              </a:rPr>
              <a:t>I’m okay, </a:t>
            </a:r>
            <a:r>
              <a:rPr lang="en-US" sz="1900" dirty="0">
                <a:latin typeface="Arial"/>
                <a:cs typeface="Arial"/>
              </a:rPr>
              <a:t>though I’m </a:t>
            </a:r>
            <a:r>
              <a:rPr lang="en-US" sz="1900" dirty="0" smtClean="0">
                <a:latin typeface="Arial"/>
                <a:cs typeface="Arial"/>
              </a:rPr>
              <a:t>never quite </a:t>
            </a:r>
            <a:br>
              <a:rPr lang="en-US" sz="1900" dirty="0" smtClean="0">
                <a:latin typeface="Arial"/>
                <a:cs typeface="Arial"/>
              </a:rPr>
            </a:br>
            <a:r>
              <a:rPr lang="en-US" sz="1900" dirty="0" smtClean="0">
                <a:latin typeface="Arial"/>
                <a:cs typeface="Arial"/>
              </a:rPr>
              <a:t>sure </a:t>
            </a:r>
            <a:r>
              <a:rPr lang="en-US" sz="1900" dirty="0">
                <a:latin typeface="Arial"/>
                <a:cs typeface="Arial"/>
              </a:rPr>
              <a:t>what to expect from </a:t>
            </a:r>
            <a:r>
              <a:rPr lang="en-US" sz="1900" dirty="0" smtClean="0">
                <a:latin typeface="Arial"/>
                <a:cs typeface="Arial"/>
              </a:rPr>
              <a:t>you </a:t>
            </a:r>
            <a:br>
              <a:rPr lang="en-US" sz="1900" dirty="0" smtClean="0">
                <a:latin typeface="Arial"/>
                <a:cs typeface="Arial"/>
              </a:rPr>
            </a:br>
            <a:r>
              <a:rPr lang="en-US" sz="1900" dirty="0" smtClean="0">
                <a:latin typeface="Arial"/>
                <a:cs typeface="Arial"/>
              </a:rPr>
              <a:t>during this class.</a:t>
            </a:r>
          </a:p>
          <a:p>
            <a:r>
              <a:rPr lang="en-US" sz="1900" dirty="0" smtClean="0">
                <a:latin typeface="Arial"/>
                <a:cs typeface="Arial"/>
              </a:rPr>
              <a:t>Please help our </a:t>
            </a:r>
            <a:r>
              <a:rPr lang="en-US" sz="1900" dirty="0">
                <a:latin typeface="Arial"/>
                <a:cs typeface="Arial"/>
              </a:rPr>
              <a:t>class </a:t>
            </a:r>
            <a:r>
              <a:rPr lang="en-US" sz="1900" dirty="0" smtClean="0">
                <a:latin typeface="Arial"/>
                <a:cs typeface="Arial"/>
              </a:rPr>
              <a:t>to be </a:t>
            </a:r>
            <a:r>
              <a:rPr lang="en-US" sz="1900" dirty="0">
                <a:latin typeface="Arial"/>
                <a:cs typeface="Arial"/>
              </a:rPr>
              <a:t>open to whatever comes</a:t>
            </a:r>
            <a:r>
              <a:rPr lang="en-US" sz="1900" dirty="0" smtClean="0">
                <a:latin typeface="Arial"/>
                <a:cs typeface="Arial"/>
              </a:rPr>
              <a:t>, trusting that </a:t>
            </a:r>
            <a:r>
              <a:rPr lang="en-US" sz="1900" dirty="0">
                <a:latin typeface="Arial"/>
                <a:cs typeface="Arial"/>
              </a:rPr>
              <a:t>it will bring us </a:t>
            </a:r>
            <a:r>
              <a:rPr lang="en-US" sz="1900" dirty="0" smtClean="0">
                <a:latin typeface="Arial"/>
                <a:cs typeface="Arial"/>
              </a:rPr>
              <a:t>closer </a:t>
            </a:r>
            <a:r>
              <a:rPr lang="en-US" sz="1900" dirty="0">
                <a:latin typeface="Arial"/>
                <a:cs typeface="Arial"/>
              </a:rPr>
              <a:t>to </a:t>
            </a:r>
            <a:r>
              <a:rPr lang="en-US" sz="1900" dirty="0" smtClean="0">
                <a:latin typeface="Arial"/>
                <a:cs typeface="Arial"/>
              </a:rPr>
              <a:t>you.</a:t>
            </a:r>
          </a:p>
          <a:p>
            <a:r>
              <a:rPr lang="en-US" sz="1900" dirty="0" smtClean="0">
                <a:latin typeface="Arial"/>
                <a:cs typeface="Arial"/>
              </a:rPr>
              <a:t>I </a:t>
            </a:r>
            <a:r>
              <a:rPr lang="en-US" sz="1900" dirty="0">
                <a:latin typeface="Arial"/>
                <a:cs typeface="Arial"/>
              </a:rPr>
              <a:t>love you, I thank you, and I praise you.</a:t>
            </a:r>
          </a:p>
          <a:p>
            <a:endParaRPr lang="en-US" sz="1900" dirty="0" smtClean="0">
              <a:latin typeface="Arial"/>
              <a:cs typeface="Arial"/>
            </a:endParaRPr>
          </a:p>
          <a:p>
            <a:r>
              <a:rPr lang="en-US" sz="1900" dirty="0" smtClean="0">
                <a:latin typeface="Arial"/>
                <a:cs typeface="Arial"/>
              </a:rPr>
              <a:t>Your </a:t>
            </a:r>
            <a:r>
              <a:rPr lang="en-US" sz="1900" dirty="0">
                <a:latin typeface="Arial"/>
                <a:cs typeface="Arial"/>
              </a:rPr>
              <a:t>Friend</a:t>
            </a:r>
            <a:r>
              <a:rPr lang="en-US" sz="1900" dirty="0" smtClean="0">
                <a:latin typeface="Arial"/>
                <a:cs typeface="Arial"/>
              </a:rPr>
              <a:t>,</a:t>
            </a:r>
          </a:p>
          <a:p>
            <a:r>
              <a:rPr lang="en-US" sz="1900" dirty="0" smtClean="0">
                <a:latin typeface="Arial"/>
                <a:cs typeface="Arial"/>
              </a:rPr>
              <a:t>(</a:t>
            </a:r>
            <a:r>
              <a:rPr lang="en-US" sz="1900" dirty="0">
                <a:latin typeface="Arial"/>
                <a:cs typeface="Arial"/>
              </a:rPr>
              <a:t>Name)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085" y="1243610"/>
            <a:ext cx="8714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A5598"/>
                </a:solidFill>
                <a:latin typeface="Arial"/>
                <a:cs typeface="Arial"/>
              </a:rPr>
              <a:t>Let’s begin </a:t>
            </a:r>
            <a:r>
              <a:rPr lang="en-US" b="1" dirty="0">
                <a:solidFill>
                  <a:srgbClr val="0A5598"/>
                </a:solidFill>
                <a:latin typeface="Arial"/>
                <a:cs typeface="Arial"/>
              </a:rPr>
              <a:t>c</a:t>
            </a:r>
            <a:r>
              <a:rPr lang="en-US" b="1" dirty="0" smtClean="0">
                <a:solidFill>
                  <a:srgbClr val="0A5598"/>
                </a:solidFill>
                <a:latin typeface="Arial"/>
                <a:cs typeface="Arial"/>
              </a:rPr>
              <a:t>lass </a:t>
            </a:r>
            <a:r>
              <a:rPr lang="en-US" b="1" dirty="0">
                <a:solidFill>
                  <a:srgbClr val="0A5598"/>
                </a:solidFill>
                <a:latin typeface="Arial"/>
                <a:cs typeface="Arial"/>
              </a:rPr>
              <a:t>b</a:t>
            </a:r>
            <a:r>
              <a:rPr lang="en-US" b="1" dirty="0" smtClean="0">
                <a:solidFill>
                  <a:srgbClr val="0A5598"/>
                </a:solidFill>
                <a:latin typeface="Arial"/>
                <a:cs typeface="Arial"/>
              </a:rPr>
              <a:t>y </a:t>
            </a:r>
            <a:r>
              <a:rPr lang="en-US" b="1" dirty="0">
                <a:solidFill>
                  <a:srgbClr val="0A5598"/>
                </a:solidFill>
                <a:latin typeface="Arial"/>
                <a:cs typeface="Arial"/>
              </a:rPr>
              <a:t>r</a:t>
            </a:r>
            <a:r>
              <a:rPr lang="en-US" b="1" dirty="0" smtClean="0">
                <a:solidFill>
                  <a:srgbClr val="0A5598"/>
                </a:solidFill>
                <a:latin typeface="Arial"/>
                <a:cs typeface="Arial"/>
              </a:rPr>
              <a:t>eciting this prayer out loud together: </a:t>
            </a:r>
            <a:endParaRPr lang="en-US" b="1" dirty="0">
              <a:solidFill>
                <a:srgbClr val="0A5598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35867" y="4819138"/>
            <a:ext cx="160813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 pastorscott/www.istockphoto.com</a:t>
            </a:r>
          </a:p>
        </p:txBody>
      </p:sp>
      <p:pic>
        <p:nvPicPr>
          <p:cNvPr id="3" name="Picture 2" descr="S7-iStock_000015672559_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58" y="2218172"/>
            <a:ext cx="3902886" cy="260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5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646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 smtClean="0">
                <a:solidFill>
                  <a:srgbClr val="0A5598"/>
                </a:solidFill>
                <a:latin typeface="Arial"/>
                <a:cs typeface="Arial"/>
              </a:rPr>
              <a:t>“Understanding the New Testament Letters” </a:t>
            </a:r>
            <a:r>
              <a:rPr lang="en-US" sz="3200" b="1" dirty="0" smtClean="0">
                <a:solidFill>
                  <a:srgbClr val="314BCD"/>
                </a:solidFill>
                <a:latin typeface="Arial"/>
                <a:cs typeface="Arial"/>
              </a:rPr>
              <a:t/>
            </a:r>
            <a:br>
              <a:rPr lang="en-US" sz="3200" b="1" dirty="0" smtClean="0">
                <a:solidFill>
                  <a:srgbClr val="314BCD"/>
                </a:solidFill>
                <a:latin typeface="Arial"/>
                <a:cs typeface="Arial"/>
              </a:rPr>
            </a:b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(Handbook,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pages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224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225)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656" y="1721012"/>
            <a:ext cx="47730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Arial"/>
                <a:cs typeface="Arial"/>
              </a:rPr>
              <a:t>The </a:t>
            </a:r>
            <a:r>
              <a:rPr lang="en-US" sz="2200" dirty="0">
                <a:latin typeface="Arial"/>
                <a:cs typeface="Arial"/>
              </a:rPr>
              <a:t>twenty-one letters can help us to live as Christians today. </a:t>
            </a:r>
            <a:endParaRPr lang="en-US" sz="22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200" dirty="0" smtClean="0">
              <a:latin typeface="Arial"/>
              <a:cs typeface="Arial"/>
            </a:endParaRPr>
          </a:p>
          <a:p>
            <a:pPr lvl="0"/>
            <a:r>
              <a:rPr lang="en-US" sz="2200" dirty="0">
                <a:latin typeface="Arial"/>
                <a:cs typeface="Arial"/>
              </a:rPr>
              <a:t>Most of the </a:t>
            </a:r>
            <a:r>
              <a:rPr lang="en-US" sz="2200" dirty="0" smtClean="0">
                <a:latin typeface="Arial"/>
                <a:cs typeface="Arial"/>
              </a:rPr>
              <a:t>twenty-one New </a:t>
            </a:r>
            <a:r>
              <a:rPr lang="en-US" sz="2200" dirty="0">
                <a:latin typeface="Arial"/>
                <a:cs typeface="Arial"/>
              </a:rPr>
              <a:t>Testament </a:t>
            </a:r>
            <a:r>
              <a:rPr lang="en-US" sz="2200" dirty="0" smtClean="0">
                <a:latin typeface="Arial"/>
                <a:cs typeface="Arial"/>
              </a:rPr>
              <a:t>letters begin </a:t>
            </a:r>
            <a:r>
              <a:rPr lang="en-US" sz="2200" dirty="0">
                <a:latin typeface="Arial"/>
                <a:cs typeface="Arial"/>
              </a:rPr>
              <a:t>with a </a:t>
            </a:r>
            <a:r>
              <a:rPr lang="en-US" sz="2200" dirty="0" smtClean="0">
                <a:latin typeface="Arial"/>
                <a:cs typeface="Arial"/>
              </a:rPr>
              <a:t>greeting, continue </a:t>
            </a:r>
            <a:r>
              <a:rPr lang="en-US" sz="2200" dirty="0">
                <a:latin typeface="Arial"/>
                <a:cs typeface="Arial"/>
              </a:rPr>
              <a:t>with </a:t>
            </a:r>
            <a:r>
              <a:rPr lang="en-US" sz="2200" dirty="0" smtClean="0">
                <a:latin typeface="Arial"/>
                <a:cs typeface="Arial"/>
              </a:rPr>
              <a:t>a message addressing </a:t>
            </a:r>
            <a:r>
              <a:rPr lang="en-US" sz="2200" dirty="0">
                <a:latin typeface="Arial"/>
                <a:cs typeface="Arial"/>
              </a:rPr>
              <a:t>the writer’s concerns, and end with personal messages and a blessing.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7547154" y="4505492"/>
            <a:ext cx="160813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© Fadyukhin/www.istockphoto.com</a:t>
            </a:r>
          </a:p>
        </p:txBody>
      </p:sp>
      <p:pic>
        <p:nvPicPr>
          <p:cNvPr id="4" name="Picture 3" descr="S8-iStock_000005781225_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56" y="1896179"/>
            <a:ext cx="3912846" cy="26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2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3600" b="1" dirty="0" smtClean="0">
                <a:solidFill>
                  <a:srgbClr val="0A5598"/>
                </a:solidFill>
                <a:latin typeface="Arial"/>
                <a:cs typeface="Arial"/>
              </a:rPr>
              <a:t>“Understanding the New Testament Letters” </a:t>
            </a:r>
            <a:r>
              <a:rPr lang="en-US" sz="3200" b="1" dirty="0" smtClean="0">
                <a:solidFill>
                  <a:srgbClr val="314BCD"/>
                </a:solidFill>
                <a:latin typeface="Arial"/>
                <a:cs typeface="Arial"/>
              </a:rPr>
              <a:t/>
            </a:r>
            <a:br>
              <a:rPr lang="en-US" sz="3200" b="1" dirty="0" smtClean="0">
                <a:solidFill>
                  <a:srgbClr val="314BCD"/>
                </a:solidFill>
                <a:latin typeface="Arial"/>
                <a:cs typeface="Arial"/>
              </a:rPr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(Handbook,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pages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224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225)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014" y="1479428"/>
            <a:ext cx="8229600" cy="828187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latin typeface="Arial"/>
                <a:cs typeface="Arial"/>
              </a:rPr>
              <a:t>We must often make educated guesses about the concerns to which the New Testament </a:t>
            </a:r>
            <a:r>
              <a:rPr lang="en-US" sz="2400" dirty="0" smtClean="0">
                <a:latin typeface="Arial"/>
                <a:cs typeface="Arial"/>
              </a:rPr>
              <a:t>responds.</a:t>
            </a:r>
            <a:endParaRPr lang="en-US" sz="2400" dirty="0">
              <a:latin typeface="Arial"/>
              <a:cs typeface="Arial"/>
            </a:endParaRPr>
          </a:p>
          <a:p>
            <a:pPr marL="0" lvl="0" indent="0" algn="r">
              <a:buNone/>
            </a:pPr>
            <a:r>
              <a:rPr lang="en-US" sz="2400" dirty="0" smtClean="0">
                <a:latin typeface="Arial"/>
                <a:cs typeface="Arial"/>
              </a:rPr>
              <a:t>   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454052" y="3523532"/>
            <a:ext cx="465417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The values found </a:t>
            </a:r>
            <a:r>
              <a:rPr lang="en-US" dirty="0" smtClean="0">
                <a:latin typeface="Arial"/>
                <a:cs typeface="Arial"/>
              </a:rPr>
              <a:t>in the </a:t>
            </a:r>
            <a:r>
              <a:rPr lang="en-US" dirty="0">
                <a:latin typeface="Arial"/>
                <a:cs typeface="Arial"/>
              </a:rPr>
              <a:t>New </a:t>
            </a:r>
            <a:r>
              <a:rPr lang="en-US" dirty="0" smtClean="0">
                <a:latin typeface="Arial"/>
                <a:cs typeface="Arial"/>
              </a:rPr>
              <a:t>Testament letters help us </a:t>
            </a:r>
            <a:r>
              <a:rPr lang="en-US" dirty="0">
                <a:latin typeface="Arial"/>
                <a:cs typeface="Arial"/>
              </a:rPr>
              <a:t>to live </a:t>
            </a:r>
            <a:r>
              <a:rPr lang="en-US" dirty="0" smtClean="0">
                <a:latin typeface="Arial"/>
                <a:cs typeface="Arial"/>
              </a:rPr>
              <a:t>as Christians </a:t>
            </a:r>
            <a:r>
              <a:rPr lang="en-US" dirty="0">
                <a:latin typeface="Arial"/>
                <a:cs typeface="Arial"/>
              </a:rPr>
              <a:t>today.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147" y="5261675"/>
            <a:ext cx="204414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 nautilus_shell_studios/www.istockphoto.com</a:t>
            </a:r>
          </a:p>
        </p:txBody>
      </p:sp>
      <p:pic>
        <p:nvPicPr>
          <p:cNvPr id="7" name="Picture 6" descr="S9-iStock_000019079520_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87" y="2801348"/>
            <a:ext cx="3733789" cy="247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7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Jeopardy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$100 Question from H1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$100 Answer from H1&amp;quot;&quot;/&gt;&lt;property id=&quot;20307&quot; value=&quot;283&quot;/&gt;&lt;/object&gt;&lt;object type=&quot;3&quot; unique_id=&quot;10007&quot;&gt;&lt;property id=&quot;20148&quot; value=&quot;5&quot;/&gt;&lt;property id=&quot;20300&quot; value=&quot;Slide 4 - &amp;quot;$200 Question from H1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$200 Answer from H1&amp;quot;&quot;/&gt;&lt;property id=&quot;20307&quot; value=&quot;284&quot;/&gt;&lt;/object&gt;&lt;object type=&quot;3&quot; unique_id=&quot;10009&quot;&gt;&lt;property id=&quot;20148&quot; value=&quot;5&quot;/&gt;&lt;property id=&quot;20300&quot; value=&quot;Slide 6 - &amp;quot;$300 Question from H1&amp;quot;&quot;/&gt;&lt;property id=&quot;20307&quot; value=&quot;259&quot;/&gt;&lt;/object&gt;&lt;object type=&quot;3&quot; unique_id=&quot;10010&quot;&gt;&lt;property id=&quot;20148&quot; value=&quot;5&quot;/&gt;&lt;property id=&quot;20300&quot; value=&quot;Slide 7 - &amp;quot;$300 Answer from H1&amp;quot;&quot;/&gt;&lt;property id=&quot;20307&quot; value=&quot;285&quot;/&gt;&lt;/object&gt;&lt;object type=&quot;3&quot; unique_id=&quot;10011&quot;&gt;&lt;property id=&quot;20148&quot; value=&quot;5&quot;/&gt;&lt;property id=&quot;20300&quot; value=&quot;Slide 8 - &amp;quot;$400 Question from H1&amp;quot;&quot;/&gt;&lt;property id=&quot;20307&quot; value=&quot;260&quot;/&gt;&lt;/object&gt;&lt;object type=&quot;3&quot; unique_id=&quot;10012&quot;&gt;&lt;property id=&quot;20148&quot; value=&quot;5&quot;/&gt;&lt;property id=&quot;20300&quot; value=&quot;Slide 9 - &amp;quot;$400 Answer from H1&amp;quot;&quot;/&gt;&lt;property id=&quot;20307&quot; value=&quot;286&quot;/&gt;&lt;/object&gt;&lt;object type=&quot;3&quot; unique_id=&quot;10013&quot;&gt;&lt;property id=&quot;20148&quot; value=&quot;5&quot;/&gt;&lt;property id=&quot;20300&quot; value=&quot;Slide 10 - &amp;quot;$500 Question from H1&amp;quot;&quot;/&gt;&lt;property id=&quot;20307&quot; value=&quot;261&quot;/&gt;&lt;/object&gt;&lt;object type=&quot;3&quot; unique_id=&quot;10014&quot;&gt;&lt;property id=&quot;20148&quot; value=&quot;5&quot;/&gt;&lt;property id=&quot;20300&quot; value=&quot;Slide 11 - &amp;quot;$500 Answer from H1&amp;quot;&quot;/&gt;&lt;property id=&quot;20307&quot; value=&quot;287&quot;/&gt;&lt;/object&gt;&lt;object type=&quot;3&quot; unique_id=&quot;10015&quot;&gt;&lt;property id=&quot;20148&quot; value=&quot;5&quot;/&gt;&lt;property id=&quot;20300&quot; value=&quot;Slide 12 - &amp;quot;$100 Question from H2&amp;quot;&quot;/&gt;&lt;property id=&quot;20307&quot; value=&quot;262&quot;/&gt;&lt;/object&gt;&lt;object type=&quot;3&quot; unique_id=&quot;10016&quot;&gt;&lt;property id=&quot;20148&quot; value=&quot;5&quot;/&gt;&lt;property id=&quot;20300&quot; value=&quot;Slide 13 - &amp;quot;$100 Answer from H2&amp;quot;&quot;/&gt;&lt;property id=&quot;20307&quot; value=&quot;288&quot;/&gt;&lt;/object&gt;&lt;object type=&quot;3&quot; unique_id=&quot;10017&quot;&gt;&lt;property id=&quot;20148&quot; value=&quot;5&quot;/&gt;&lt;property id=&quot;20300&quot; value=&quot;Slide 14 - &amp;quot;$200 Question from H2&amp;quot;&quot;/&gt;&lt;property id=&quot;20307&quot; value=&quot;263&quot;/&gt;&lt;/object&gt;&lt;object type=&quot;3&quot; unique_id=&quot;10018&quot;&gt;&lt;property id=&quot;20148&quot; value=&quot;5&quot;/&gt;&lt;property id=&quot;20300&quot; value=&quot;Slide 15 - &amp;quot;$200 Answer from H2&amp;quot;&quot;/&gt;&lt;property id=&quot;20307&quot; value=&quot;289&quot;/&gt;&lt;/object&gt;&lt;object type=&quot;3&quot; unique_id=&quot;10019&quot;&gt;&lt;property id=&quot;20148&quot; value=&quot;5&quot;/&gt;&lt;property id=&quot;20300&quot; value=&quot;Slide 16 - &amp;quot;$300 Question from H2&amp;quot;&quot;/&gt;&lt;property id=&quot;20307&quot; value=&quot;264&quot;/&gt;&lt;/object&gt;&lt;object type=&quot;3&quot; unique_id=&quot;10020&quot;&gt;&lt;property id=&quot;20148&quot; value=&quot;5&quot;/&gt;&lt;property id=&quot;20300&quot; value=&quot;Slide 17 - &amp;quot;$300 Answer from H2&amp;quot;&quot;/&gt;&lt;property id=&quot;20307&quot; value=&quot;290&quot;/&gt;&lt;/object&gt;&lt;object type=&quot;3&quot; unique_id=&quot;10021&quot;&gt;&lt;property id=&quot;20148&quot; value=&quot;5&quot;/&gt;&lt;property id=&quot;20300&quot; value=&quot;Slide 18 - &amp;quot;$400 Question from H2&amp;quot;&quot;/&gt;&lt;property id=&quot;20307&quot; value=&quot;265&quot;/&gt;&lt;/object&gt;&lt;object type=&quot;3&quot; unique_id=&quot;10022&quot;&gt;&lt;property id=&quot;20148&quot; value=&quot;5&quot;/&gt;&lt;property id=&quot;20300&quot; value=&quot;Slide 19 - &amp;quot;$400 Answer from H2&amp;quot;&quot;/&gt;&lt;property id=&quot;20307&quot; value=&quot;291&quot;/&gt;&lt;/object&gt;&lt;object type=&quot;3&quot; unique_id=&quot;10023&quot;&gt;&lt;property id=&quot;20148&quot; value=&quot;5&quot;/&gt;&lt;property id=&quot;20300&quot; value=&quot;Slide 20 - &amp;quot;$500 Question from H2&amp;quot;&quot;/&gt;&lt;property id=&quot;20307&quot; value=&quot;266&quot;/&gt;&lt;/object&gt;&lt;object type=&quot;3&quot; unique_id=&quot;10024&quot;&gt;&lt;property id=&quot;20148&quot; value=&quot;5&quot;/&gt;&lt;property id=&quot;20300&quot; value=&quot;Slide 21 - &amp;quot;$500 Answer from H2&amp;quot;&quot;/&gt;&lt;property id=&quot;20307&quot; value=&quot;292&quot;/&gt;&lt;/object&gt;&lt;object type=&quot;3&quot; unique_id=&quot;10025&quot;&gt;&lt;property id=&quot;20148&quot; value=&quot;5&quot;/&gt;&lt;property id=&quot;20300&quot; value=&quot;Slide 22 - &amp;quot;$100 Question from H3&amp;quot;&quot;/&gt;&lt;property id=&quot;20307&quot; value=&quot;267&quot;/&gt;&lt;/object&gt;&lt;object type=&quot;3&quot; unique_id=&quot;10026&quot;&gt;&lt;property id=&quot;20148&quot; value=&quot;5&quot;/&gt;&lt;property id=&quot;20300&quot; value=&quot;Slide 23 - &amp;quot;$100 Answer from H3&amp;quot;&quot;/&gt;&lt;property id=&quot;20307&quot; value=&quot;293&quot;/&gt;&lt;/object&gt;&lt;object type=&quot;3&quot; unique_id=&quot;10027&quot;&gt;&lt;property id=&quot;20148&quot; value=&quot;5&quot;/&gt;&lt;property id=&quot;20300&quot; value=&quot;Slide 24 - &amp;quot;$200 Question from H3&amp;quot;&quot;/&gt;&lt;property id=&quot;20307&quot; value=&quot;268&quot;/&gt;&lt;/object&gt;&lt;object type=&quot;3&quot; unique_id=&quot;10028&quot;&gt;&lt;property id=&quot;20148&quot; value=&quot;5&quot;/&gt;&lt;property id=&quot;20300&quot; value=&quot;Slide 25 - &amp;quot;$200 Answer from H3&amp;quot;&quot;/&gt;&lt;property id=&quot;20307&quot; value=&quot;294&quot;/&gt;&lt;/object&gt;&lt;object type=&quot;3&quot; unique_id=&quot;10029&quot;&gt;&lt;property id=&quot;20148&quot; value=&quot;5&quot;/&gt;&lt;property id=&quot;20300&quot; value=&quot;Slide 26 - &amp;quot;$300 Question from H3&amp;quot;&quot;/&gt;&lt;property id=&quot;20307&quot; value=&quot;269&quot;/&gt;&lt;/object&gt;&lt;object type=&quot;3&quot; unique_id=&quot;10030&quot;&gt;&lt;property id=&quot;20148&quot; value=&quot;5&quot;/&gt;&lt;property id=&quot;20300&quot; value=&quot;Slide 27 - &amp;quot;$300 Answer from H3&amp;quot;&quot;/&gt;&lt;property id=&quot;20307&quot; value=&quot;295&quot;/&gt;&lt;/object&gt;&lt;object type=&quot;3&quot; unique_id=&quot;10031&quot;&gt;&lt;property id=&quot;20148&quot; value=&quot;5&quot;/&gt;&lt;property id=&quot;20300&quot; value=&quot;Slide 28 - &amp;quot;$400 Question from H3&amp;quot;&quot;/&gt;&lt;property id=&quot;20307&quot; value=&quot;270&quot;/&gt;&lt;/object&gt;&lt;object type=&quot;3&quot; unique_id=&quot;10032&quot;&gt;&lt;property id=&quot;20148&quot; value=&quot;5&quot;/&gt;&lt;property id=&quot;20300&quot; value=&quot;Slide 29 - &amp;quot;$400 Answer from H3&amp;quot;&quot;/&gt;&lt;property id=&quot;20307&quot; value=&quot;296&quot;/&gt;&lt;/object&gt;&lt;object type=&quot;3&quot; unique_id=&quot;10033&quot;&gt;&lt;property id=&quot;20148&quot; value=&quot;5&quot;/&gt;&lt;property id=&quot;20300&quot; value=&quot;Slide 30 - &amp;quot;$500 Question from H3&amp;quot;&quot;/&gt;&lt;property id=&quot;20307&quot; value=&quot;271&quot;/&gt;&lt;/object&gt;&lt;object type=&quot;3&quot; unique_id=&quot;10034&quot;&gt;&lt;property id=&quot;20148&quot; value=&quot;5&quot;/&gt;&lt;property id=&quot;20300&quot; value=&quot;Slide 31 - &amp;quot;$500 Answer from H3&amp;quot;&quot;/&gt;&lt;property id=&quot;20307&quot; value=&quot;297&quot;/&gt;&lt;/object&gt;&lt;object type=&quot;3&quot; unique_id=&quot;10035&quot;&gt;&lt;property id=&quot;20148&quot; value=&quot;5&quot;/&gt;&lt;property id=&quot;20300&quot; value=&quot;Slide 32 - &amp;quot;$100 Question from H4&amp;quot;&quot;/&gt;&lt;property id=&quot;20307&quot; value=&quot;272&quot;/&gt;&lt;/object&gt;&lt;object type=&quot;3&quot; unique_id=&quot;10036&quot;&gt;&lt;property id=&quot;20148&quot; value=&quot;5&quot;/&gt;&lt;property id=&quot;20300&quot; value=&quot;Slide 33 - &amp;quot;$100 Answer from H4&amp;quot;&quot;/&gt;&lt;property id=&quot;20307&quot; value=&quot;298&quot;/&gt;&lt;/object&gt;&lt;object type=&quot;3&quot; unique_id=&quot;10037&quot;&gt;&lt;property id=&quot;20148&quot; value=&quot;5&quot;/&gt;&lt;property id=&quot;20300&quot; value=&quot;Slide 34 - &amp;quot;$200 Question from H4&amp;quot;&quot;/&gt;&lt;property id=&quot;20307&quot; value=&quot;273&quot;/&gt;&lt;/object&gt;&lt;object type=&quot;3&quot; unique_id=&quot;10038&quot;&gt;&lt;property id=&quot;20148&quot; value=&quot;5&quot;/&gt;&lt;property id=&quot;20300&quot; value=&quot;Slide 35 - &amp;quot;$200 Answer from H4&amp;quot;&quot;/&gt;&lt;property id=&quot;20307&quot; value=&quot;300&quot;/&gt;&lt;/object&gt;&lt;object type=&quot;3&quot; unique_id=&quot;10039&quot;&gt;&lt;property id=&quot;20148&quot; value=&quot;5&quot;/&gt;&lt;property id=&quot;20300&quot; value=&quot;Slide 36 - &amp;quot;$300 Question from H4&amp;quot;&quot;/&gt;&lt;property id=&quot;20307&quot; value=&quot;274&quot;/&gt;&lt;/object&gt;&lt;object type=&quot;3&quot; unique_id=&quot;10040&quot;&gt;&lt;property id=&quot;20148&quot; value=&quot;5&quot;/&gt;&lt;property id=&quot;20300&quot; value=&quot;Slide 37 - &amp;quot;$300 Answer from H4&amp;quot;&quot;/&gt;&lt;property id=&quot;20307&quot; value=&quot;301&quot;/&gt;&lt;/object&gt;&lt;object type=&quot;3&quot; unique_id=&quot;10041&quot;&gt;&lt;property id=&quot;20148&quot; value=&quot;5&quot;/&gt;&lt;property id=&quot;20300&quot; value=&quot;Slide 38 - &amp;quot;$400 Question from H4&amp;quot;&quot;/&gt;&lt;property id=&quot;20307&quot; value=&quot;275&quot;/&gt;&lt;/object&gt;&lt;object type=&quot;3&quot; unique_id=&quot;10042&quot;&gt;&lt;property id=&quot;20148&quot; value=&quot;5&quot;/&gt;&lt;property id=&quot;20300&quot; value=&quot;Slide 39 - &amp;quot;$400 Answer from H4&amp;quot;&quot;/&gt;&lt;property id=&quot;20307&quot; value=&quot;302&quot;/&gt;&lt;/object&gt;&lt;object type=&quot;3&quot; unique_id=&quot;10043&quot;&gt;&lt;property id=&quot;20148&quot; value=&quot;5&quot;/&gt;&lt;property id=&quot;20300&quot; value=&quot;Slide 40 - &amp;quot;$500 Question from H4&amp;quot;&quot;/&gt;&lt;property id=&quot;20307&quot; value=&quot;276&quot;/&gt;&lt;/object&gt;&lt;object type=&quot;3&quot; unique_id=&quot;10044&quot;&gt;&lt;property id=&quot;20148&quot; value=&quot;5&quot;/&gt;&lt;property id=&quot;20300&quot; value=&quot;Slide 41 - &amp;quot;$500 Answer from H4&amp;quot;&quot;/&gt;&lt;property id=&quot;20307&quot; value=&quot;303&quot;/&gt;&lt;/object&gt;&lt;object type=&quot;3&quot; unique_id=&quot;10045&quot;&gt;&lt;property id=&quot;20148&quot; value=&quot;5&quot;/&gt;&lt;property id=&quot;20300&quot; value=&quot;Slide 42 - &amp;quot;$100 Question from H5&amp;quot;&quot;/&gt;&lt;property id=&quot;20307&quot; value=&quot;277&quot;/&gt;&lt;/object&gt;&lt;object type=&quot;3&quot; unique_id=&quot;10046&quot;&gt;&lt;property id=&quot;20148&quot; value=&quot;5&quot;/&gt;&lt;property id=&quot;20300&quot; value=&quot;Slide 43 - &amp;quot;$100 Answer from H5&amp;quot;&quot;/&gt;&lt;property id=&quot;20307&quot; value=&quot;304&quot;/&gt;&lt;/object&gt;&lt;object type=&quot;3&quot; unique_id=&quot;10047&quot;&gt;&lt;property id=&quot;20148&quot; value=&quot;5&quot;/&gt;&lt;property id=&quot;20300&quot; value=&quot;Slide 44 - &amp;quot;$200 Question from H5&amp;quot;&quot;/&gt;&lt;property id=&quot;20307&quot; value=&quot;279&quot;/&gt;&lt;/object&gt;&lt;object type=&quot;3&quot; unique_id=&quot;10048&quot;&gt;&lt;property id=&quot;20148&quot; value=&quot;5&quot;/&gt;&lt;property id=&quot;20300&quot; value=&quot;Slide 45 - &amp;quot;$200 Answer from H5&amp;quot;&quot;/&gt;&lt;property id=&quot;20307&quot; value=&quot;305&quot;/&gt;&lt;/object&gt;&lt;object type=&quot;3&quot; unique_id=&quot;10049&quot;&gt;&lt;property id=&quot;20148&quot; value=&quot;5&quot;/&gt;&lt;property id=&quot;20300&quot; value=&quot;Slide 46 - &amp;quot;$300 Question from H5&amp;quot;&quot;/&gt;&lt;property id=&quot;20307&quot; value=&quot;280&quot;/&gt;&lt;/object&gt;&lt;object type=&quot;3&quot; unique_id=&quot;10050&quot;&gt;&lt;property id=&quot;20148&quot; value=&quot;5&quot;/&gt;&lt;property id=&quot;20300&quot; value=&quot;Slide 47 - &amp;quot;$300 Answer from H5&amp;quot;&quot;/&gt;&lt;property id=&quot;20307&quot; value=&quot;306&quot;/&gt;&lt;/object&gt;&lt;object type=&quot;3&quot; unique_id=&quot;10051&quot;&gt;&lt;property id=&quot;20148&quot; value=&quot;5&quot;/&gt;&lt;property id=&quot;20300&quot; value=&quot;Slide 48 - &amp;quot;$400 Question from H5&amp;quot;&quot;/&gt;&lt;property id=&quot;20307&quot; value=&quot;281&quot;/&gt;&lt;/object&gt;&lt;object type=&quot;3&quot; unique_id=&quot;10052&quot;&gt;&lt;property id=&quot;20148&quot; value=&quot;5&quot;/&gt;&lt;property id=&quot;20300&quot; value=&quot;Slide 49 - &amp;quot;$400 Answer from H5&amp;quot;&quot;/&gt;&lt;property id=&quot;20307&quot; value=&quot;307&quot;/&gt;&lt;/object&gt;&lt;object type=&quot;3&quot; unique_id=&quot;10053&quot;&gt;&lt;property id=&quot;20148&quot; value=&quot;5&quot;/&gt;&lt;property id=&quot;20300&quot; value=&quot;Slide 50 - &amp;quot;$500 Question from H5&amp;quot;&quot;/&gt;&lt;property id=&quot;20307&quot; value=&quot;282&quot;/&gt;&lt;/object&gt;&lt;object type=&quot;3&quot; unique_id=&quot;10054&quot;&gt;&lt;property id=&quot;20148&quot; value=&quot;5&quot;/&gt;&lt;property id=&quot;20300&quot; value=&quot;Slide 51 - &amp;quot;$500 Answer from H5&amp;quot;&quot;/&gt;&lt;property id=&quot;20307&quot; value=&quot;308&quot;/&gt;&lt;/object&gt;&lt;/object&gt;&lt;/object&gt;&lt;/database&gt;"/>
</p:tagLst>
</file>

<file path=ppt/theme/theme1.xml><?xml version="1.0" encoding="utf-8"?>
<a:theme xmlns:a="http://schemas.openxmlformats.org/drawingml/2006/main" name="Corp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Catholic Quiz Show-template ver 1-1</Template>
  <TotalTime>9748</TotalTime>
  <Words>649</Words>
  <Application>Microsoft Macintosh PowerPoint</Application>
  <PresentationFormat>On-screen Show (4:3)</PresentationFormat>
  <Paragraphs>91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CorpPowerpoint</vt:lpstr>
      <vt:lpstr>PowerPoint Presentation</vt:lpstr>
      <vt:lpstr>The New Testament </vt:lpstr>
      <vt:lpstr>Chapter Summary The Bible: The Letters  </vt:lpstr>
      <vt:lpstr>Introduction  (Handbook, pages 222–223) </vt:lpstr>
      <vt:lpstr>Introduction  (Handbook, pages 222–223) </vt:lpstr>
      <vt:lpstr>Introduction  (Handbook, pages 222–223) </vt:lpstr>
      <vt:lpstr>“Understanding the New Testament Letters”  (Handbook, pages 224–225) </vt:lpstr>
      <vt:lpstr>“Understanding the New Testament Letters”  (Handbook, pages 224–225) </vt:lpstr>
      <vt:lpstr>“Understanding the New Testament Letters”  (Handbook, pages 224–225)</vt:lpstr>
      <vt:lpstr>“Themes in the Letters of Saint Paul”  (Handbook, pages 225–228) </vt:lpstr>
      <vt:lpstr>“Themes in the Letters of Saint Paul”  (Handbook, pages 225–228)  </vt:lpstr>
      <vt:lpstr>“Themes in the Other Letters”  (Handbook, pages 229–231) </vt:lpstr>
      <vt:lpstr>“Themes in the Other Letters”  (Handbook, pages 229–231) </vt:lpstr>
      <vt:lpstr>“Themes in the Other Letters”  (Handbook, pages 229–231)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Singer-Towns</dc:creator>
  <cp:lastModifiedBy>Chelsea Mrozek</cp:lastModifiedBy>
  <cp:revision>186</cp:revision>
  <dcterms:created xsi:type="dcterms:W3CDTF">2012-11-07T17:11:11Z</dcterms:created>
  <dcterms:modified xsi:type="dcterms:W3CDTF">2015-04-15T17:06:19Z</dcterms:modified>
</cp:coreProperties>
</file>