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8" r:id="rId3"/>
    <p:sldId id="282" r:id="rId4"/>
    <p:sldId id="308" r:id="rId5"/>
    <p:sldId id="309" r:id="rId6"/>
    <p:sldId id="306" r:id="rId7"/>
    <p:sldId id="310" r:id="rId8"/>
    <p:sldId id="311" r:id="rId9"/>
    <p:sldId id="312" r:id="rId10"/>
    <p:sldId id="313" r:id="rId11"/>
    <p:sldId id="314" r:id="rId12"/>
    <p:sldId id="317" r:id="rId13"/>
    <p:sldId id="318" r:id="rId14"/>
    <p:sldId id="319" r:id="rId15"/>
    <p:sldId id="320" r:id="rId16"/>
    <p:sldId id="321" r:id="rId17"/>
    <p:sldId id="32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2" clrIdx="0"/>
  <p:cmAuthor id="1" name="lberg" initials="l" lastIdx="1" clrIdx="1"/>
  <p:cmAuthor id="2" name="bholzworth" initials="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2" d="100"/>
          <a:sy n="92" d="100"/>
        </p:scale>
        <p:origin x="-17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effectLst/>
                <a:latin typeface="+mn-lt"/>
                <a:ea typeface="+mn-ea"/>
                <a:cs typeface="+mn-cs"/>
              </a:rPr>
              <a:t>Intended Use</a:t>
            </a:r>
            <a:r>
              <a:rPr lang="en-US" sz="1200" b="1" kern="1200" dirty="0" smtClean="0">
                <a:solidFill>
                  <a:schemeClr val="tx1"/>
                </a:solidFill>
                <a:effectLst/>
                <a:latin typeface="+mn-lt"/>
                <a:ea typeface="+mn-ea"/>
                <a:cs typeface="+mn-cs"/>
              </a:rPr>
              <a:t>:  The instructor will present the PowerPoint and students will take notes.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(USCCB documents cited in this presentation are from the United States Conference of Catholic Bishops, and available at </a:t>
            </a:r>
            <a:r>
              <a:rPr lang="en-US" sz="1200" i="1" kern="1200" dirty="0" smtClean="0">
                <a:solidFill>
                  <a:schemeClr val="tx1"/>
                </a:solidFill>
                <a:effectLst/>
                <a:latin typeface="+mn-lt"/>
                <a:ea typeface="+mn-ea"/>
                <a:cs typeface="+mn-cs"/>
              </a:rPr>
              <a:t>www.usccb.org</a:t>
            </a:r>
            <a:r>
              <a:rPr lang="en-US" sz="1200" kern="1200" dirty="0" smtClean="0">
                <a:solidFill>
                  <a:schemeClr val="tx1"/>
                </a:solidFill>
                <a:effectLst/>
                <a:latin typeface="+mn-lt"/>
                <a:ea typeface="+mn-ea"/>
                <a:cs typeface="+mn-cs"/>
              </a:rPr>
              <a:t>. Copyright © USCCB,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a:t>
            </a:r>
          </a:p>
          <a:p>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quotation from the </a:t>
            </a:r>
            <a:r>
              <a:rPr lang="en-US" sz="1200" i="1" kern="1200" dirty="0" smtClean="0">
                <a:solidFill>
                  <a:schemeClr val="tx1"/>
                </a:solidFill>
                <a:effectLst/>
                <a:latin typeface="+mn-lt"/>
                <a:ea typeface="+mn-ea"/>
                <a:cs typeface="+mn-cs"/>
              </a:rPr>
              <a:t>Catechism of the Catholic Church</a:t>
            </a:r>
            <a:r>
              <a:rPr lang="en-US" sz="1200" kern="1200" dirty="0" smtClean="0">
                <a:solidFill>
                  <a:schemeClr val="tx1"/>
                </a:solidFill>
                <a:effectLst/>
                <a:latin typeface="+mn-lt"/>
                <a:ea typeface="+mn-ea"/>
                <a:cs typeface="+mn-cs"/>
              </a:rPr>
              <a:t> is from the English translation of the </a:t>
            </a:r>
            <a:r>
              <a:rPr lang="en-US" sz="1200" i="1" kern="1200" dirty="0" smtClean="0">
                <a:solidFill>
                  <a:schemeClr val="tx1"/>
                </a:solidFill>
                <a:effectLst/>
                <a:latin typeface="+mn-lt"/>
                <a:ea typeface="+mn-ea"/>
                <a:cs typeface="+mn-cs"/>
              </a:rPr>
              <a:t>Catechism of the Catholic Church</a:t>
            </a:r>
            <a:r>
              <a:rPr lang="en-US" sz="1200" kern="1200" dirty="0" smtClean="0">
                <a:solidFill>
                  <a:schemeClr val="tx1"/>
                </a:solidFill>
                <a:effectLst/>
                <a:latin typeface="+mn-lt"/>
                <a:ea typeface="+mn-ea"/>
                <a:cs typeface="+mn-cs"/>
              </a:rPr>
              <a:t> for use in the United States of America, second edition</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number 1928. Copyright © 1994 by the United States Catholic Conference, Inc.—</a:t>
            </a:r>
            <a:r>
              <a:rPr lang="en-US" sz="1200" kern="1200" dirty="0" err="1" smtClean="0">
                <a:solidFill>
                  <a:schemeClr val="tx1"/>
                </a:solidFill>
                <a:effectLst/>
                <a:latin typeface="+mn-lt"/>
                <a:ea typeface="+mn-ea"/>
                <a:cs typeface="+mn-cs"/>
              </a:rPr>
              <a:t>Libreria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Editrice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Vaticana</a:t>
            </a:r>
            <a:r>
              <a:rPr lang="en-US" sz="1200" kern="1200" dirty="0" smtClean="0">
                <a:solidFill>
                  <a:schemeClr val="tx1"/>
                </a:solidFill>
                <a:effectLst/>
                <a:latin typeface="+mn-lt"/>
                <a:ea typeface="+mn-ea"/>
                <a:cs typeface="+mn-cs"/>
              </a:rPr>
              <a:t>. English translation of the </a:t>
            </a:r>
            <a:r>
              <a:rPr lang="en-US" sz="1200" i="1" kern="1200" dirty="0" smtClean="0">
                <a:solidFill>
                  <a:schemeClr val="tx1"/>
                </a:solidFill>
                <a:effectLst/>
                <a:latin typeface="+mn-lt"/>
                <a:ea typeface="+mn-ea"/>
                <a:cs typeface="+mn-cs"/>
              </a:rPr>
              <a:t>Catechism of the Catholic Church: Modifications from the </a:t>
            </a:r>
            <a:r>
              <a:rPr lang="en-US" sz="1200" i="1" kern="1200" dirty="0" err="1" smtClean="0">
                <a:solidFill>
                  <a:schemeClr val="tx1"/>
                </a:solidFill>
                <a:effectLst/>
                <a:latin typeface="+mn-lt"/>
                <a:ea typeface="+mn-ea"/>
                <a:cs typeface="+mn-cs"/>
              </a:rPr>
              <a:t>Editio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Typica</a:t>
            </a:r>
            <a:r>
              <a:rPr lang="en-US" sz="1200" kern="1200" dirty="0" smtClean="0">
                <a:solidFill>
                  <a:schemeClr val="tx1"/>
                </a:solidFill>
                <a:effectLst/>
                <a:latin typeface="+mn-lt"/>
                <a:ea typeface="+mn-ea"/>
                <a:cs typeface="+mn-cs"/>
              </a:rPr>
              <a:t> copyright © 1997 by the United States Catholic Conference, Inc.—</a:t>
            </a:r>
            <a:r>
              <a:rPr lang="en-US" sz="1200" kern="1200" dirty="0" err="1" smtClean="0">
                <a:solidFill>
                  <a:schemeClr val="tx1"/>
                </a:solidFill>
                <a:effectLst/>
                <a:latin typeface="+mn-lt"/>
                <a:ea typeface="+mn-ea"/>
                <a:cs typeface="+mn-cs"/>
              </a:rPr>
              <a:t>Libreria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Editrice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Vaticana</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Defining </a:t>
            </a:r>
            <a:r>
              <a:rPr lang="en-US" i="1" dirty="0"/>
              <a:t>Justice</a:t>
            </a:r>
            <a:endParaRPr lang="en-US" dirty="0"/>
          </a:p>
        </p:txBody>
      </p:sp>
      <p:sp>
        <p:nvSpPr>
          <p:cNvPr id="3" name="Subtitle 2"/>
          <p:cNvSpPr>
            <a:spLocks noGrp="1"/>
          </p:cNvSpPr>
          <p:nvPr>
            <p:ph type="subTitle" idx="1"/>
          </p:nvPr>
        </p:nvSpPr>
        <p:spPr/>
        <p:txBody>
          <a:bodyPr/>
          <a:lstStyle/>
          <a:p>
            <a:r>
              <a:rPr lang="en-US" i="1" dirty="0" smtClean="0"/>
              <a:t>Catholic </a:t>
            </a:r>
            <a:r>
              <a:rPr lang="en-US" i="1" smtClean="0"/>
              <a:t>Social </a:t>
            </a:r>
            <a:r>
              <a:rPr lang="en-US" i="1" smtClean="0"/>
              <a:t>Teaching</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TX001966</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28600" y="2912477"/>
            <a:ext cx="8915400" cy="1752600"/>
          </a:xfrm>
          <a:prstGeom prst="rect">
            <a:avLst/>
          </a:prstGeom>
        </p:spPr>
        <p:txBody>
          <a:bodyPr>
            <a:noAutofit/>
          </a:bodyPr>
          <a:lstStyle/>
          <a:p>
            <a:pPr algn="ctr"/>
            <a:r>
              <a:rPr lang="en-US" sz="2400" b="1" dirty="0" smtClean="0">
                <a:latin typeface="Arial" pitchFamily="34" charset="0"/>
                <a:cs typeface="Arial" pitchFamily="34" charset="0"/>
              </a:rPr>
              <a:t>Legal </a:t>
            </a:r>
            <a:r>
              <a:rPr lang="en-US" sz="2400" b="1" dirty="0">
                <a:latin typeface="Arial" pitchFamily="34" charset="0"/>
                <a:cs typeface="Arial" pitchFamily="34" charset="0"/>
              </a:rPr>
              <a:t>Justice</a:t>
            </a:r>
          </a:p>
        </p:txBody>
      </p:sp>
      <p:sp>
        <p:nvSpPr>
          <p:cNvPr id="15" name="Content Placeholder 6"/>
          <p:cNvSpPr txBox="1">
            <a:spLocks/>
          </p:cNvSpPr>
          <p:nvPr/>
        </p:nvSpPr>
        <p:spPr>
          <a:xfrm>
            <a:off x="1060271" y="3657600"/>
            <a:ext cx="7778929" cy="381000"/>
          </a:xfrm>
          <a:prstGeom prst="rect">
            <a:avLst/>
          </a:prstGeom>
        </p:spPr>
        <p:txBody>
          <a:bodyPr>
            <a:noAutofit/>
          </a:bodyPr>
          <a:lstStyle/>
          <a:p>
            <a:r>
              <a:rPr lang="en-US" sz="1600" b="1" dirty="0">
                <a:latin typeface="Arial" pitchFamily="34" charset="0"/>
                <a:cs typeface="Arial" pitchFamily="34" charset="0"/>
              </a:rPr>
              <a:t>Legal justice</a:t>
            </a:r>
            <a:r>
              <a:rPr lang="en-US" sz="1600" dirty="0">
                <a:latin typeface="Arial" pitchFamily="34" charset="0"/>
                <a:cs typeface="Arial" pitchFamily="34" charset="0"/>
              </a:rPr>
              <a:t> is concerned with the responsibilities that individuals have to society.</a:t>
            </a:r>
          </a:p>
        </p:txBody>
      </p:sp>
      <p:sp>
        <p:nvSpPr>
          <p:cNvPr id="8" name="Content Placeholder 6"/>
          <p:cNvSpPr txBox="1">
            <a:spLocks/>
          </p:cNvSpPr>
          <p:nvPr/>
        </p:nvSpPr>
        <p:spPr>
          <a:xfrm>
            <a:off x="1064624" y="4572000"/>
            <a:ext cx="8079376"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It is called “legal” justice because these responsibilities are usually spelled out in laws or other legal documents.</a:t>
            </a:r>
          </a:p>
        </p:txBody>
      </p:sp>
      <p:sp>
        <p:nvSpPr>
          <p:cNvPr id="7" name="Content Placeholder 6"/>
          <p:cNvSpPr txBox="1">
            <a:spLocks/>
          </p:cNvSpPr>
          <p:nvPr/>
        </p:nvSpPr>
        <p:spPr>
          <a:xfrm>
            <a:off x="1066800" y="5181600"/>
            <a:ext cx="8079376"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Our country and community organizations cannot fulfill their responsibilities unless we fulfill our obligations to society.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865" y="592723"/>
            <a:ext cx="2215940" cy="2379077"/>
          </a:xfrm>
          <a:prstGeom prst="rect">
            <a:avLst/>
          </a:prstGeom>
        </p:spPr>
      </p:pic>
    </p:spTree>
    <p:extLst>
      <p:ext uri="{BB962C8B-B14F-4D97-AF65-F5344CB8AC3E}">
        <p14:creationId xmlns:p14="http://schemas.microsoft.com/office/powerpoint/2010/main" val="3097736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0" y="2133600"/>
            <a:ext cx="8915400" cy="1752600"/>
          </a:xfrm>
          <a:prstGeom prst="rect">
            <a:avLst/>
          </a:prstGeom>
        </p:spPr>
        <p:txBody>
          <a:bodyPr>
            <a:noAutofit/>
          </a:bodyPr>
          <a:lstStyle/>
          <a:p>
            <a:pPr algn="ctr"/>
            <a:r>
              <a:rPr lang="en-US" sz="2400" b="1" dirty="0">
                <a:latin typeface="Arial" pitchFamily="34" charset="0"/>
                <a:cs typeface="Arial" pitchFamily="34" charset="0"/>
              </a:rPr>
              <a:t>Distributive</a:t>
            </a:r>
            <a:r>
              <a:rPr lang="en-US" sz="2400" b="1" dirty="0" smtClean="0">
                <a:latin typeface="Arial" pitchFamily="34" charset="0"/>
                <a:cs typeface="Arial" pitchFamily="34" charset="0"/>
              </a:rPr>
              <a:t> </a:t>
            </a:r>
            <a:r>
              <a:rPr lang="en-US" sz="2400" b="1" dirty="0">
                <a:latin typeface="Arial" pitchFamily="34" charset="0"/>
                <a:cs typeface="Arial" pitchFamily="34" charset="0"/>
              </a:rPr>
              <a:t>Justice</a:t>
            </a:r>
          </a:p>
        </p:txBody>
      </p:sp>
      <p:sp>
        <p:nvSpPr>
          <p:cNvPr id="15" name="Content Placeholder 6"/>
          <p:cNvSpPr txBox="1">
            <a:spLocks/>
          </p:cNvSpPr>
          <p:nvPr/>
        </p:nvSpPr>
        <p:spPr>
          <a:xfrm>
            <a:off x="831671" y="2878723"/>
            <a:ext cx="7778929" cy="381000"/>
          </a:xfrm>
          <a:prstGeom prst="rect">
            <a:avLst/>
          </a:prstGeom>
        </p:spPr>
        <p:txBody>
          <a:bodyPr>
            <a:noAutofit/>
          </a:bodyPr>
          <a:lstStyle/>
          <a:p>
            <a:r>
              <a:rPr lang="en-US" sz="1600" dirty="0">
                <a:latin typeface="Arial" pitchFamily="34" charset="0"/>
                <a:cs typeface="Arial" pitchFamily="34" charset="0"/>
              </a:rPr>
              <a:t>In 1986, the U.S. Catholic bishops provided this explanation of </a:t>
            </a:r>
            <a:r>
              <a:rPr lang="en-US" sz="1600" b="1" dirty="0">
                <a:latin typeface="Arial" pitchFamily="34" charset="0"/>
                <a:cs typeface="Arial" pitchFamily="34" charset="0"/>
              </a:rPr>
              <a:t>distributive justice</a:t>
            </a:r>
            <a:r>
              <a:rPr lang="en-US" sz="1600" dirty="0">
                <a:latin typeface="Arial" pitchFamily="34" charset="0"/>
                <a:cs typeface="Arial" pitchFamily="34" charset="0"/>
              </a:rPr>
              <a:t> in </a:t>
            </a:r>
            <a:r>
              <a:rPr lang="en-US" sz="1600" i="1" dirty="0">
                <a:latin typeface="Arial" pitchFamily="34" charset="0"/>
                <a:cs typeface="Arial" pitchFamily="34" charset="0"/>
              </a:rPr>
              <a:t>Economic Justice for All</a:t>
            </a:r>
            <a:r>
              <a:rPr lang="en-US" sz="1600" dirty="0">
                <a:latin typeface="Arial" pitchFamily="34" charset="0"/>
                <a:cs typeface="Arial" pitchFamily="34" charset="0"/>
              </a:rPr>
              <a:t>:</a:t>
            </a:r>
          </a:p>
        </p:txBody>
      </p:sp>
      <p:sp>
        <p:nvSpPr>
          <p:cNvPr id="8" name="Content Placeholder 6"/>
          <p:cNvSpPr txBox="1">
            <a:spLocks/>
          </p:cNvSpPr>
          <p:nvPr/>
        </p:nvSpPr>
        <p:spPr>
          <a:xfrm>
            <a:off x="836024" y="3793123"/>
            <a:ext cx="8079376" cy="685800"/>
          </a:xfrm>
          <a:prstGeom prst="rect">
            <a:avLst/>
          </a:prstGeom>
        </p:spPr>
        <p:txBody>
          <a:bodyPr>
            <a:noAutofit/>
          </a:bodyPr>
          <a:lstStyle/>
          <a:p>
            <a:r>
              <a:rPr lang="en-US" sz="1600" dirty="0" smtClean="0">
                <a:latin typeface="Arial" pitchFamily="34" charset="0"/>
                <a:cs typeface="Arial" pitchFamily="34" charset="0"/>
              </a:rPr>
              <a:t>“</a:t>
            </a:r>
            <a:r>
              <a:rPr lang="en-US" sz="1600" dirty="0">
                <a:latin typeface="Arial" pitchFamily="34" charset="0"/>
                <a:cs typeface="Arial" pitchFamily="34" charset="0"/>
              </a:rPr>
              <a:t>Distributive justice requires that the allocation of income, wealth, and power in society be evaluated in light of its effects on persons whose basic material needs are unmet” (70).</a:t>
            </a:r>
          </a:p>
        </p:txBody>
      </p:sp>
    </p:spTree>
    <p:extLst>
      <p:ext uri="{BB962C8B-B14F-4D97-AF65-F5344CB8AC3E}">
        <p14:creationId xmlns:p14="http://schemas.microsoft.com/office/powerpoint/2010/main" val="873744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724400" y="2209800"/>
            <a:ext cx="3200400" cy="609600"/>
          </a:xfrm>
          <a:prstGeom prst="rect">
            <a:avLst/>
          </a:prstGeom>
        </p:spPr>
        <p:txBody>
          <a:bodyPr>
            <a:noAutofit/>
          </a:bodyPr>
          <a:lstStyle/>
          <a:p>
            <a:r>
              <a:rPr lang="en-US" sz="2400" b="1" dirty="0">
                <a:latin typeface="Arial" pitchFamily="34" charset="0"/>
                <a:cs typeface="Arial" pitchFamily="34" charset="0"/>
              </a:rPr>
              <a:t>Distributive</a:t>
            </a:r>
            <a:r>
              <a:rPr lang="en-US" sz="2400" b="1" dirty="0" smtClean="0">
                <a:latin typeface="Arial" pitchFamily="34" charset="0"/>
                <a:cs typeface="Arial" pitchFamily="34" charset="0"/>
              </a:rPr>
              <a:t> </a:t>
            </a:r>
            <a:r>
              <a:rPr lang="en-US" sz="2400" b="1" dirty="0">
                <a:latin typeface="Arial" pitchFamily="34" charset="0"/>
                <a:cs typeface="Arial" pitchFamily="34" charset="0"/>
              </a:rPr>
              <a:t>Justice</a:t>
            </a:r>
          </a:p>
        </p:txBody>
      </p:sp>
      <p:sp>
        <p:nvSpPr>
          <p:cNvPr id="15" name="Content Placeholder 6"/>
          <p:cNvSpPr txBox="1">
            <a:spLocks/>
          </p:cNvSpPr>
          <p:nvPr/>
        </p:nvSpPr>
        <p:spPr>
          <a:xfrm>
            <a:off x="4724400" y="2971800"/>
            <a:ext cx="3810000" cy="1295400"/>
          </a:xfrm>
          <a:prstGeom prst="rect">
            <a:avLst/>
          </a:prstGeom>
        </p:spPr>
        <p:txBody>
          <a:bodyPr>
            <a:noAutofit/>
          </a:bodyPr>
          <a:lstStyle/>
          <a:p>
            <a:pPr marL="274320" indent="-365760"/>
            <a:r>
              <a:rPr lang="en-US" sz="1600" dirty="0">
                <a:latin typeface="Arial" pitchFamily="34" charset="0"/>
                <a:cs typeface="Arial" pitchFamily="34" charset="0"/>
              </a:rPr>
              <a:t>•    Distributive justice is concerned with the responsibilities that society has to its members.</a:t>
            </a:r>
          </a:p>
          <a:p>
            <a:endParaRPr lang="en-US" sz="1600" dirty="0">
              <a:latin typeface="Arial" pitchFamily="34" charset="0"/>
              <a:cs typeface="Arial" pitchFamily="34" charset="0"/>
            </a:endParaRPr>
          </a:p>
          <a:p>
            <a:pPr marL="274320" indent="-365760"/>
            <a:r>
              <a:rPr lang="en-US" sz="1600" dirty="0" smtClean="0">
                <a:latin typeface="Arial" pitchFamily="34" charset="0"/>
                <a:cs typeface="Arial" pitchFamily="34" charset="0"/>
              </a:rPr>
              <a:t>•    It </a:t>
            </a:r>
            <a:r>
              <a:rPr lang="en-US" sz="1600" dirty="0">
                <a:latin typeface="Arial" pitchFamily="34" charset="0"/>
                <a:cs typeface="Arial" pitchFamily="34" charset="0"/>
              </a:rPr>
              <a:t>is called “distributive” because it calls for the just distribution of the earth’s resources to </a:t>
            </a:r>
            <a:r>
              <a:rPr lang="en-US" sz="1600" dirty="0" smtClean="0">
                <a:latin typeface="Arial" pitchFamily="34" charset="0"/>
                <a:cs typeface="Arial" pitchFamily="34" charset="0"/>
              </a:rPr>
              <a:t>all </a:t>
            </a:r>
            <a:r>
              <a:rPr lang="en-US" sz="1600" dirty="0">
                <a:latin typeface="Arial" pitchFamily="34" charset="0"/>
                <a:cs typeface="Arial" pitchFamily="34" charset="0"/>
              </a:rPr>
              <a:t>people. </a:t>
            </a:r>
          </a:p>
        </p:txBody>
      </p:sp>
      <p:sp>
        <p:nvSpPr>
          <p:cNvPr id="8" name="Content Placeholder 6"/>
          <p:cNvSpPr txBox="1">
            <a:spLocks/>
          </p:cNvSpPr>
          <p:nvPr/>
        </p:nvSpPr>
        <p:spPr>
          <a:xfrm>
            <a:off x="988424" y="5257800"/>
            <a:ext cx="8079376" cy="685800"/>
          </a:xfrm>
          <a:prstGeom prst="rect">
            <a:avLst/>
          </a:prstGeom>
        </p:spPr>
        <p:txBody>
          <a:bodyPr>
            <a:noAutofit/>
          </a:bodyPr>
          <a:lstStyle/>
          <a:p>
            <a:endParaRPr lang="en-US" sz="1600"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406" y="806165"/>
            <a:ext cx="3274194" cy="49088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5"/>
          <p:cNvSpPr txBox="1">
            <a:spLocks noChangeArrowheads="1"/>
          </p:cNvSpPr>
          <p:nvPr/>
        </p:nvSpPr>
        <p:spPr bwMode="auto">
          <a:xfrm>
            <a:off x="2590800" y="58674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1901409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743994" y="2209800"/>
            <a:ext cx="3321836" cy="533400"/>
          </a:xfrm>
          <a:prstGeom prst="rect">
            <a:avLst/>
          </a:prstGeom>
        </p:spPr>
        <p:txBody>
          <a:bodyPr>
            <a:noAutofit/>
          </a:bodyPr>
          <a:lstStyle/>
          <a:p>
            <a:r>
              <a:rPr lang="en-US" sz="2400" b="1" dirty="0">
                <a:latin typeface="Arial" pitchFamily="34" charset="0"/>
                <a:cs typeface="Arial" pitchFamily="34" charset="0"/>
              </a:rPr>
              <a:t>Distributive</a:t>
            </a:r>
            <a:r>
              <a:rPr lang="en-US" sz="2400" b="1" dirty="0" smtClean="0">
                <a:latin typeface="Arial" pitchFamily="34" charset="0"/>
                <a:cs typeface="Arial" pitchFamily="34" charset="0"/>
              </a:rPr>
              <a:t> </a:t>
            </a:r>
            <a:r>
              <a:rPr lang="en-US" sz="2400" b="1" dirty="0">
                <a:latin typeface="Arial" pitchFamily="34" charset="0"/>
                <a:cs typeface="Arial" pitchFamily="34" charset="0"/>
              </a:rPr>
              <a:t>Justice</a:t>
            </a:r>
          </a:p>
        </p:txBody>
      </p:sp>
      <p:sp>
        <p:nvSpPr>
          <p:cNvPr id="15" name="Content Placeholder 6"/>
          <p:cNvSpPr txBox="1">
            <a:spLocks/>
          </p:cNvSpPr>
          <p:nvPr/>
        </p:nvSpPr>
        <p:spPr>
          <a:xfrm>
            <a:off x="4724400" y="2895600"/>
            <a:ext cx="3580794" cy="381000"/>
          </a:xfrm>
          <a:prstGeom prst="rect">
            <a:avLst/>
          </a:prstGeom>
        </p:spPr>
        <p:txBody>
          <a:bodyPr>
            <a:noAutofit/>
          </a:bodyPr>
          <a:lstStyle/>
          <a:p>
            <a:r>
              <a:rPr lang="en-US" sz="1600" dirty="0">
                <a:latin typeface="Arial" pitchFamily="34" charset="0"/>
                <a:cs typeface="Arial" pitchFamily="34" charset="0"/>
              </a:rPr>
              <a:t>Thus the principle of distributive justice means, for example, that it is a social sin for people to go hungry in a country that can produce enough food for all its citizens.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41" y="859254"/>
            <a:ext cx="3241759" cy="4322346"/>
          </a:xfrm>
          <a:prstGeom prst="roundRect">
            <a:avLst>
              <a:gd name="adj" fmla="val 8594"/>
            </a:avLst>
          </a:prstGeom>
          <a:solidFill>
            <a:srgbClr val="FFFFFF">
              <a:shade val="85000"/>
            </a:srgbClr>
          </a:solidFill>
          <a:ln>
            <a:noFill/>
          </a:ln>
          <a:effectLst>
            <a:reflection blurRad="12700" stA="38000" endPos="14000" dist="5000" dir="5400000" sy="-100000" algn="bl" rotWithShape="0"/>
          </a:effectLst>
        </p:spPr>
      </p:pic>
      <p:sp>
        <p:nvSpPr>
          <p:cNvPr id="11" name="TextBox 5"/>
          <p:cNvSpPr txBox="1">
            <a:spLocks noChangeArrowheads="1"/>
          </p:cNvSpPr>
          <p:nvPr/>
        </p:nvSpPr>
        <p:spPr bwMode="auto">
          <a:xfrm>
            <a:off x="2667000" y="52578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19014097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555568" y="914400"/>
            <a:ext cx="2594065" cy="489857"/>
          </a:xfrm>
          <a:prstGeom prst="rect">
            <a:avLst/>
          </a:prstGeom>
        </p:spPr>
        <p:txBody>
          <a:bodyPr>
            <a:noAutofit/>
          </a:bodyPr>
          <a:lstStyle/>
          <a:p>
            <a:r>
              <a:rPr lang="en-US" sz="2400" b="1" dirty="0" smtClean="0">
                <a:latin typeface="Arial" pitchFamily="34" charset="0"/>
                <a:cs typeface="Arial" pitchFamily="34" charset="0"/>
              </a:rPr>
              <a:t>Social </a:t>
            </a:r>
            <a:r>
              <a:rPr lang="en-US" sz="2400" b="1" dirty="0">
                <a:latin typeface="Arial" pitchFamily="34" charset="0"/>
                <a:cs typeface="Arial" pitchFamily="34" charset="0"/>
              </a:rPr>
              <a:t>Justice</a:t>
            </a:r>
          </a:p>
        </p:txBody>
      </p:sp>
      <p:sp>
        <p:nvSpPr>
          <p:cNvPr id="15" name="Content Placeholder 6"/>
          <p:cNvSpPr txBox="1">
            <a:spLocks/>
          </p:cNvSpPr>
          <p:nvPr/>
        </p:nvSpPr>
        <p:spPr>
          <a:xfrm>
            <a:off x="533400" y="1524000"/>
            <a:ext cx="3054529" cy="381000"/>
          </a:xfrm>
          <a:prstGeom prst="rect">
            <a:avLst/>
          </a:prstGeom>
        </p:spPr>
        <p:txBody>
          <a:bodyPr>
            <a:noAutofit/>
          </a:bodyPr>
          <a:lstStyle/>
          <a:p>
            <a:r>
              <a:rPr lang="en-US" sz="1600" dirty="0">
                <a:latin typeface="Arial" pitchFamily="34" charset="0"/>
                <a:cs typeface="Arial" pitchFamily="34" charset="0"/>
              </a:rPr>
              <a:t>The </a:t>
            </a:r>
            <a:r>
              <a:rPr lang="en-US" sz="1600" i="1" dirty="0">
                <a:latin typeface="Arial" pitchFamily="34" charset="0"/>
                <a:cs typeface="Arial" pitchFamily="34" charset="0"/>
              </a:rPr>
              <a:t>Catechism of the Catholic Church </a:t>
            </a:r>
            <a:r>
              <a:rPr lang="en-US" sz="1600" dirty="0">
                <a:latin typeface="Arial" pitchFamily="34" charset="0"/>
                <a:cs typeface="Arial" pitchFamily="34" charset="0"/>
              </a:rPr>
              <a:t>states:</a:t>
            </a:r>
          </a:p>
        </p:txBody>
      </p:sp>
      <p:sp>
        <p:nvSpPr>
          <p:cNvPr id="8" name="Content Placeholder 6"/>
          <p:cNvSpPr txBox="1">
            <a:spLocks/>
          </p:cNvSpPr>
          <p:nvPr/>
        </p:nvSpPr>
        <p:spPr>
          <a:xfrm>
            <a:off x="533400" y="2286000"/>
            <a:ext cx="2292530" cy="1600200"/>
          </a:xfrm>
          <a:prstGeom prst="rect">
            <a:avLst/>
          </a:prstGeom>
        </p:spPr>
        <p:txBody>
          <a:bodyPr>
            <a:noAutofit/>
          </a:bodyPr>
          <a:lstStyle/>
          <a:p>
            <a:r>
              <a:rPr lang="en-US" sz="1600" dirty="0">
                <a:latin typeface="Arial" pitchFamily="34" charset="0"/>
                <a:cs typeface="Arial" pitchFamily="34" charset="0"/>
              </a:rPr>
              <a:t>“Society ensures social justice when it provides the conditions that allow associations or individuals to obtain what is their due, according to their nature and their vocation. Social justice is linked to the common good and the exercise of </a:t>
            </a:r>
            <a:r>
              <a:rPr lang="en-US" sz="1600" dirty="0" smtClean="0">
                <a:latin typeface="Arial" pitchFamily="34" charset="0"/>
                <a:cs typeface="Arial" pitchFamily="34" charset="0"/>
              </a:rPr>
              <a:t>authority” </a:t>
            </a:r>
            <a:r>
              <a:rPr lang="en-US" sz="1600" dirty="0">
                <a:latin typeface="Arial" pitchFamily="34" charset="0"/>
                <a:cs typeface="Arial" pitchFamily="34" charset="0"/>
              </a:rPr>
              <a:t>(1928</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124712"/>
            <a:ext cx="3931124" cy="4056888"/>
          </a:xfrm>
          <a:prstGeom prst="rect">
            <a:avLst/>
          </a:prstGeom>
          <a:effectLst>
            <a:reflection blurRad="6350" stA="50000" endA="300" endPos="22000" dist="50800" dir="5400000" sy="-100000" algn="bl" rotWithShape="0"/>
          </a:effectLst>
        </p:spPr>
      </p:pic>
      <p:sp>
        <p:nvSpPr>
          <p:cNvPr id="11" name="TextBox 5"/>
          <p:cNvSpPr txBox="1">
            <a:spLocks noChangeArrowheads="1"/>
          </p:cNvSpPr>
          <p:nvPr/>
        </p:nvSpPr>
        <p:spPr bwMode="auto">
          <a:xfrm>
            <a:off x="7391400" y="52578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Tree>
    <p:extLst>
      <p:ext uri="{BB962C8B-B14F-4D97-AF65-F5344CB8AC3E}">
        <p14:creationId xmlns:p14="http://schemas.microsoft.com/office/powerpoint/2010/main" val="3742375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rot="-5400000">
            <a:off x="7285539" y="2315662"/>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b="2108"/>
          <a:stretch/>
        </p:blipFill>
        <p:spPr>
          <a:xfrm>
            <a:off x="1053029" y="938327"/>
            <a:ext cx="3383280" cy="2262073"/>
          </a:xfrm>
          <a:prstGeom prst="rect">
            <a:avLst/>
          </a:prstGeom>
          <a:effectLst>
            <a:reflection blurRad="6350" stA="50000" endA="300" endPos="18000" dist="50800" dir="5400000" sy="-100000" algn="bl" rotWithShape="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229" y="914400"/>
            <a:ext cx="3442771" cy="2286000"/>
          </a:xfrm>
          <a:prstGeom prst="rect">
            <a:avLst/>
          </a:prstGeom>
          <a:effectLst>
            <a:reflection blurRad="6350" stA="50000" endA="300" endPos="18000" dist="50800" dir="5400000" sy="-100000" algn="bl" rotWithShape="0"/>
          </a:effectLst>
        </p:spPr>
      </p:pic>
      <p:sp>
        <p:nvSpPr>
          <p:cNvPr id="7" name="Content Placeholder 6"/>
          <p:cNvSpPr txBox="1">
            <a:spLocks/>
          </p:cNvSpPr>
          <p:nvPr/>
        </p:nvSpPr>
        <p:spPr>
          <a:xfrm>
            <a:off x="1064624" y="5156555"/>
            <a:ext cx="7469776" cy="685800"/>
          </a:xfrm>
          <a:prstGeom prst="rect">
            <a:avLst/>
          </a:prstGeom>
        </p:spPr>
        <p:txBody>
          <a:bodyPr>
            <a:noAutofit/>
          </a:bodyPr>
          <a:lstStyle/>
          <a:p>
            <a:r>
              <a:rPr lang="en-US" sz="1600" dirty="0">
                <a:latin typeface="Arial" pitchFamily="34" charset="0"/>
                <a:cs typeface="Arial" pitchFamily="34" charset="0"/>
              </a:rPr>
              <a:t>But it is individuals who make the decisions that determine the policies and practices of these organizations. They are the leaders, or authorities, of these institutions.</a:t>
            </a:r>
          </a:p>
        </p:txBody>
      </p:sp>
      <p:sp>
        <p:nvSpPr>
          <p:cNvPr id="8" name="Content Placeholder 6"/>
          <p:cNvSpPr txBox="1">
            <a:spLocks/>
          </p:cNvSpPr>
          <p:nvPr/>
        </p:nvSpPr>
        <p:spPr>
          <a:xfrm>
            <a:off x="1064624" y="4242155"/>
            <a:ext cx="7469776" cy="685800"/>
          </a:xfrm>
          <a:prstGeom prst="rect">
            <a:avLst/>
          </a:prstGeom>
        </p:spPr>
        <p:txBody>
          <a:bodyPr>
            <a:noAutofit/>
          </a:bodyPr>
          <a:lstStyle/>
          <a:p>
            <a:r>
              <a:rPr lang="en-US" sz="1600" b="1" dirty="0" smtClean="0">
                <a:latin typeface="Arial" pitchFamily="34" charset="0"/>
                <a:cs typeface="Arial" pitchFamily="34" charset="0"/>
              </a:rPr>
              <a:t>The </a:t>
            </a:r>
            <a:r>
              <a:rPr lang="en-US" sz="1600" b="1" dirty="0">
                <a:latin typeface="Arial" pitchFamily="34" charset="0"/>
                <a:cs typeface="Arial" pitchFamily="34" charset="0"/>
              </a:rPr>
              <a:t>primary responsibility for social justice rests with the social institutions that make up society—governments, businesses, and other civic organizations.</a:t>
            </a:r>
            <a:endParaRPr lang="en-US" sz="1600" dirty="0">
              <a:latin typeface="Arial" pitchFamily="34" charset="0"/>
              <a:cs typeface="Arial" pitchFamily="34" charset="0"/>
            </a:endParaRPr>
          </a:p>
        </p:txBody>
      </p:sp>
      <p:sp>
        <p:nvSpPr>
          <p:cNvPr id="10" name="Content Placeholder 6"/>
          <p:cNvSpPr txBox="1">
            <a:spLocks/>
          </p:cNvSpPr>
          <p:nvPr/>
        </p:nvSpPr>
        <p:spPr>
          <a:xfrm>
            <a:off x="152400" y="3725632"/>
            <a:ext cx="8915400" cy="617768"/>
          </a:xfrm>
          <a:prstGeom prst="rect">
            <a:avLst/>
          </a:prstGeom>
        </p:spPr>
        <p:txBody>
          <a:bodyPr>
            <a:noAutofit/>
          </a:bodyPr>
          <a:lstStyle/>
          <a:p>
            <a:pPr algn="ctr"/>
            <a:r>
              <a:rPr lang="en-US" sz="2400" b="1" dirty="0" smtClean="0">
                <a:latin typeface="Arial" pitchFamily="34" charset="0"/>
                <a:cs typeface="Arial" pitchFamily="34" charset="0"/>
              </a:rPr>
              <a:t>Social </a:t>
            </a:r>
            <a:r>
              <a:rPr lang="en-US" sz="2400" b="1" dirty="0">
                <a:latin typeface="Arial" pitchFamily="34" charset="0"/>
                <a:cs typeface="Arial" pitchFamily="34" charset="0"/>
              </a:rPr>
              <a:t>Justice</a:t>
            </a:r>
          </a:p>
        </p:txBody>
      </p:sp>
    </p:spTree>
    <p:extLst>
      <p:ext uri="{BB962C8B-B14F-4D97-AF65-F5344CB8AC3E}">
        <p14:creationId xmlns:p14="http://schemas.microsoft.com/office/powerpoint/2010/main" val="326564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648200" y="1371600"/>
            <a:ext cx="3276600" cy="662126"/>
          </a:xfrm>
          <a:prstGeom prst="rect">
            <a:avLst/>
          </a:prstGeom>
        </p:spPr>
        <p:txBody>
          <a:bodyPr>
            <a:noAutofit/>
          </a:bodyPr>
          <a:lstStyle/>
          <a:p>
            <a:r>
              <a:rPr lang="en-US" sz="2400" b="1" dirty="0">
                <a:latin typeface="Arial" pitchFamily="34" charset="0"/>
                <a:cs typeface="Arial" pitchFamily="34" charset="0"/>
              </a:rPr>
              <a:t>Social Justice</a:t>
            </a:r>
          </a:p>
        </p:txBody>
      </p:sp>
      <p:sp>
        <p:nvSpPr>
          <p:cNvPr id="11" name="TextBox 5"/>
          <p:cNvSpPr txBox="1">
            <a:spLocks noChangeArrowheads="1"/>
          </p:cNvSpPr>
          <p:nvPr/>
        </p:nvSpPr>
        <p:spPr bwMode="auto">
          <a:xfrm>
            <a:off x="1219200" y="5791200"/>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8" name="Content Placeholder 6"/>
          <p:cNvSpPr txBox="1">
            <a:spLocks/>
          </p:cNvSpPr>
          <p:nvPr/>
        </p:nvSpPr>
        <p:spPr>
          <a:xfrm>
            <a:off x="4791231" y="2057400"/>
            <a:ext cx="3276600"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The </a:t>
            </a:r>
            <a:r>
              <a:rPr lang="en-US" sz="1600" i="1" dirty="0">
                <a:latin typeface="Arial" pitchFamily="34" charset="0"/>
                <a:cs typeface="Arial" pitchFamily="34" charset="0"/>
              </a:rPr>
              <a:t>Catechism</a:t>
            </a:r>
            <a:r>
              <a:rPr lang="en-US" sz="1600" dirty="0">
                <a:latin typeface="Arial" pitchFamily="34" charset="0"/>
                <a:cs typeface="Arial" pitchFamily="34" charset="0"/>
              </a:rPr>
              <a:t> says that social justice is linked to the exercise of authority or leadership.</a:t>
            </a:r>
          </a:p>
        </p:txBody>
      </p:sp>
      <p:sp>
        <p:nvSpPr>
          <p:cNvPr id="7" name="Content Placeholder 6"/>
          <p:cNvSpPr txBox="1">
            <a:spLocks/>
          </p:cNvSpPr>
          <p:nvPr/>
        </p:nvSpPr>
        <p:spPr>
          <a:xfrm>
            <a:off x="4791231" y="3276600"/>
            <a:ext cx="3581400"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In the United States and many other democratic countries, citizens have a say in the country’s decisions and policies.</a:t>
            </a:r>
          </a:p>
        </p:txBody>
      </p:sp>
      <p:sp>
        <p:nvSpPr>
          <p:cNvPr id="9" name="Content Placeholder 6"/>
          <p:cNvSpPr txBox="1">
            <a:spLocks/>
          </p:cNvSpPr>
          <p:nvPr/>
        </p:nvSpPr>
        <p:spPr>
          <a:xfrm>
            <a:off x="4791231" y="4572000"/>
            <a:ext cx="3657600"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Therefore we all share some responsibility for ensuring social justice.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59" y="882365"/>
            <a:ext cx="3411641" cy="4908835"/>
          </a:xfrm>
          <a:prstGeom prst="rect">
            <a:avLst/>
          </a:prstGeom>
        </p:spPr>
      </p:pic>
    </p:spTree>
    <p:extLst>
      <p:ext uri="{BB962C8B-B14F-4D97-AF65-F5344CB8AC3E}">
        <p14:creationId xmlns:p14="http://schemas.microsoft.com/office/powerpoint/2010/main" val="3682220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76200" y="5029200"/>
            <a:ext cx="8915400" cy="609600"/>
          </a:xfrm>
          <a:prstGeom prst="rect">
            <a:avLst/>
          </a:prstGeom>
        </p:spPr>
        <p:txBody>
          <a:bodyPr anchor="ctr">
            <a:noAutofit/>
          </a:bodyPr>
          <a:lstStyle/>
          <a:p>
            <a:pPr algn="ctr"/>
            <a:r>
              <a:rPr lang="en-US" sz="2400" b="1" dirty="0" smtClean="0">
                <a:latin typeface="Arial" pitchFamily="34" charset="0"/>
                <a:cs typeface="Arial" pitchFamily="34" charset="0"/>
              </a:rPr>
              <a:t>Social </a:t>
            </a:r>
            <a:r>
              <a:rPr lang="en-US" sz="2400" b="1" dirty="0">
                <a:latin typeface="Arial" pitchFamily="34" charset="0"/>
                <a:cs typeface="Arial" pitchFamily="34" charset="0"/>
              </a:rPr>
              <a:t>Justice</a:t>
            </a:r>
          </a:p>
        </p:txBody>
      </p:sp>
      <p:sp>
        <p:nvSpPr>
          <p:cNvPr id="11" name="TextBox 5"/>
          <p:cNvSpPr txBox="1">
            <a:spLocks noChangeArrowheads="1"/>
          </p:cNvSpPr>
          <p:nvPr/>
        </p:nvSpPr>
        <p:spPr bwMode="auto">
          <a:xfrm rot="19260000">
            <a:off x="5306640" y="4218458"/>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609600" y="5486400"/>
            <a:ext cx="7778929" cy="381000"/>
          </a:xfrm>
          <a:prstGeom prst="rect">
            <a:avLst/>
          </a:prstGeom>
        </p:spPr>
        <p:txBody>
          <a:bodyPr anchor="ctr">
            <a:noAutofit/>
          </a:bodyPr>
          <a:lstStyle/>
          <a:p>
            <a:pPr algn="ctr"/>
            <a:r>
              <a:rPr lang="en-US" sz="1600" dirty="0">
                <a:latin typeface="Arial" pitchFamily="34" charset="0"/>
                <a:cs typeface="Arial" pitchFamily="34" charset="0"/>
              </a:rPr>
              <a:t>Thus the principle of social justice applies to all of God’s people.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678" y="838200"/>
            <a:ext cx="4036604" cy="4056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125977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286000"/>
            <a:ext cx="3733800" cy="1752600"/>
          </a:xfrm>
        </p:spPr>
        <p:txBody>
          <a:bodyPr>
            <a:noAutofit/>
          </a:bodyPr>
          <a:lstStyle/>
          <a:p>
            <a:r>
              <a:rPr lang="en-US" sz="2400" dirty="0"/>
              <a:t>Justice is a concept that has many definitions. The definitions in this presentation all have their roots in biblical justice.</a:t>
            </a:r>
          </a:p>
        </p:txBody>
      </p:sp>
      <p:sp>
        <p:nvSpPr>
          <p:cNvPr id="5" name="TextBox 5"/>
          <p:cNvSpPr txBox="1">
            <a:spLocks noChangeArrowheads="1"/>
          </p:cNvSpPr>
          <p:nvPr/>
        </p:nvSpPr>
        <p:spPr bwMode="auto">
          <a:xfrm>
            <a:off x="2362200" y="5410200"/>
            <a:ext cx="1600200" cy="169277"/>
          </a:xfrm>
          <a:prstGeom prst="rect">
            <a:avLst/>
          </a:prstGeom>
          <a:noFill/>
          <a:ln w="9525">
            <a:noFill/>
            <a:miter lim="800000"/>
            <a:headEnd/>
            <a:tailEnd/>
          </a:ln>
        </p:spPr>
        <p:txBody>
          <a:bodyPr wrap="square">
            <a:spAutoFit/>
          </a:bodyPr>
          <a:lstStyle/>
          <a:p>
            <a:r>
              <a:rPr lang="en-US" sz="500" dirty="0"/>
              <a:t>Image in </a:t>
            </a:r>
            <a:r>
              <a:rPr lang="en-US" sz="500" dirty="0" err="1" smtClean="0"/>
              <a:t>shutterstock</a:t>
            </a:r>
            <a:endParaRPr lang="en-US" sz="5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2736" y="838200"/>
            <a:ext cx="4440264" cy="4462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72530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28600" y="1524000"/>
            <a:ext cx="2971800" cy="1752600"/>
          </a:xfrm>
          <a:prstGeom prst="rect">
            <a:avLst/>
          </a:prstGeom>
        </p:spPr>
        <p:txBody>
          <a:bodyPr>
            <a:noAutofit/>
          </a:bodyPr>
          <a:lstStyle/>
          <a:p>
            <a:pPr algn="ctr"/>
            <a:r>
              <a:rPr lang="en-US" sz="2400" b="1" dirty="0">
                <a:latin typeface="Arial" pitchFamily="34" charset="0"/>
                <a:cs typeface="Arial" pitchFamily="34" charset="0"/>
              </a:rPr>
              <a:t>Scriptural Justice</a:t>
            </a:r>
          </a:p>
        </p:txBody>
      </p:sp>
      <p:sp>
        <p:nvSpPr>
          <p:cNvPr id="11" name="TextBox 5"/>
          <p:cNvSpPr txBox="1">
            <a:spLocks noChangeArrowheads="1"/>
          </p:cNvSpPr>
          <p:nvPr/>
        </p:nvSpPr>
        <p:spPr bwMode="auto">
          <a:xfrm>
            <a:off x="8001000" y="47837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365" y="1371600"/>
            <a:ext cx="4908835" cy="3274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Content Placeholder 6"/>
          <p:cNvSpPr txBox="1">
            <a:spLocks/>
          </p:cNvSpPr>
          <p:nvPr/>
        </p:nvSpPr>
        <p:spPr>
          <a:xfrm>
            <a:off x="328147" y="2327159"/>
            <a:ext cx="3710453" cy="381000"/>
          </a:xfrm>
          <a:prstGeom prst="rect">
            <a:avLst/>
          </a:prstGeom>
        </p:spPr>
        <p:txBody>
          <a:bodyPr>
            <a:noAutofit/>
          </a:bodyPr>
          <a:lstStyle/>
          <a:p>
            <a:r>
              <a:rPr lang="en-US" sz="2400" b="1" dirty="0">
                <a:latin typeface="Arial" pitchFamily="34" charset="0"/>
                <a:cs typeface="Arial" pitchFamily="34" charset="0"/>
              </a:rPr>
              <a:t>According to Scripture, a just or righteous person is first in right relationship with God and second in right relationship with other human beings.</a:t>
            </a:r>
          </a:p>
        </p:txBody>
      </p:sp>
    </p:spTree>
    <p:extLst>
      <p:ext uri="{BB962C8B-B14F-4D97-AF65-F5344CB8AC3E}">
        <p14:creationId xmlns:p14="http://schemas.microsoft.com/office/powerpoint/2010/main" val="6572833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838200" y="4495800"/>
            <a:ext cx="7543800" cy="1752600"/>
          </a:xfrm>
          <a:prstGeom prst="rect">
            <a:avLst/>
          </a:prstGeom>
        </p:spPr>
        <p:txBody>
          <a:bodyPr>
            <a:noAutofit/>
          </a:bodyPr>
          <a:lstStyle/>
          <a:p>
            <a:pPr algn="ctr"/>
            <a:r>
              <a:rPr lang="en-US" sz="2400" b="1" dirty="0" smtClean="0">
                <a:latin typeface="Arial" pitchFamily="34" charset="0"/>
                <a:cs typeface="Arial" pitchFamily="34" charset="0"/>
              </a:rPr>
              <a:t>Old Law</a:t>
            </a:r>
            <a:endParaRPr lang="en-US" sz="2400" b="1" dirty="0">
              <a:latin typeface="Arial" pitchFamily="34" charset="0"/>
              <a:cs typeface="Arial" pitchFamily="34" charset="0"/>
            </a:endParaRPr>
          </a:p>
        </p:txBody>
      </p:sp>
      <p:sp>
        <p:nvSpPr>
          <p:cNvPr id="11" name="TextBox 5"/>
          <p:cNvSpPr txBox="1">
            <a:spLocks noChangeArrowheads="1"/>
          </p:cNvSpPr>
          <p:nvPr/>
        </p:nvSpPr>
        <p:spPr bwMode="auto">
          <a:xfrm rot="-5400000">
            <a:off x="6599739" y="3687262"/>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605247" y="5029200"/>
            <a:ext cx="8231777" cy="381000"/>
          </a:xfrm>
          <a:prstGeom prst="rect">
            <a:avLst/>
          </a:prstGeom>
        </p:spPr>
        <p:txBody>
          <a:bodyPr>
            <a:noAutofit/>
          </a:bodyPr>
          <a:lstStyle/>
          <a:p>
            <a:r>
              <a:rPr lang="en-US" sz="2400" b="1" dirty="0">
                <a:latin typeface="Arial" pitchFamily="34" charset="0"/>
                <a:cs typeface="Arial" pitchFamily="34" charset="0"/>
              </a:rPr>
              <a:t>In the Old Testament, justice is primarily about treating members of one’s own community fairly and equally.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002826"/>
            <a:ext cx="4908835" cy="32643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00044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875711" y="1430923"/>
            <a:ext cx="3048000" cy="1752600"/>
          </a:xfrm>
          <a:prstGeom prst="rect">
            <a:avLst/>
          </a:prstGeom>
        </p:spPr>
        <p:txBody>
          <a:bodyPr>
            <a:noAutofit/>
          </a:bodyPr>
          <a:lstStyle/>
          <a:p>
            <a:r>
              <a:rPr lang="en-US" sz="2400" b="1" dirty="0" smtClean="0">
                <a:latin typeface="Arial" pitchFamily="34" charset="0"/>
                <a:cs typeface="Arial" pitchFamily="34" charset="0"/>
              </a:rPr>
              <a:t>New Law</a:t>
            </a:r>
            <a:endParaRPr lang="en-US" sz="2400" b="1" dirty="0">
              <a:latin typeface="Arial" pitchFamily="34" charset="0"/>
              <a:cs typeface="Arial" pitchFamily="34" charset="0"/>
            </a:endParaRPr>
          </a:p>
        </p:txBody>
      </p:sp>
      <p:sp>
        <p:nvSpPr>
          <p:cNvPr id="11" name="TextBox 5"/>
          <p:cNvSpPr txBox="1">
            <a:spLocks noChangeArrowheads="1"/>
          </p:cNvSpPr>
          <p:nvPr/>
        </p:nvSpPr>
        <p:spPr bwMode="auto">
          <a:xfrm>
            <a:off x="304800" y="51647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875711" y="2040523"/>
            <a:ext cx="4115889" cy="609600"/>
          </a:xfrm>
          <a:prstGeom prst="rect">
            <a:avLst/>
          </a:prstGeom>
        </p:spPr>
        <p:txBody>
          <a:bodyPr>
            <a:noAutofit/>
          </a:bodyPr>
          <a:lstStyle/>
          <a:p>
            <a:r>
              <a:rPr lang="en-US" sz="2400" b="1" dirty="0">
                <a:latin typeface="Arial" pitchFamily="34" charset="0"/>
                <a:cs typeface="Arial" pitchFamily="34" charset="0"/>
              </a:rPr>
              <a:t>In the New Law of Christ, </a:t>
            </a:r>
            <a:r>
              <a:rPr lang="en-US" sz="2400" b="1" i="1" dirty="0">
                <a:latin typeface="Arial" pitchFamily="34" charset="0"/>
                <a:cs typeface="Arial" pitchFamily="34" charset="0"/>
              </a:rPr>
              <a:t>justice</a:t>
            </a:r>
            <a:r>
              <a:rPr lang="en-US" sz="2400" b="1" dirty="0">
                <a:latin typeface="Arial" pitchFamily="34" charset="0"/>
                <a:cs typeface="Arial" pitchFamily="34" charset="0"/>
              </a:rPr>
              <a:t> means “extending God’s compassion, forgiveness, and mercy to all people, even when that means sacrificing one’s own comfort and material wealth.”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12" y="1107835"/>
            <a:ext cx="4056888" cy="4056888"/>
          </a:xfrm>
          <a:prstGeom prst="rect">
            <a:avLst/>
          </a:prstGeom>
          <a:ln>
            <a:noFill/>
          </a:ln>
          <a:effectLst>
            <a:softEdge rad="112500"/>
          </a:effectLst>
        </p:spPr>
      </p:pic>
    </p:spTree>
    <p:extLst>
      <p:ext uri="{BB962C8B-B14F-4D97-AF65-F5344CB8AC3E}">
        <p14:creationId xmlns:p14="http://schemas.microsoft.com/office/powerpoint/2010/main" val="11994757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064624" y="2692577"/>
            <a:ext cx="8915400" cy="1752600"/>
          </a:xfrm>
          <a:prstGeom prst="rect">
            <a:avLst/>
          </a:prstGeom>
        </p:spPr>
        <p:txBody>
          <a:bodyPr>
            <a:noAutofit/>
          </a:bodyPr>
          <a:lstStyle/>
          <a:p>
            <a:pPr algn="ctr"/>
            <a:r>
              <a:rPr lang="en-US" sz="2400" b="1" dirty="0">
                <a:latin typeface="Arial" pitchFamily="34" charset="0"/>
                <a:cs typeface="Arial" pitchFamily="34" charset="0"/>
              </a:rPr>
              <a:t>The Four Cardinal Virtues</a:t>
            </a:r>
          </a:p>
        </p:txBody>
      </p:sp>
      <p:sp>
        <p:nvSpPr>
          <p:cNvPr id="11" name="TextBox 5"/>
          <p:cNvSpPr txBox="1">
            <a:spLocks noChangeArrowheads="1"/>
          </p:cNvSpPr>
          <p:nvPr/>
        </p:nvSpPr>
        <p:spPr bwMode="auto">
          <a:xfrm>
            <a:off x="594360" y="3989547"/>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1060271" y="4250323"/>
            <a:ext cx="7321729" cy="3810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The four cardinal virtues―prudence, justice, temperance, and fortitude―play a pivotal role in our moral life.</a:t>
            </a:r>
          </a:p>
        </p:txBody>
      </p:sp>
      <p:sp>
        <p:nvSpPr>
          <p:cNvPr id="16" name="Content Placeholder 6"/>
          <p:cNvSpPr txBox="1">
            <a:spLocks/>
          </p:cNvSpPr>
          <p:nvPr/>
        </p:nvSpPr>
        <p:spPr>
          <a:xfrm>
            <a:off x="1060272" y="4936123"/>
            <a:ext cx="8231776" cy="5334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All other human virtues can be grouped around the cardinal virtues.</a:t>
            </a:r>
          </a:p>
        </p:txBody>
      </p:sp>
      <p:sp>
        <p:nvSpPr>
          <p:cNvPr id="8" name="Content Placeholder 6"/>
          <p:cNvSpPr txBox="1">
            <a:spLocks/>
          </p:cNvSpPr>
          <p:nvPr/>
        </p:nvSpPr>
        <p:spPr>
          <a:xfrm>
            <a:off x="1064624" y="5393323"/>
            <a:ext cx="8079376"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As we develop the cardinal virtues in our lives, we become persons of moral character—meaning we will do the right thing, even under difficult circumstances.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 y="838200"/>
            <a:ext cx="2651760" cy="3048000"/>
          </a:xfrm>
          <a:prstGeom prst="rect">
            <a:avLst/>
          </a:prstGeom>
        </p:spPr>
      </p:pic>
    </p:spTree>
    <p:extLst>
      <p:ext uri="{BB962C8B-B14F-4D97-AF65-F5344CB8AC3E}">
        <p14:creationId xmlns:p14="http://schemas.microsoft.com/office/powerpoint/2010/main" val="152283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667000" y="2297096"/>
            <a:ext cx="6172200" cy="1752600"/>
          </a:xfrm>
          <a:prstGeom prst="rect">
            <a:avLst/>
          </a:prstGeom>
        </p:spPr>
        <p:txBody>
          <a:bodyPr>
            <a:noAutofit/>
          </a:bodyPr>
          <a:lstStyle/>
          <a:p>
            <a:pPr algn="ctr"/>
            <a:r>
              <a:rPr lang="en-US" sz="2400" b="1" dirty="0">
                <a:latin typeface="Arial" pitchFamily="34" charset="0"/>
                <a:cs typeface="Arial" pitchFamily="34" charset="0"/>
              </a:rPr>
              <a:t>Justice as a Cardinal Virtue</a:t>
            </a:r>
          </a:p>
        </p:txBody>
      </p:sp>
      <p:sp>
        <p:nvSpPr>
          <p:cNvPr id="15" name="Content Placeholder 6"/>
          <p:cNvSpPr txBox="1">
            <a:spLocks/>
          </p:cNvSpPr>
          <p:nvPr/>
        </p:nvSpPr>
        <p:spPr>
          <a:xfrm>
            <a:off x="3657600" y="3124200"/>
            <a:ext cx="5029200" cy="1034623"/>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As a </a:t>
            </a:r>
            <a:r>
              <a:rPr lang="en-US" sz="1600" b="1" dirty="0">
                <a:latin typeface="Arial" pitchFamily="34" charset="0"/>
                <a:cs typeface="Arial" pitchFamily="34" charset="0"/>
              </a:rPr>
              <a:t>cardinal virtue, </a:t>
            </a:r>
            <a:r>
              <a:rPr lang="en-US" sz="1600" dirty="0">
                <a:latin typeface="Arial" pitchFamily="34" charset="0"/>
                <a:cs typeface="Arial" pitchFamily="34" charset="0"/>
              </a:rPr>
              <a:t>justice is the virtue concerned with the rights and duties within relationships and societies.</a:t>
            </a:r>
          </a:p>
        </p:txBody>
      </p:sp>
      <p:sp>
        <p:nvSpPr>
          <p:cNvPr id="16" name="Content Placeholder 6"/>
          <p:cNvSpPr txBox="1">
            <a:spLocks/>
          </p:cNvSpPr>
          <p:nvPr/>
        </p:nvSpPr>
        <p:spPr>
          <a:xfrm>
            <a:off x="890451" y="4267200"/>
            <a:ext cx="8231776" cy="5334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Justice guides us in giving both God and neighbor what is their due and in working for the common good.</a:t>
            </a:r>
          </a:p>
        </p:txBody>
      </p:sp>
      <p:sp>
        <p:nvSpPr>
          <p:cNvPr id="8" name="Content Placeholder 6"/>
          <p:cNvSpPr txBox="1">
            <a:spLocks/>
          </p:cNvSpPr>
          <p:nvPr/>
        </p:nvSpPr>
        <p:spPr>
          <a:xfrm>
            <a:off x="894803" y="5029200"/>
            <a:ext cx="8079376"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Justice takes into account the needs of others as much as our own </a:t>
            </a:r>
            <a:r>
              <a:rPr lang="en-US" sz="1600" dirty="0" smtClean="0">
                <a:latin typeface="Arial" pitchFamily="34" charset="0"/>
                <a:cs typeface="Arial" pitchFamily="34" charset="0"/>
              </a:rPr>
              <a:t>needs.</a:t>
            </a:r>
            <a:endParaRPr lang="en-US" sz="1600" dirty="0">
              <a:latin typeface="Arial" pitchFamily="34" charset="0"/>
              <a:cs typeface="Arial" pitchFamily="34" charset="0"/>
            </a:endParaRPr>
          </a:p>
        </p:txBody>
      </p:sp>
      <p:sp>
        <p:nvSpPr>
          <p:cNvPr id="9" name="Content Placeholder 6"/>
          <p:cNvSpPr txBox="1">
            <a:spLocks/>
          </p:cNvSpPr>
          <p:nvPr/>
        </p:nvSpPr>
        <p:spPr>
          <a:xfrm>
            <a:off x="896979" y="5486400"/>
            <a:ext cx="8079376"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Justice is about more than simple fairness; it asks us to bring God’s compassionate and merciful love to those who are most in need.</a:t>
            </a:r>
          </a:p>
        </p:txBody>
      </p:sp>
      <p:sp>
        <p:nvSpPr>
          <p:cNvPr id="13" name="TextBox 5"/>
          <p:cNvSpPr txBox="1">
            <a:spLocks noChangeArrowheads="1"/>
          </p:cNvSpPr>
          <p:nvPr/>
        </p:nvSpPr>
        <p:spPr bwMode="auto">
          <a:xfrm>
            <a:off x="594360" y="3989547"/>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 y="838200"/>
            <a:ext cx="2651760" cy="3048000"/>
          </a:xfrm>
          <a:prstGeom prst="rect">
            <a:avLst/>
          </a:prstGeom>
        </p:spPr>
      </p:pic>
    </p:spTree>
    <p:extLst>
      <p:ext uri="{BB962C8B-B14F-4D97-AF65-F5344CB8AC3E}">
        <p14:creationId xmlns:p14="http://schemas.microsoft.com/office/powerpoint/2010/main" val="3628082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819400" y="2379077"/>
            <a:ext cx="5897880" cy="1752600"/>
          </a:xfrm>
          <a:prstGeom prst="rect">
            <a:avLst/>
          </a:prstGeom>
        </p:spPr>
        <p:txBody>
          <a:bodyPr>
            <a:noAutofit/>
          </a:bodyPr>
          <a:lstStyle/>
          <a:p>
            <a:pPr algn="ctr"/>
            <a:r>
              <a:rPr lang="en-US" sz="2400" b="1" dirty="0">
                <a:latin typeface="Arial" pitchFamily="34" charset="0"/>
                <a:cs typeface="Arial" pitchFamily="34" charset="0"/>
              </a:rPr>
              <a:t>Justice as a Cardinal Virtue</a:t>
            </a:r>
          </a:p>
        </p:txBody>
      </p:sp>
      <p:sp>
        <p:nvSpPr>
          <p:cNvPr id="15" name="Content Placeholder 6"/>
          <p:cNvSpPr txBox="1">
            <a:spLocks/>
          </p:cNvSpPr>
          <p:nvPr/>
        </p:nvSpPr>
        <p:spPr>
          <a:xfrm>
            <a:off x="1060271" y="4343400"/>
            <a:ext cx="7321729" cy="3810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The virtue of justice recognizes that some people have greater physical and spiritual needs than others and require a greater sharing of material goods and spiritual </a:t>
            </a:r>
            <a:r>
              <a:rPr lang="en-US" sz="1600" dirty="0" smtClean="0">
                <a:latin typeface="Arial" pitchFamily="34" charset="0"/>
                <a:cs typeface="Arial" pitchFamily="34" charset="0"/>
              </a:rPr>
              <a:t>support.</a:t>
            </a:r>
            <a:endParaRPr lang="en-US" sz="1600" dirty="0">
              <a:latin typeface="Arial" pitchFamily="34" charset="0"/>
              <a:cs typeface="Arial" pitchFamily="34" charset="0"/>
            </a:endParaRPr>
          </a:p>
        </p:txBody>
      </p:sp>
      <p:sp>
        <p:nvSpPr>
          <p:cNvPr id="8" name="Content Placeholder 6"/>
          <p:cNvSpPr txBox="1">
            <a:spLocks/>
          </p:cNvSpPr>
          <p:nvPr/>
        </p:nvSpPr>
        <p:spPr>
          <a:xfrm>
            <a:off x="1064624" y="5257800"/>
            <a:ext cx="8079376"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It takes determination and dedication to be a person who lives the virtues of justice.</a:t>
            </a:r>
          </a:p>
        </p:txBody>
      </p:sp>
      <p:sp>
        <p:nvSpPr>
          <p:cNvPr id="7" name="TextBox 5"/>
          <p:cNvSpPr txBox="1">
            <a:spLocks noChangeArrowheads="1"/>
          </p:cNvSpPr>
          <p:nvPr/>
        </p:nvSpPr>
        <p:spPr bwMode="auto">
          <a:xfrm>
            <a:off x="594360" y="3989547"/>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 y="838200"/>
            <a:ext cx="2651760" cy="3048000"/>
          </a:xfrm>
          <a:prstGeom prst="rect">
            <a:avLst/>
          </a:prstGeom>
        </p:spPr>
      </p:pic>
    </p:spTree>
    <p:extLst>
      <p:ext uri="{BB962C8B-B14F-4D97-AF65-F5344CB8AC3E}">
        <p14:creationId xmlns:p14="http://schemas.microsoft.com/office/powerpoint/2010/main" val="535822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419600" y="1371600"/>
            <a:ext cx="3961312" cy="762000"/>
          </a:xfrm>
          <a:prstGeom prst="rect">
            <a:avLst/>
          </a:prstGeom>
        </p:spPr>
        <p:txBody>
          <a:bodyPr>
            <a:noAutofit/>
          </a:bodyPr>
          <a:lstStyle/>
          <a:p>
            <a:r>
              <a:rPr lang="en-US" sz="2400" b="1" dirty="0">
                <a:latin typeface="Arial" pitchFamily="34" charset="0"/>
                <a:cs typeface="Arial" pitchFamily="34" charset="0"/>
              </a:rPr>
              <a:t>Commutative Justice</a:t>
            </a:r>
          </a:p>
        </p:txBody>
      </p:sp>
      <p:sp>
        <p:nvSpPr>
          <p:cNvPr id="11" name="TextBox 5"/>
          <p:cNvSpPr txBox="1">
            <a:spLocks noChangeArrowheads="1"/>
          </p:cNvSpPr>
          <p:nvPr/>
        </p:nvSpPr>
        <p:spPr bwMode="auto">
          <a:xfrm rot="-5400000">
            <a:off x="3091455" y="4449261"/>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Image in </a:t>
            </a:r>
            <a:r>
              <a:rPr lang="en-US" sz="500" dirty="0" err="1" smtClean="0">
                <a:latin typeface="Arial" pitchFamily="34" charset="0"/>
                <a:cs typeface="Arial" pitchFamily="34" charset="0"/>
              </a:rPr>
              <a:t>shutterstock</a:t>
            </a:r>
            <a:endParaRPr lang="en-US" sz="500" dirty="0">
              <a:latin typeface="Arial" pitchFamily="34" charset="0"/>
              <a:cs typeface="Arial" pitchFamily="34" charset="0"/>
            </a:endParaRPr>
          </a:p>
        </p:txBody>
      </p:sp>
      <p:sp>
        <p:nvSpPr>
          <p:cNvPr id="15" name="Content Placeholder 6"/>
          <p:cNvSpPr txBox="1">
            <a:spLocks/>
          </p:cNvSpPr>
          <p:nvPr/>
        </p:nvSpPr>
        <p:spPr>
          <a:xfrm>
            <a:off x="4419600" y="2133600"/>
            <a:ext cx="3810000" cy="381000"/>
          </a:xfrm>
          <a:prstGeom prst="rect">
            <a:avLst/>
          </a:prstGeom>
        </p:spPr>
        <p:txBody>
          <a:bodyPr>
            <a:noAutofit/>
          </a:bodyPr>
          <a:lstStyle/>
          <a:p>
            <a:r>
              <a:rPr lang="en-US" sz="1600" b="1" dirty="0">
                <a:latin typeface="Arial" pitchFamily="34" charset="0"/>
                <a:cs typeface="Arial" pitchFamily="34" charset="0"/>
              </a:rPr>
              <a:t>Commutative justice</a:t>
            </a:r>
            <a:r>
              <a:rPr lang="en-US" sz="1600" dirty="0">
                <a:latin typeface="Arial" pitchFamily="34" charset="0"/>
                <a:cs typeface="Arial" pitchFamily="34" charset="0"/>
              </a:rPr>
              <a:t> is the fairness that should exist when exchanging goods and services among individuals and institutions.</a:t>
            </a:r>
          </a:p>
        </p:txBody>
      </p:sp>
      <p:sp>
        <p:nvSpPr>
          <p:cNvPr id="8" name="Content Placeholder 6"/>
          <p:cNvSpPr txBox="1">
            <a:spLocks/>
          </p:cNvSpPr>
          <p:nvPr/>
        </p:nvSpPr>
        <p:spPr>
          <a:xfrm>
            <a:off x="4112624" y="3581400"/>
            <a:ext cx="4802776"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It requires that both parties receive exactly what they agreed to; in this way the human dignity of everyone involved in the exchange is protected.</a:t>
            </a:r>
          </a:p>
        </p:txBody>
      </p:sp>
      <p:sp>
        <p:nvSpPr>
          <p:cNvPr id="7" name="Content Placeholder 6"/>
          <p:cNvSpPr txBox="1">
            <a:spLocks/>
          </p:cNvSpPr>
          <p:nvPr/>
        </p:nvSpPr>
        <p:spPr>
          <a:xfrm>
            <a:off x="4112624" y="4572000"/>
            <a:ext cx="5033552" cy="685800"/>
          </a:xfrm>
          <a:prstGeom prst="rect">
            <a:avLst/>
          </a:prstGeom>
        </p:spPr>
        <p:txBody>
          <a:bodyPr>
            <a:noAutofit/>
          </a:bodyPr>
          <a:lstStyle/>
          <a:p>
            <a:pPr marL="285750" indent="-285750">
              <a:buFont typeface="Arial" pitchFamily="34" charset="0"/>
              <a:buChar char="•"/>
            </a:pPr>
            <a:r>
              <a:rPr lang="en-US" sz="1600" dirty="0">
                <a:latin typeface="Arial" pitchFamily="34" charset="0"/>
                <a:cs typeface="Arial" pitchFamily="34" charset="0"/>
              </a:rPr>
              <a:t>It is the most fundamental form of justice in societies; without it all other forms of justice are impossible.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24804"/>
            <a:ext cx="4035516" cy="4274910"/>
          </a:xfrm>
          <a:prstGeom prst="rect">
            <a:avLst/>
          </a:prstGeom>
          <a:ln>
            <a:noFill/>
          </a:ln>
          <a:effectLst>
            <a:reflection blurRad="12700" stA="30000" endPos="12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47618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572</TotalTime>
  <Words>982</Words>
  <Application>Microsoft Office PowerPoint</Application>
  <PresentationFormat>On-screen Show (4:3)</PresentationFormat>
  <Paragraphs>85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LIC Presentation template-New</vt:lpstr>
      <vt:lpstr>Defining Justice</vt:lpstr>
      <vt:lpstr>Justice is a concept that has many definitions. The definitions in this presentation all have their roots in biblical 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102</cp:revision>
  <dcterms:created xsi:type="dcterms:W3CDTF">2011-06-08T19:56:13Z</dcterms:created>
  <dcterms:modified xsi:type="dcterms:W3CDTF">2012-02-15T17:21:49Z</dcterms:modified>
</cp:coreProperties>
</file>