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8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99" autoAdjust="0"/>
    <p:restoredTop sz="89785" autoAdjust="0"/>
  </p:normalViewPr>
  <p:slideViewPr>
    <p:cSldViewPr>
      <p:cViewPr>
        <p:scale>
          <a:sx n="90" d="100"/>
          <a:sy n="90" d="100"/>
        </p:scale>
        <p:origin x="-1566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ECC704B-28C3-4478-8402-0488BF18A2C9}" type="datetimeFigureOut">
              <a:rPr lang="en-US"/>
              <a:pPr>
                <a:defRPr/>
              </a:pPr>
              <a:t>2/15/2012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0C71B7C-611E-4A22-9AAD-D10BE9E994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31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F7E8BB-4CB2-46AA-B217-E65A80B49197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i="1" dirty="0" smtClean="0"/>
              <a:t>Notes:</a:t>
            </a:r>
            <a:r>
              <a:rPr lang="en-US" dirty="0" smtClean="0"/>
              <a:t>  Use these questions to initiate a classroom discussion. For the first question, it would be ideal if the students identified the concepts inspiration and revelation, which will be discussed in this presentation.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5B0998-F676-4400-A7F6-2F5FA5705637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5E52A4C-DC32-4354-9739-14FA34B9D95D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B2E7BB8-750B-4C97-9A3A-75DF80D94E8D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D53ED4-B962-4B80-8290-A9977C5D9C68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B098813-4D9E-436F-A2B3-D1A275DA601C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ingSlide_2810.jpg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620000" y="6019800"/>
            <a:ext cx="1295400" cy="152400"/>
          </a:xfrm>
        </p:spPr>
        <p:txBody>
          <a:bodyPr>
            <a:norm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7315200" cy="4373563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914400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7315200" cy="3916363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w/emphais on secon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7315200" cy="3916363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1676400" y="1600200"/>
            <a:ext cx="6477000" cy="533400"/>
          </a:xfrm>
        </p:spPr>
        <p:txBody>
          <a:bodyPr>
            <a:normAutofit/>
          </a:bodyPr>
          <a:lstStyle>
            <a:lvl1pPr>
              <a:buNone/>
              <a:defRPr sz="2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696200" cy="609600"/>
          </a:xfrm>
        </p:spPr>
        <p:txBody>
          <a:bodyPr/>
          <a:lstStyle>
            <a:lvl1pPr>
              <a:buNone/>
              <a:defRPr sz="28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/narrow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315200" cy="609600"/>
          </a:xfrm>
        </p:spPr>
        <p:txBody>
          <a:bodyPr>
            <a:normAutofit/>
          </a:bodyPr>
          <a:lstStyle>
            <a:lvl1pPr>
              <a:buNone/>
              <a:defRPr sz="28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7315200" cy="1524000"/>
          </a:xfrm>
        </p:spPr>
        <p:txBody>
          <a:bodyPr/>
          <a:lstStyle>
            <a:lvl1pPr algn="ct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algn="ctr">
              <a:defRPr sz="1400" i="1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590800" y="4267200"/>
            <a:ext cx="5029200" cy="1447800"/>
          </a:xfrm>
        </p:spPr>
        <p:txBody>
          <a:bodyPr/>
          <a:lstStyle>
            <a:lvl1pPr marL="457200" indent="-457200">
              <a:buAutoNum type="arabicPeriod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endParaRPr lang="en-US" dirty="0" smtClean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8382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105875B-EB63-4147-8FD0-9F1B2332F38F}" type="datetimeFigureOut">
              <a:rPr lang="en-US"/>
              <a:pPr>
                <a:defRPr/>
              </a:pPr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090304-A3DE-4E86-9249-904118E3D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The Catholic Church and the Bible</a:t>
            </a:r>
          </a:p>
        </p:txBody>
      </p:sp>
      <p:sp>
        <p:nvSpPr>
          <p:cNvPr id="1024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The </a:t>
            </a:r>
            <a:r>
              <a:rPr lang="en-US" smtClean="0">
                <a:latin typeface="Arial" charset="0"/>
                <a:cs typeface="Arial" charset="0"/>
              </a:rPr>
              <a:t>Bible </a:t>
            </a:r>
            <a:r>
              <a:rPr lang="en-US" smtClean="0">
                <a:latin typeface="Arial" charset="0"/>
                <a:cs typeface="Arial" charset="0"/>
              </a:rPr>
              <a:t>Course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10244" name="Text Placeholder 8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32500" lnSpcReduction="20000"/>
          </a:bodyPr>
          <a:lstStyle/>
          <a:p>
            <a:pPr>
              <a:defRPr/>
            </a:pPr>
            <a:r>
              <a:rPr lang="en-US" sz="1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Document #: TX001068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A Look at the Source 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248400" cy="43735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What would you say is the difference between the writings found in the Scriptures and other forms of spiritual writing?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What is inspiration? 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Who is the ultimate source of inspiration for the Scriptures?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How is God as the source </a:t>
            </a:r>
            <a:br>
              <a:rPr lang="en-US" dirty="0" smtClean="0">
                <a:latin typeface="Arial" charset="0"/>
                <a:cs typeface="Arial" charset="0"/>
              </a:rPr>
            </a:br>
            <a:r>
              <a:rPr lang="en-US" dirty="0" smtClean="0">
                <a:latin typeface="Arial" charset="0"/>
                <a:cs typeface="Arial" charset="0"/>
              </a:rPr>
              <a:t>of inspiration different from a 	</a:t>
            </a:r>
            <a:br>
              <a:rPr lang="en-US" dirty="0" smtClean="0">
                <a:latin typeface="Arial" charset="0"/>
                <a:cs typeface="Arial" charset="0"/>
              </a:rPr>
            </a:br>
            <a:r>
              <a:rPr lang="en-US" dirty="0" smtClean="0">
                <a:latin typeface="Arial" charset="0"/>
                <a:cs typeface="Arial" charset="0"/>
              </a:rPr>
              <a:t>human as the source of </a:t>
            </a:r>
            <a:br>
              <a:rPr lang="en-US" dirty="0" smtClean="0">
                <a:latin typeface="Arial" charset="0"/>
                <a:cs typeface="Arial" charset="0"/>
              </a:rPr>
            </a:br>
            <a:r>
              <a:rPr lang="en-US" dirty="0" smtClean="0">
                <a:latin typeface="Arial" charset="0"/>
                <a:cs typeface="Arial" charset="0"/>
              </a:rPr>
              <a:t>inspiration?</a:t>
            </a:r>
          </a:p>
        </p:txBody>
      </p:sp>
      <p:grpSp>
        <p:nvGrpSpPr>
          <p:cNvPr id="11268" name="Group 5"/>
          <p:cNvGrpSpPr>
            <a:grpSpLocks/>
          </p:cNvGrpSpPr>
          <p:nvPr/>
        </p:nvGrpSpPr>
        <p:grpSpPr bwMode="auto">
          <a:xfrm>
            <a:off x="5791200" y="3905250"/>
            <a:ext cx="3048000" cy="2041525"/>
            <a:chOff x="6096000" y="1447800"/>
            <a:chExt cx="3048000" cy="2042008"/>
          </a:xfrm>
        </p:grpSpPr>
        <p:pic>
          <p:nvPicPr>
            <p:cNvPr id="4" name="Picture 3" descr="shutterstock_53890540[1]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0" y="1447800"/>
              <a:ext cx="3048000" cy="2039112"/>
            </a:xfrm>
            <a:prstGeom prst="flowChartAlternateProcess">
              <a:avLst/>
            </a:prstGeom>
          </p:spPr>
        </p:pic>
        <p:sp>
          <p:nvSpPr>
            <p:cNvPr id="11270" name="Text Box 10"/>
            <p:cNvSpPr>
              <a:spLocks noChangeArrowheads="1"/>
            </p:cNvSpPr>
            <p:nvPr/>
          </p:nvSpPr>
          <p:spPr bwMode="auto">
            <a:xfrm rot="471876">
              <a:off x="6100373" y="3302523"/>
              <a:ext cx="1447800" cy="187285"/>
            </a:xfrm>
            <a:prstGeom prst="flowChartAlternate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00"/>
                <a:t>© Danylchenko Iaroslav /Shutterstock.com</a:t>
              </a:r>
              <a:endParaRPr lang="en-US" sz="80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accent1"/>
                </a:solidFill>
                <a:latin typeface="Arial" charset="0"/>
                <a:cs typeface="Arial" charset="0"/>
              </a:rPr>
              <a:t>A Look at Inspiration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God is the ultimate source of inspiration.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Inspiration: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en-US" dirty="0" smtClean="0"/>
              <a:t>To breathe into.</a:t>
            </a:r>
          </a:p>
          <a:p>
            <a:pPr eaLnBrk="1" hangingPunct="1">
              <a:defRPr/>
            </a:pPr>
            <a:r>
              <a:rPr lang="en-US" dirty="0" smtClean="0"/>
              <a:t>The Holy Spirit inspired the human </a:t>
            </a:r>
            <a:br>
              <a:rPr lang="en-US" dirty="0" smtClean="0"/>
            </a:br>
            <a:r>
              <a:rPr lang="en-US" dirty="0" smtClean="0"/>
              <a:t>authors of the Bible as they compiled, </a:t>
            </a:r>
            <a:br>
              <a:rPr lang="en-US" dirty="0" smtClean="0"/>
            </a:br>
            <a:r>
              <a:rPr lang="en-US" dirty="0" smtClean="0"/>
              <a:t>recorded, or wrote the different books </a:t>
            </a:r>
            <a:br>
              <a:rPr lang="en-US" dirty="0" smtClean="0"/>
            </a:br>
            <a:r>
              <a:rPr lang="en-US" dirty="0" smtClean="0"/>
              <a:t>of the Bible.</a:t>
            </a:r>
          </a:p>
          <a:p>
            <a:pPr eaLnBrk="1" hangingPunct="1">
              <a:defRPr/>
            </a:pPr>
            <a:r>
              <a:rPr lang="en-US" dirty="0" smtClean="0"/>
              <a:t>Divine Inspiration is the assistance the </a:t>
            </a:r>
            <a:br>
              <a:rPr lang="en-US" dirty="0" smtClean="0"/>
            </a:br>
            <a:r>
              <a:rPr lang="en-US" dirty="0" smtClean="0"/>
              <a:t>Holy Spirit gave the human authors of the </a:t>
            </a:r>
            <a:br>
              <a:rPr lang="en-US" dirty="0" smtClean="0"/>
            </a:br>
            <a:r>
              <a:rPr lang="en-US" dirty="0" smtClean="0"/>
              <a:t>Bible so they could write in human words the message </a:t>
            </a:r>
            <a:br>
              <a:rPr lang="en-US" dirty="0" smtClean="0"/>
            </a:br>
            <a:r>
              <a:rPr lang="en-US" dirty="0" smtClean="0"/>
              <a:t>of salvation that God wanted to communicate.</a:t>
            </a:r>
          </a:p>
          <a:p>
            <a:pPr eaLnBrk="1" hangingPunct="1">
              <a:defRPr/>
            </a:pPr>
            <a:r>
              <a:rPr lang="en-US" dirty="0" smtClean="0"/>
              <a:t>Because the Holy Spirit guided the authors’ written words, God is the supreme author of all that is communicated and taught in the Sacred Scriptures.</a:t>
            </a:r>
          </a:p>
          <a:p>
            <a:pPr eaLnBrk="1" hangingPunct="1">
              <a:defRPr/>
            </a:pPr>
            <a:endParaRPr lang="en-US" dirty="0"/>
          </a:p>
        </p:txBody>
      </p:sp>
      <p:grpSp>
        <p:nvGrpSpPr>
          <p:cNvPr id="12292" name="Group 5"/>
          <p:cNvGrpSpPr>
            <a:grpSpLocks/>
          </p:cNvGrpSpPr>
          <p:nvPr/>
        </p:nvGrpSpPr>
        <p:grpSpPr bwMode="auto">
          <a:xfrm rot="166172">
            <a:off x="6359525" y="1509713"/>
            <a:ext cx="2663825" cy="2646362"/>
            <a:chOff x="6380636" y="1510607"/>
            <a:chExt cx="2664922" cy="2646575"/>
          </a:xfrm>
        </p:grpSpPr>
        <p:pic>
          <p:nvPicPr>
            <p:cNvPr id="2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21493828">
              <a:off x="6411862" y="1547885"/>
              <a:ext cx="2590800" cy="2586641"/>
            </a:xfrm>
            <a:prstGeom prst="ellipse">
              <a:avLst/>
            </a:prstGeom>
            <a:ln w="63500" cap="rnd">
              <a:noFill/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  <p:sp>
          <p:nvSpPr>
            <p:cNvPr id="5" name="Text Box 10"/>
            <p:cNvSpPr txBox="1">
              <a:spLocks noChangeArrowheads="1"/>
            </p:cNvSpPr>
            <p:nvPr/>
          </p:nvSpPr>
          <p:spPr bwMode="auto">
            <a:xfrm rot="9862068">
              <a:off x="6380636" y="1510607"/>
              <a:ext cx="2664922" cy="2646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spcFirstLastPara="1">
              <a:prstTxWarp prst="textArchUp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500" dirty="0">
                  <a:latin typeface="Arial" pitchFamily="34" charset="0"/>
                  <a:cs typeface="Arial" pitchFamily="34" charset="0"/>
                </a:rPr>
                <a:t>Image in public domain</a:t>
              </a: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The Scriptures and the Catholic Church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The Catholic Church venerates “the Scriptures as she venerates the Lord’s Body” (</a:t>
            </a:r>
            <a:r>
              <a:rPr lang="en-US" i="1" dirty="0" smtClean="0">
                <a:latin typeface="Arial" charset="0"/>
                <a:cs typeface="Arial" charset="0"/>
              </a:rPr>
              <a:t>Catechism of the Catholic Church,</a:t>
            </a:r>
            <a:r>
              <a:rPr lang="en-US" dirty="0" smtClean="0">
                <a:latin typeface="Arial" charset="0"/>
                <a:cs typeface="Arial" charset="0"/>
              </a:rPr>
              <a:t> 103).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“Sacred Scripture and Sacred Tradition make up a single sacred deposit of the Word of God” (</a:t>
            </a:r>
            <a:r>
              <a:rPr lang="en-US" i="1" dirty="0" smtClean="0">
                <a:latin typeface="Arial" charset="0"/>
                <a:cs typeface="Arial" charset="0"/>
              </a:rPr>
              <a:t>DV,</a:t>
            </a:r>
            <a:r>
              <a:rPr lang="en-US" dirty="0" smtClean="0">
                <a:latin typeface="Arial" charset="0"/>
                <a:cs typeface="Arial" charset="0"/>
              </a:rPr>
              <a:t> 10).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Tradition refers to the process of passing on what God reveals for our salvation.</a:t>
            </a:r>
          </a:p>
        </p:txBody>
      </p:sp>
      <p:pic>
        <p:nvPicPr>
          <p:cNvPr id="4" name="Picture 3" descr="StPetersBasilicapublicdomain.jpg"/>
          <p:cNvPicPr>
            <a:picLocks noChangeAspect="1"/>
          </p:cNvPicPr>
          <p:nvPr/>
        </p:nvPicPr>
        <p:blipFill>
          <a:blip r:embed="rId3" cstate="print"/>
          <a:srcRect t="7877" b="2849"/>
          <a:stretch>
            <a:fillRect/>
          </a:stretch>
        </p:blipFill>
        <p:spPr>
          <a:xfrm>
            <a:off x="2133600" y="4191000"/>
            <a:ext cx="4351338" cy="2286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317" name="TextBox 4"/>
          <p:cNvSpPr txBox="1">
            <a:spLocks noChangeArrowheads="1"/>
          </p:cNvSpPr>
          <p:nvPr/>
        </p:nvSpPr>
        <p:spPr bwMode="auto">
          <a:xfrm>
            <a:off x="2057400" y="6437313"/>
            <a:ext cx="16764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The Scriptures and the Catholic Church (cont.)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Tradition began with the communication of the entire Gospel message by the Apostles.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Much of the Apostolic Tradition was written down in the Scriptures, and all of it is handed down and lived out in the life of the Church.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Sacred Tradition is interpreted by the </a:t>
            </a:r>
            <a:r>
              <a:rPr lang="en-US" dirty="0" err="1" smtClean="0">
                <a:latin typeface="Arial" charset="0"/>
                <a:cs typeface="Arial" charset="0"/>
              </a:rPr>
              <a:t>Magisterium</a:t>
            </a:r>
            <a:r>
              <a:rPr lang="en-US" dirty="0" smtClean="0">
                <a:latin typeface="Arial" charset="0"/>
                <a:cs typeface="Arial" charset="0"/>
              </a:rPr>
              <a:t> under the guidance of the Holy Spirit.</a:t>
            </a:r>
          </a:p>
        </p:txBody>
      </p:sp>
      <p:pic>
        <p:nvPicPr>
          <p:cNvPr id="5" name="Picture 4" descr="StPetersBasilicapublicdomain.jpg"/>
          <p:cNvPicPr>
            <a:picLocks noChangeAspect="1"/>
          </p:cNvPicPr>
          <p:nvPr/>
        </p:nvPicPr>
        <p:blipFill>
          <a:blip r:embed="rId3" cstate="print"/>
          <a:srcRect t="7877" b="2849"/>
          <a:stretch>
            <a:fillRect/>
          </a:stretch>
        </p:blipFill>
        <p:spPr>
          <a:xfrm>
            <a:off x="2133600" y="4191000"/>
            <a:ext cx="4351338" cy="2286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4341" name="TextBox 5"/>
          <p:cNvSpPr txBox="1">
            <a:spLocks noChangeArrowheads="1"/>
          </p:cNvSpPr>
          <p:nvPr/>
        </p:nvSpPr>
        <p:spPr bwMode="auto">
          <a:xfrm>
            <a:off x="2057400" y="6437313"/>
            <a:ext cx="16764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00000"/>
                </a:solidFill>
                <a:latin typeface="Arial" charset="0"/>
                <a:cs typeface="Arial" charset="0"/>
              </a:rPr>
              <a:t>The Role of the Magisterium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The </a:t>
            </a:r>
            <a:r>
              <a:rPr lang="en-US" dirty="0" err="1" smtClean="0">
                <a:latin typeface="Arial" charset="0"/>
                <a:cs typeface="Arial" charset="0"/>
              </a:rPr>
              <a:t>Magisterium</a:t>
            </a:r>
            <a:r>
              <a:rPr lang="en-US" dirty="0" smtClean="0">
                <a:latin typeface="Arial" charset="0"/>
                <a:cs typeface="Arial" charset="0"/>
              </a:rPr>
              <a:t> is the Church’s teaching office, consisting of the bishops in communion with the Pope.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The role of the </a:t>
            </a:r>
            <a:r>
              <a:rPr lang="en-US" dirty="0" err="1" smtClean="0">
                <a:latin typeface="Arial" charset="0"/>
                <a:cs typeface="Arial" charset="0"/>
              </a:rPr>
              <a:t>Magisterium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br>
              <a:rPr lang="en-US" dirty="0" smtClean="0">
                <a:latin typeface="Arial" charset="0"/>
                <a:cs typeface="Arial" charset="0"/>
              </a:rPr>
            </a:br>
            <a:r>
              <a:rPr lang="en-US" dirty="0" smtClean="0">
                <a:latin typeface="Arial" charset="0"/>
                <a:cs typeface="Arial" charset="0"/>
              </a:rPr>
              <a:t>of the Church is to define </a:t>
            </a:r>
            <a:br>
              <a:rPr lang="en-US" dirty="0" smtClean="0">
                <a:latin typeface="Arial" charset="0"/>
                <a:cs typeface="Arial" charset="0"/>
              </a:rPr>
            </a:br>
            <a:r>
              <a:rPr lang="en-US" dirty="0" smtClean="0">
                <a:latin typeface="Arial" charset="0"/>
                <a:cs typeface="Arial" charset="0"/>
              </a:rPr>
              <a:t>and articulate dogma and </a:t>
            </a:r>
            <a:br>
              <a:rPr lang="en-US" dirty="0" smtClean="0">
                <a:latin typeface="Arial" charset="0"/>
                <a:cs typeface="Arial" charset="0"/>
              </a:rPr>
            </a:br>
            <a:r>
              <a:rPr lang="en-US" dirty="0" smtClean="0">
                <a:latin typeface="Arial" charset="0"/>
                <a:cs typeface="Arial" charset="0"/>
              </a:rPr>
              <a:t>liturgical practices that </a:t>
            </a:r>
            <a:br>
              <a:rPr lang="en-US" dirty="0" smtClean="0">
                <a:latin typeface="Arial" charset="0"/>
                <a:cs typeface="Arial" charset="0"/>
              </a:rPr>
            </a:br>
            <a:r>
              <a:rPr lang="en-US" dirty="0" smtClean="0">
                <a:latin typeface="Arial" charset="0"/>
                <a:cs typeface="Arial" charset="0"/>
              </a:rPr>
              <a:t>empower people to </a:t>
            </a:r>
            <a:br>
              <a:rPr lang="en-US" dirty="0" smtClean="0">
                <a:latin typeface="Arial" charset="0"/>
                <a:cs typeface="Arial" charset="0"/>
              </a:rPr>
            </a:br>
            <a:r>
              <a:rPr lang="en-US" dirty="0" smtClean="0">
                <a:latin typeface="Arial" charset="0"/>
                <a:cs typeface="Arial" charset="0"/>
              </a:rPr>
              <a:t>encounter God.</a:t>
            </a:r>
          </a:p>
          <a:p>
            <a:pPr eaLnBrk="1" hangingPunct="1"/>
            <a:r>
              <a:rPr lang="en-US" dirty="0" smtClean="0"/>
              <a:t>The doctrine taught by 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err="1" smtClean="0"/>
              <a:t>Magisterium</a:t>
            </a:r>
            <a:r>
              <a:rPr lang="en-US" dirty="0" smtClean="0"/>
              <a:t> is a primary </a:t>
            </a:r>
            <a:br>
              <a:rPr lang="en-US" dirty="0" smtClean="0"/>
            </a:br>
            <a:r>
              <a:rPr lang="en-US" dirty="0" smtClean="0"/>
              <a:t>way God’s Revelation is </a:t>
            </a:r>
            <a:br>
              <a:rPr lang="en-US" dirty="0" smtClean="0"/>
            </a:br>
            <a:r>
              <a:rPr lang="en-US" dirty="0" smtClean="0"/>
              <a:t>communicated to us.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grpSp>
        <p:nvGrpSpPr>
          <p:cNvPr id="15364" name="Group 5"/>
          <p:cNvGrpSpPr>
            <a:grpSpLocks/>
          </p:cNvGrpSpPr>
          <p:nvPr/>
        </p:nvGrpSpPr>
        <p:grpSpPr bwMode="auto">
          <a:xfrm>
            <a:off x="5181105" y="2971800"/>
            <a:ext cx="3505695" cy="2782348"/>
            <a:chOff x="5410200" y="2476500"/>
            <a:chExt cx="3505200" cy="2781588"/>
          </a:xfrm>
        </p:grpSpPr>
        <p:pic>
          <p:nvPicPr>
            <p:cNvPr id="15365" name="Picture 3" descr="Place-Saint-Pierre-foulepublicdomain.jpg"/>
            <p:cNvPicPr>
              <a:picLocks noChangeAspect="1"/>
            </p:cNvPicPr>
            <p:nvPr/>
          </p:nvPicPr>
          <p:blipFill>
            <a:blip r:embed="rId3" cstate="print"/>
            <a:srcRect l="8000" t="5333"/>
            <a:stretch>
              <a:fillRect/>
            </a:stretch>
          </p:blipFill>
          <p:spPr bwMode="auto">
            <a:xfrm>
              <a:off x="5410200" y="2476500"/>
              <a:ext cx="3505200" cy="270510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15366" name="TextBox 4"/>
            <p:cNvSpPr txBox="1">
              <a:spLocks noChangeArrowheads="1"/>
            </p:cNvSpPr>
            <p:nvPr/>
          </p:nvSpPr>
          <p:spPr bwMode="auto">
            <a:xfrm>
              <a:off x="5410697" y="5088811"/>
              <a:ext cx="167640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 dirty="0"/>
                <a:t>Image in public domain</a:t>
              </a: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800" dirty="0">
            <a:solidFill>
              <a:schemeClr val="bg1">
                <a:lumMod val="6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1247</TotalTime>
  <Words>310</Words>
  <Application>Microsoft Office PowerPoint</Application>
  <PresentationFormat>On-screen Show (4:3)</PresentationFormat>
  <Paragraphs>38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Catholic Church and the Bible</vt:lpstr>
      <vt:lpstr>A Look at the Source </vt:lpstr>
      <vt:lpstr>A Look at Inspiration</vt:lpstr>
      <vt:lpstr>The Scriptures and the Catholic Church</vt:lpstr>
      <vt:lpstr>The Scriptures and the Catholic Church (cont.)</vt:lpstr>
      <vt:lpstr>The Role of the Magisterium</vt:lpstr>
    </vt:vector>
  </TitlesOfParts>
  <Company>Saint Mary's Press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Beth Martinka</dc:creator>
  <cp:lastModifiedBy>pintern</cp:lastModifiedBy>
  <cp:revision>142</cp:revision>
  <dcterms:created xsi:type="dcterms:W3CDTF">2010-06-04T19:24:48Z</dcterms:created>
  <dcterms:modified xsi:type="dcterms:W3CDTF">2012-02-15T16:43:47Z</dcterms:modified>
</cp:coreProperties>
</file>