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58" r:id="rId3"/>
    <p:sldId id="336" r:id="rId4"/>
    <p:sldId id="359" r:id="rId5"/>
    <p:sldId id="360" r:id="rId6"/>
    <p:sldId id="361" r:id="rId7"/>
    <p:sldId id="364" r:id="rId8"/>
    <p:sldId id="3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introduce or review the key points in chapter 25 of the student handbook.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194815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that this presentation lists the sources of moral truth, that is, our manual or flow chart for doing the right thing.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2895873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Tell the students that a version of the Golden Rule exists in most organized religions. Encourage them to search online for examples from Buddhism, Confucianism, Islam, and other religions.</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2055646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if they can list all the Ten Commandments. A list is found on page 439 of the student handbook.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1477136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a student to read the two Great Commandments, found on page 438 of the student handbook.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457482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to read the Precepts of the Church listed on page 280 of the student handbook.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3531910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Tell the students that the United States Conference of Catholic Bishops publishes pastoral statements on current topics such as those listed here. Explain that their own bishop also issues statements, as does the Pope.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744310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for volunteers to take turns reading the Live it! sidebar “Top Ten Ways for Forming Your Conscience,” on page 284. Ask the students how each point could be helpful. You may wish to share some of your own views about the importance of informing one’s conscience.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3394842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Sources of Moral Truth</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4478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TX003156</a:t>
            </a:r>
            <a:endParaRPr lang="en-US" dirty="0" smtClean="0"/>
          </a:p>
        </p:txBody>
      </p:sp>
      <p:sp>
        <p:nvSpPr>
          <p:cNvPr id="5" name="Rectangle 4"/>
          <p:cNvSpPr/>
          <p:nvPr/>
        </p:nvSpPr>
        <p:spPr>
          <a:xfrm>
            <a:off x="4057984" y="4572000"/>
            <a:ext cx="132600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25</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7" name="TextBox 5"/>
          <p:cNvSpPr txBox="1">
            <a:spLocks noChangeArrowheads="1"/>
          </p:cNvSpPr>
          <p:nvPr/>
        </p:nvSpPr>
        <p:spPr bwMode="auto">
          <a:xfrm>
            <a:off x="6466603" y="6079123"/>
            <a:ext cx="2184041"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wavebreakmedia</a:t>
            </a:r>
            <a:r>
              <a:rPr lang="en-US" sz="500" dirty="0">
                <a:latin typeface="Arial" pitchFamily="34" charset="0"/>
                <a:cs typeface="Arial" pitchFamily="34" charset="0"/>
              </a:rPr>
              <a:t> / www.shutterstock.com </a:t>
            </a:r>
          </a:p>
        </p:txBody>
      </p:sp>
      <p:sp>
        <p:nvSpPr>
          <p:cNvPr id="19" name="Content Placeholder 6"/>
          <p:cNvSpPr txBox="1">
            <a:spLocks/>
          </p:cNvSpPr>
          <p:nvPr/>
        </p:nvSpPr>
        <p:spPr>
          <a:xfrm>
            <a:off x="1086510" y="1866900"/>
            <a:ext cx="7066890" cy="647700"/>
          </a:xfrm>
          <a:prstGeom prst="rect">
            <a:avLst/>
          </a:prstGeom>
        </p:spPr>
        <p:txBody>
          <a:bodyPr>
            <a:noAutofit/>
          </a:bodyPr>
          <a:lstStyle/>
          <a:p>
            <a:pPr algn="ctr"/>
            <a:r>
              <a:rPr lang="en-US" sz="2400" b="1" dirty="0">
                <a:latin typeface="Arial" pitchFamily="34" charset="0"/>
                <a:cs typeface="Arial" pitchFamily="34" charset="0"/>
              </a:rPr>
              <a:t>When we face a decision, we can </a:t>
            </a:r>
            <a:r>
              <a:rPr lang="en-US" sz="2400" b="1" dirty="0" smtClean="0">
                <a:latin typeface="Arial" pitchFamily="34" charset="0"/>
                <a:cs typeface="Arial" pitchFamily="34" charset="0"/>
              </a:rPr>
              <a:t>rely </a:t>
            </a:r>
            <a:r>
              <a:rPr lang="en-US" sz="2400" b="1" dirty="0">
                <a:latin typeface="Arial" pitchFamily="34" charset="0"/>
                <a:cs typeface="Arial" pitchFamily="34" charset="0"/>
              </a:rPr>
              <a:t>on  .  .  .</a:t>
            </a:r>
          </a:p>
        </p:txBody>
      </p:sp>
      <p:sp>
        <p:nvSpPr>
          <p:cNvPr id="20" name="TextBox 19"/>
          <p:cNvSpPr txBox="1"/>
          <p:nvPr/>
        </p:nvSpPr>
        <p:spPr bwMode="auto">
          <a:xfrm>
            <a:off x="1219200" y="2667000"/>
            <a:ext cx="620588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our natural ability to tell right from wrong.</a:t>
            </a:r>
            <a:endParaRPr lang="en-US" dirty="0">
              <a:solidFill>
                <a:schemeClr val="bg1">
                  <a:lumMod val="65000"/>
                </a:schemeClr>
              </a:solidFill>
              <a:latin typeface="Arial" pitchFamily="34" charset="0"/>
              <a:cs typeface="Arial" pitchFamily="34" charset="0"/>
            </a:endParaRPr>
          </a:p>
        </p:txBody>
      </p:sp>
      <p:sp>
        <p:nvSpPr>
          <p:cNvPr id="27" name="TextBox 26"/>
          <p:cNvSpPr txBox="1"/>
          <p:nvPr/>
        </p:nvSpPr>
        <p:spPr bwMode="auto">
          <a:xfrm>
            <a:off x="1219200" y="3138508"/>
            <a:ext cx="72954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laws and teachings revealed by God.</a:t>
            </a:r>
            <a:endParaRPr lang="en-US" dirty="0">
              <a:solidFill>
                <a:schemeClr val="bg1">
                  <a:lumMod val="65000"/>
                </a:schemeClr>
              </a:solidFill>
              <a:latin typeface="Arial" pitchFamily="34" charset="0"/>
              <a:cs typeface="Arial" pitchFamily="34" charset="0"/>
            </a:endParaRPr>
          </a:p>
        </p:txBody>
      </p:sp>
      <p:pic>
        <p:nvPicPr>
          <p:cNvPr id="1029" name="Picture 5" descr="G:\powerpoint images\chapter25\shutterstock_908997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962400"/>
            <a:ext cx="2955634" cy="19735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txBox="1">
            <a:spLocks/>
          </p:cNvSpPr>
          <p:nvPr/>
        </p:nvSpPr>
        <p:spPr>
          <a:xfrm>
            <a:off x="2438399" y="1981200"/>
            <a:ext cx="4343401" cy="663326"/>
          </a:xfrm>
          <a:prstGeom prst="rect">
            <a:avLst/>
          </a:prstGeom>
        </p:spPr>
        <p:txBody>
          <a:bodyPr>
            <a:noAutofit/>
          </a:bodyPr>
          <a:lstStyle/>
          <a:p>
            <a:pPr algn="ctr"/>
            <a:r>
              <a:rPr lang="en-US" sz="2400" b="1" dirty="0">
                <a:latin typeface="Arial" pitchFamily="34" charset="0"/>
                <a:cs typeface="Arial" pitchFamily="34" charset="0"/>
              </a:rPr>
              <a:t>Natural Moral Law</a:t>
            </a:r>
          </a:p>
        </p:txBody>
      </p:sp>
      <p:sp>
        <p:nvSpPr>
          <p:cNvPr id="6" name="TextBox 5"/>
          <p:cNvSpPr txBox="1"/>
          <p:nvPr/>
        </p:nvSpPr>
        <p:spPr bwMode="auto">
          <a:xfrm>
            <a:off x="1038225" y="3048000"/>
            <a:ext cx="5108214"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Part of our human nature </a:t>
            </a:r>
            <a:endParaRPr lang="en-US" dirty="0">
              <a:solidFill>
                <a:schemeClr val="bg1">
                  <a:lumMod val="65000"/>
                </a:schemeClr>
              </a:solidFill>
              <a:latin typeface="Arial" pitchFamily="34" charset="0"/>
              <a:cs typeface="Arial" pitchFamily="34" charset="0"/>
            </a:endParaRPr>
          </a:p>
        </p:txBody>
      </p:sp>
      <p:sp>
        <p:nvSpPr>
          <p:cNvPr id="13" name="TextBox 5"/>
          <p:cNvSpPr txBox="1">
            <a:spLocks noChangeArrowheads="1"/>
          </p:cNvSpPr>
          <p:nvPr/>
        </p:nvSpPr>
        <p:spPr bwMode="auto">
          <a:xfrm>
            <a:off x="6869282" y="5850523"/>
            <a:ext cx="1969918"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Vankad</a:t>
            </a:r>
            <a:r>
              <a:rPr lang="en-US" sz="500" dirty="0">
                <a:latin typeface="Arial" pitchFamily="34" charset="0"/>
                <a:cs typeface="Arial" pitchFamily="34" charset="0"/>
              </a:rPr>
              <a:t> / www.shutterstock.com </a:t>
            </a:r>
          </a:p>
        </p:txBody>
      </p:sp>
      <p:sp>
        <p:nvSpPr>
          <p:cNvPr id="7" name="TextBox 6"/>
          <p:cNvSpPr txBox="1"/>
          <p:nvPr/>
        </p:nvSpPr>
        <p:spPr bwMode="auto">
          <a:xfrm>
            <a:off x="1038225" y="3494282"/>
            <a:ext cx="7713493"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ability to use reason to do good and avoid evil</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1038224" y="3974068"/>
            <a:ext cx="787717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An example: the Golden Rule </a:t>
            </a:r>
            <a:endParaRPr lang="en-US" dirty="0">
              <a:solidFill>
                <a:schemeClr val="bg1">
                  <a:lumMod val="65000"/>
                </a:schemeClr>
              </a:solidFill>
              <a:latin typeface="Arial" pitchFamily="34" charset="0"/>
              <a:cs typeface="Arial" pitchFamily="34" charset="0"/>
            </a:endParaRPr>
          </a:p>
        </p:txBody>
      </p:sp>
      <p:pic>
        <p:nvPicPr>
          <p:cNvPr id="2051" name="Picture 3" descr="G:\powerpoint images\chapter25\shutterstock_749919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910" y="3062895"/>
            <a:ext cx="1751890" cy="262373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6477000" y="5926723"/>
            <a:ext cx="2497753"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Sybille Yates / www.shutterstock.com </a:t>
            </a:r>
          </a:p>
        </p:txBody>
      </p:sp>
      <p:sp>
        <p:nvSpPr>
          <p:cNvPr id="19" name="Content Placeholder 6"/>
          <p:cNvSpPr txBox="1">
            <a:spLocks/>
          </p:cNvSpPr>
          <p:nvPr/>
        </p:nvSpPr>
        <p:spPr>
          <a:xfrm>
            <a:off x="1087729" y="1927474"/>
            <a:ext cx="6456071" cy="663326"/>
          </a:xfrm>
          <a:prstGeom prst="rect">
            <a:avLst/>
          </a:prstGeom>
        </p:spPr>
        <p:txBody>
          <a:bodyPr>
            <a:noAutofit/>
          </a:bodyPr>
          <a:lstStyle/>
          <a:p>
            <a:pPr algn="ctr"/>
            <a:r>
              <a:rPr lang="en-US" sz="2400" b="1" dirty="0">
                <a:latin typeface="Arial" pitchFamily="34" charset="0"/>
                <a:cs typeface="Arial" pitchFamily="34" charset="0"/>
              </a:rPr>
              <a:t>The Old Law</a:t>
            </a:r>
          </a:p>
        </p:txBody>
      </p:sp>
      <p:pic>
        <p:nvPicPr>
          <p:cNvPr id="3075" name="Picture 3" descr="G:\powerpoint images\chapter25\shutterstock_5156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640717"/>
            <a:ext cx="2286000" cy="3175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TextBox 11"/>
          <p:cNvSpPr txBox="1"/>
          <p:nvPr/>
        </p:nvSpPr>
        <p:spPr bwMode="auto">
          <a:xfrm>
            <a:off x="1028762" y="3048000"/>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Law of Moses </a:t>
            </a:r>
            <a:endParaRPr lang="en-US" dirty="0">
              <a:solidFill>
                <a:schemeClr val="bg1">
                  <a:lumMod val="65000"/>
                </a:schemeClr>
              </a:solidFill>
              <a:latin typeface="Arial" pitchFamily="34" charset="0"/>
              <a:cs typeface="Arial" pitchFamily="34" charset="0"/>
            </a:endParaRPr>
          </a:p>
        </p:txBody>
      </p:sp>
      <p:sp>
        <p:nvSpPr>
          <p:cNvPr id="13" name="TextBox 12"/>
          <p:cNvSpPr txBox="1"/>
          <p:nvPr/>
        </p:nvSpPr>
        <p:spPr bwMode="auto">
          <a:xfrm>
            <a:off x="1066800" y="3516868"/>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Decalogue, or Ten Commandments</a:t>
            </a:r>
          </a:p>
        </p:txBody>
      </p:sp>
      <p:sp>
        <p:nvSpPr>
          <p:cNvPr id="14" name="TextBox 13"/>
          <p:cNvSpPr txBox="1"/>
          <p:nvPr/>
        </p:nvSpPr>
        <p:spPr bwMode="auto">
          <a:xfrm>
            <a:off x="1066800" y="3974068"/>
            <a:ext cx="712575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first stage on the way to the Kingdom of God</a:t>
            </a:r>
          </a:p>
        </p:txBody>
      </p:sp>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5"/>
          <p:cNvSpPr txBox="1">
            <a:spLocks noChangeArrowheads="1"/>
          </p:cNvSpPr>
          <p:nvPr/>
        </p:nvSpPr>
        <p:spPr bwMode="auto">
          <a:xfrm>
            <a:off x="4926465" y="6536323"/>
            <a:ext cx="201726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Nicku</a:t>
            </a:r>
            <a:r>
              <a:rPr lang="en-US" sz="500" dirty="0">
                <a:latin typeface="Arial" pitchFamily="34" charset="0"/>
                <a:cs typeface="Arial" pitchFamily="34" charset="0"/>
              </a:rPr>
              <a:t> / www.shutterstock.com </a:t>
            </a:r>
          </a:p>
        </p:txBody>
      </p:sp>
      <p:sp>
        <p:nvSpPr>
          <p:cNvPr id="15" name="Content Placeholder 6"/>
          <p:cNvSpPr txBox="1">
            <a:spLocks/>
          </p:cNvSpPr>
          <p:nvPr/>
        </p:nvSpPr>
        <p:spPr>
          <a:xfrm>
            <a:off x="652118" y="1622674"/>
            <a:ext cx="7425082" cy="663326"/>
          </a:xfrm>
          <a:prstGeom prst="rect">
            <a:avLst/>
          </a:prstGeom>
        </p:spPr>
        <p:txBody>
          <a:bodyPr>
            <a:noAutofit/>
          </a:bodyPr>
          <a:lstStyle/>
          <a:p>
            <a:pPr algn="ctr"/>
            <a:r>
              <a:rPr lang="en-US" sz="2400" b="1" dirty="0">
                <a:latin typeface="Arial" pitchFamily="34" charset="0"/>
                <a:cs typeface="Arial" pitchFamily="34" charset="0"/>
              </a:rPr>
              <a:t>The New Law</a:t>
            </a:r>
          </a:p>
        </p:txBody>
      </p:sp>
      <p:sp>
        <p:nvSpPr>
          <p:cNvPr id="18" name="TextBox 17"/>
          <p:cNvSpPr txBox="1"/>
          <p:nvPr/>
        </p:nvSpPr>
        <p:spPr bwMode="auto">
          <a:xfrm>
            <a:off x="1442463" y="2362200"/>
            <a:ext cx="65585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Law of the Gospel </a:t>
            </a:r>
            <a:endParaRPr lang="en-US" dirty="0">
              <a:solidFill>
                <a:schemeClr val="bg1">
                  <a:lumMod val="65000"/>
                </a:schemeClr>
              </a:solidFill>
              <a:latin typeface="Arial" pitchFamily="34" charset="0"/>
              <a:cs typeface="Arial" pitchFamily="34" charset="0"/>
            </a:endParaRPr>
          </a:p>
        </p:txBody>
      </p:sp>
      <p:sp>
        <p:nvSpPr>
          <p:cNvPr id="19" name="TextBox 18"/>
          <p:cNvSpPr txBox="1"/>
          <p:nvPr/>
        </p:nvSpPr>
        <p:spPr bwMode="auto">
          <a:xfrm>
            <a:off x="1442464" y="2895600"/>
            <a:ext cx="58727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Perfection of the Old Law </a:t>
            </a:r>
            <a:endParaRPr lang="en-US" dirty="0">
              <a:solidFill>
                <a:schemeClr val="bg1">
                  <a:lumMod val="65000"/>
                </a:schemeClr>
              </a:solidFill>
              <a:latin typeface="Arial" pitchFamily="34" charset="0"/>
              <a:cs typeface="Arial" pitchFamily="34" charset="0"/>
            </a:endParaRPr>
          </a:p>
        </p:txBody>
      </p:sp>
      <p:pic>
        <p:nvPicPr>
          <p:cNvPr id="4099" name="Picture 3" descr="G:\powerpoint images\chapter25\shutterstock_965289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465" y="3945523"/>
            <a:ext cx="1990725" cy="244698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0" name="TextBox 9"/>
          <p:cNvSpPr txBox="1"/>
          <p:nvPr/>
        </p:nvSpPr>
        <p:spPr bwMode="auto">
          <a:xfrm>
            <a:off x="1442464" y="3429000"/>
            <a:ext cx="58727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Summarized in the two Great Commandments </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1675412" y="3220506"/>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Precepts of the Church</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1676400" y="3669268"/>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Catholics are obligated to follow them.</a:t>
            </a:r>
          </a:p>
        </p:txBody>
      </p:sp>
      <p:sp>
        <p:nvSpPr>
          <p:cNvPr id="16" name="Content Placeholder 6"/>
          <p:cNvSpPr txBox="1">
            <a:spLocks/>
          </p:cNvSpPr>
          <p:nvPr/>
        </p:nvSpPr>
        <p:spPr>
          <a:xfrm>
            <a:off x="1408650" y="2218238"/>
            <a:ext cx="5677950" cy="685800"/>
          </a:xfrm>
          <a:prstGeom prst="rect">
            <a:avLst/>
          </a:prstGeom>
        </p:spPr>
        <p:txBody>
          <a:bodyPr>
            <a:noAutofit/>
          </a:bodyPr>
          <a:lstStyle/>
          <a:p>
            <a:pPr algn="ctr"/>
            <a:r>
              <a:rPr lang="en-US" sz="2400" b="1" dirty="0">
                <a:latin typeface="Arial" pitchFamily="34" charset="0"/>
                <a:cs typeface="Arial" pitchFamily="34" charset="0"/>
              </a:rPr>
              <a:t>Church Law</a:t>
            </a:r>
          </a:p>
        </p:txBody>
      </p:sp>
      <p:sp>
        <p:nvSpPr>
          <p:cNvPr id="10" name="TextBox 5"/>
          <p:cNvSpPr txBox="1">
            <a:spLocks noChangeArrowheads="1"/>
          </p:cNvSpPr>
          <p:nvPr/>
        </p:nvSpPr>
        <p:spPr bwMode="auto">
          <a:xfrm>
            <a:off x="7202940" y="5867400"/>
            <a:ext cx="201726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Lisa S. / www.shutterstock.com </a:t>
            </a:r>
          </a:p>
        </p:txBody>
      </p:sp>
      <p:sp>
        <p:nvSpPr>
          <p:cNvPr id="12" name="TextBox 11"/>
          <p:cNvSpPr txBox="1"/>
          <p:nvPr/>
        </p:nvSpPr>
        <p:spPr bwMode="auto">
          <a:xfrm>
            <a:off x="1676400" y="4126468"/>
            <a:ext cx="712575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An example: participate in Mass every Sunday</a:t>
            </a:r>
          </a:p>
        </p:txBody>
      </p:sp>
      <p:pic>
        <p:nvPicPr>
          <p:cNvPr id="5123" name="Picture 3" descr="G:\powerpoint images\chapter25\shutterstock_1088034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915" y="2654399"/>
            <a:ext cx="2133085" cy="3194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G:\powerpoint images\chapter25\shutterstock_1410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6172" y="1872734"/>
            <a:ext cx="1713028" cy="3308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TextBox 5"/>
          <p:cNvSpPr txBox="1">
            <a:spLocks noChangeArrowheads="1"/>
          </p:cNvSpPr>
          <p:nvPr/>
        </p:nvSpPr>
        <p:spPr bwMode="auto">
          <a:xfrm>
            <a:off x="6010081" y="5240923"/>
            <a:ext cx="2981519"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Alistair Scott / www.shutterstock.com </a:t>
            </a:r>
          </a:p>
        </p:txBody>
      </p:sp>
      <p:sp>
        <p:nvSpPr>
          <p:cNvPr id="6" name="TextBox 5"/>
          <p:cNvSpPr txBox="1"/>
          <p:nvPr/>
        </p:nvSpPr>
        <p:spPr bwMode="auto">
          <a:xfrm>
            <a:off x="1028762" y="2895600"/>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Bishops of the world united with the Pope</a:t>
            </a:r>
            <a:endParaRPr lang="en-US" dirty="0">
              <a:solidFill>
                <a:schemeClr val="bg1">
                  <a:lumMod val="65000"/>
                </a:schemeClr>
              </a:solidFill>
              <a:latin typeface="Arial" pitchFamily="34" charset="0"/>
              <a:cs typeface="Arial" pitchFamily="34" charset="0"/>
            </a:endParaRPr>
          </a:p>
        </p:txBody>
      </p:sp>
      <p:sp>
        <p:nvSpPr>
          <p:cNvPr id="7" name="TextBox 6"/>
          <p:cNvSpPr txBox="1"/>
          <p:nvPr/>
        </p:nvSpPr>
        <p:spPr bwMode="auto">
          <a:xfrm>
            <a:off x="1066800" y="3338264"/>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Applies Christ’s New Law to modern situations</a:t>
            </a:r>
          </a:p>
        </p:txBody>
      </p:sp>
      <p:sp>
        <p:nvSpPr>
          <p:cNvPr id="9" name="Content Placeholder 6"/>
          <p:cNvSpPr txBox="1">
            <a:spLocks/>
          </p:cNvSpPr>
          <p:nvPr/>
        </p:nvSpPr>
        <p:spPr>
          <a:xfrm>
            <a:off x="875250" y="1981200"/>
            <a:ext cx="5677950" cy="685800"/>
          </a:xfrm>
          <a:prstGeom prst="rect">
            <a:avLst/>
          </a:prstGeom>
        </p:spPr>
        <p:txBody>
          <a:bodyPr>
            <a:noAutofit/>
          </a:bodyPr>
          <a:lstStyle/>
          <a:p>
            <a:pPr algn="ctr"/>
            <a:r>
              <a:rPr lang="en-US" sz="2400" b="1" dirty="0">
                <a:latin typeface="Arial" pitchFamily="34" charset="0"/>
                <a:cs typeface="Arial" pitchFamily="34" charset="0"/>
              </a:rPr>
              <a:t>The Magisterium of the Church</a:t>
            </a:r>
          </a:p>
        </p:txBody>
      </p:sp>
      <p:sp>
        <p:nvSpPr>
          <p:cNvPr id="10" name="TextBox 9"/>
          <p:cNvSpPr txBox="1"/>
          <p:nvPr/>
        </p:nvSpPr>
        <p:spPr bwMode="auto">
          <a:xfrm>
            <a:off x="1066800" y="3795464"/>
            <a:ext cx="84582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Examples: genetic testing, abortion, the death penalty </a:t>
            </a:r>
          </a:p>
        </p:txBody>
      </p:sp>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a:spLocks noChangeArrowheads="1"/>
          </p:cNvSpPr>
          <p:nvPr/>
        </p:nvSpPr>
        <p:spPr bwMode="auto">
          <a:xfrm>
            <a:off x="6172200" y="4097923"/>
            <a:ext cx="2752933"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Roman </a:t>
            </a:r>
            <a:r>
              <a:rPr lang="en-US" sz="500" dirty="0" err="1">
                <a:latin typeface="Arial" pitchFamily="34" charset="0"/>
                <a:cs typeface="Arial" pitchFamily="34" charset="0"/>
              </a:rPr>
              <a:t>Gorielov</a:t>
            </a:r>
            <a:r>
              <a:rPr lang="en-US" sz="500" dirty="0">
                <a:latin typeface="Arial" pitchFamily="34" charset="0"/>
                <a:cs typeface="Arial" pitchFamily="34" charset="0"/>
              </a:rPr>
              <a:t> / www.shutterstock.com </a:t>
            </a:r>
          </a:p>
        </p:txBody>
      </p:sp>
      <p:sp>
        <p:nvSpPr>
          <p:cNvPr id="6" name="TextBox 5"/>
          <p:cNvSpPr txBox="1"/>
          <p:nvPr/>
        </p:nvSpPr>
        <p:spPr bwMode="auto">
          <a:xfrm>
            <a:off x="304800" y="3214936"/>
            <a:ext cx="6438838"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ability to make a judgment based on practical reason,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to </a:t>
            </a:r>
            <a:r>
              <a:rPr lang="en-US" dirty="0">
                <a:latin typeface="Arial" pitchFamily="34" charset="0"/>
                <a:cs typeface="Arial" pitchFamily="34" charset="0"/>
              </a:rPr>
              <a:t>recognize what is moral and what is not, according to God’s Law</a:t>
            </a:r>
            <a:endParaRPr lang="en-US" dirty="0">
              <a:solidFill>
                <a:schemeClr val="bg1">
                  <a:lumMod val="65000"/>
                </a:schemeClr>
              </a:solidFill>
              <a:latin typeface="Arial" pitchFamily="34" charset="0"/>
              <a:cs typeface="Arial" pitchFamily="34" charset="0"/>
            </a:endParaRPr>
          </a:p>
        </p:txBody>
      </p:sp>
      <p:sp>
        <p:nvSpPr>
          <p:cNvPr id="7" name="TextBox 6"/>
          <p:cNvSpPr txBox="1"/>
          <p:nvPr/>
        </p:nvSpPr>
        <p:spPr bwMode="auto">
          <a:xfrm>
            <a:off x="304800" y="4202668"/>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This needs to be formed in the light of Scripture and Tradition.</a:t>
            </a:r>
          </a:p>
        </p:txBody>
      </p:sp>
      <p:sp>
        <p:nvSpPr>
          <p:cNvPr id="9" name="Content Placeholder 6"/>
          <p:cNvSpPr txBox="1">
            <a:spLocks/>
          </p:cNvSpPr>
          <p:nvPr/>
        </p:nvSpPr>
        <p:spPr>
          <a:xfrm>
            <a:off x="1027650" y="2133600"/>
            <a:ext cx="5677950" cy="685800"/>
          </a:xfrm>
          <a:prstGeom prst="rect">
            <a:avLst/>
          </a:prstGeom>
        </p:spPr>
        <p:txBody>
          <a:bodyPr>
            <a:noAutofit/>
          </a:bodyPr>
          <a:lstStyle/>
          <a:p>
            <a:pPr algn="ctr"/>
            <a:r>
              <a:rPr lang="en-US" sz="2400" b="1" dirty="0">
                <a:latin typeface="Arial" pitchFamily="34" charset="0"/>
                <a:cs typeface="Arial" pitchFamily="34" charset="0"/>
              </a:rPr>
              <a:t>Conscience</a:t>
            </a:r>
          </a:p>
        </p:txBody>
      </p:sp>
      <p:sp>
        <p:nvSpPr>
          <p:cNvPr id="10" name="TextBox 9"/>
          <p:cNvSpPr txBox="1"/>
          <p:nvPr/>
        </p:nvSpPr>
        <p:spPr bwMode="auto">
          <a:xfrm>
            <a:off x="304800" y="4659868"/>
            <a:ext cx="84582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It needs to be fed and exercised.</a:t>
            </a:r>
          </a:p>
        </p:txBody>
      </p:sp>
      <p:pic>
        <p:nvPicPr>
          <p:cNvPr id="7171" name="Picture 3" descr="G:\powerpoint images\chapter25\shutterstock_1081725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371600"/>
            <a:ext cx="1737065" cy="25934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5087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1396</TotalTime>
  <Words>474</Words>
  <Application>Microsoft Office PowerPoint</Application>
  <PresentationFormat>On-screen Show (4:3)</PresentationFormat>
  <Paragraphs>54</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(Body)</vt:lpstr>
      <vt:lpstr>LIC Presentation template-New</vt:lpstr>
      <vt:lpstr>Sources of Moral Truth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257</cp:revision>
  <dcterms:created xsi:type="dcterms:W3CDTF">2011-06-08T19:56:13Z</dcterms:created>
  <dcterms:modified xsi:type="dcterms:W3CDTF">2013-02-05T15:49:22Z</dcterms:modified>
</cp:coreProperties>
</file>