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53" r:id="rId1"/>
  </p:sldMasterIdLst>
  <p:notesMasterIdLst>
    <p:notesMasterId r:id="rId17"/>
  </p:notesMasterIdLst>
  <p:sldIdLst>
    <p:sldId id="310" r:id="rId2"/>
    <p:sldId id="391" r:id="rId3"/>
    <p:sldId id="392" r:id="rId4"/>
    <p:sldId id="393" r:id="rId5"/>
    <p:sldId id="394" r:id="rId6"/>
    <p:sldId id="395" r:id="rId7"/>
    <p:sldId id="396" r:id="rId8"/>
    <p:sldId id="397" r:id="rId9"/>
    <p:sldId id="398" r:id="rId10"/>
    <p:sldId id="399" r:id="rId11"/>
    <p:sldId id="400" r:id="rId12"/>
    <p:sldId id="401" r:id="rId13"/>
    <p:sldId id="402" r:id="rId14"/>
    <p:sldId id="403" r:id="rId15"/>
    <p:sldId id="404" r:id="rId16"/>
  </p:sldIdLst>
  <p:sldSz cx="9144000" cy="6858000" type="screen4x3"/>
  <p:notesSz cx="6858000" cy="9144000"/>
  <p:custDataLst>
    <p:tags r:id="rId18"/>
  </p:custDataLst>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ustin Karr" initials="JK" lastIdx="4" clrIdx="0"/>
  <p:cmAuthor id="1" name="Susanna Seibert" initials="SS" lastIdx="5" clrIdx="1"/>
  <p:cmAuthor id="2" name="Brian Singer-Towns" initials="BS" lastIdx="2"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A5598"/>
    <a:srgbClr val="C30027"/>
    <a:srgbClr val="178D34"/>
    <a:srgbClr val="D60005"/>
    <a:srgbClr val="FF0000"/>
    <a:srgbClr val="CC0000"/>
    <a:srgbClr val="3539C9"/>
    <a:srgbClr val="0000FF"/>
    <a:srgbClr val="008000"/>
    <a:srgbClr val="314B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41" autoAdjust="0"/>
    <p:restoredTop sz="86425" autoAdjust="0"/>
  </p:normalViewPr>
  <p:slideViewPr>
    <p:cSldViewPr snapToGrid="0" snapToObjects="1">
      <p:cViewPr varScale="1">
        <p:scale>
          <a:sx n="102" d="100"/>
          <a:sy n="102" d="100"/>
        </p:scale>
        <p:origin x="954" y="114"/>
      </p:cViewPr>
      <p:guideLst>
        <p:guide orient="horz" pos="2160"/>
        <p:guide pos="2880"/>
      </p:guideLst>
    </p:cSldViewPr>
  </p:slideViewPr>
  <p:outlineViewPr>
    <p:cViewPr>
      <p:scale>
        <a:sx n="33" d="100"/>
        <a:sy n="33" d="100"/>
      </p:scale>
      <p:origin x="258"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6758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fld id="{16DC5929-8357-4C99-A218-FA02D61B50BC}" type="datetimeFigureOut">
              <a:rPr lang="en-US"/>
              <a:pPr>
                <a:defRPr/>
              </a:pPr>
              <a:t>5/20/2015</a:t>
            </a:fld>
            <a:endParaRPr lang="en-US" dirty="0"/>
          </a:p>
        </p:txBody>
      </p:sp>
      <p:sp>
        <p:nvSpPr>
          <p:cNvPr id="553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758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759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6759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D3835CB9-1183-4972-9987-AD6871187B5F}" type="slidenum">
              <a:rPr lang="en-US"/>
              <a:pPr>
                <a:defRPr/>
              </a:pPr>
              <a:t>‹#›</a:t>
            </a:fld>
            <a:endParaRPr lang="en-US" dirty="0"/>
          </a:p>
        </p:txBody>
      </p:sp>
    </p:spTree>
    <p:extLst>
      <p:ext uri="{BB962C8B-B14F-4D97-AF65-F5344CB8AC3E}">
        <p14:creationId xmlns:p14="http://schemas.microsoft.com/office/powerpoint/2010/main" val="32427494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True</a:t>
            </a:r>
          </a:p>
          <a:p>
            <a:pPr marL="228600" indent="-228600">
              <a:buAutoNum type="arabicPeriod"/>
            </a:pPr>
            <a:r>
              <a:rPr lang="en-US" dirty="0" smtClean="0"/>
              <a:t>False</a:t>
            </a:r>
          </a:p>
          <a:p>
            <a:pPr marL="228600" indent="-228600">
              <a:buAutoNum type="arabicPeriod"/>
            </a:pPr>
            <a:r>
              <a:rPr lang="en-US" dirty="0" smtClean="0"/>
              <a:t>True</a:t>
            </a:r>
          </a:p>
          <a:p>
            <a:pPr marL="228600" indent="-228600">
              <a:buAutoNum type="arabicPeriod"/>
            </a:pPr>
            <a:r>
              <a:rPr lang="en-US" baseline="0" dirty="0" smtClean="0"/>
              <a:t>True</a:t>
            </a:r>
          </a:p>
          <a:p>
            <a:pPr marL="228600" indent="-228600">
              <a:buAutoNum type="arabicPeriod"/>
            </a:pPr>
            <a:r>
              <a:rPr lang="en-US" baseline="0" dirty="0" smtClean="0"/>
              <a:t>False</a:t>
            </a:r>
          </a:p>
          <a:p>
            <a:pPr marL="228600" indent="-228600">
              <a:buAutoNum type="arabicPeriod"/>
            </a:pPr>
            <a:r>
              <a:rPr lang="en-US" baseline="0" dirty="0" smtClean="0"/>
              <a:t>True</a:t>
            </a:r>
            <a:endParaRPr lang="en-US" dirty="0"/>
          </a:p>
        </p:txBody>
      </p:sp>
      <p:sp>
        <p:nvSpPr>
          <p:cNvPr id="4" name="Slide Number Placeholder 3"/>
          <p:cNvSpPr>
            <a:spLocks noGrp="1"/>
          </p:cNvSpPr>
          <p:nvPr>
            <p:ph type="sldNum" sz="quarter" idx="10"/>
          </p:nvPr>
        </p:nvSpPr>
        <p:spPr/>
        <p:txBody>
          <a:bodyPr/>
          <a:lstStyle/>
          <a:p>
            <a:pPr>
              <a:defRPr/>
            </a:pPr>
            <a:fld id="{D3835CB9-1183-4972-9987-AD6871187B5F}" type="slidenum">
              <a:rPr lang="en-US" smtClean="0"/>
              <a:pPr>
                <a:defRPr/>
              </a:pPr>
              <a:t>15</a:t>
            </a:fld>
            <a:endParaRPr lang="en-US" dirty="0"/>
          </a:p>
        </p:txBody>
      </p:sp>
    </p:spTree>
    <p:extLst>
      <p:ext uri="{BB962C8B-B14F-4D97-AF65-F5344CB8AC3E}">
        <p14:creationId xmlns:p14="http://schemas.microsoft.com/office/powerpoint/2010/main" val="213302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5/20/2015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2959041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5/20/2015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32607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5/20/2015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79914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5/20/2015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70216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5/20/2015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9541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38428F-13A6-461E-ACE3-3651423F24A5}" type="datetimeFigureOut">
              <a:rPr lang="en-US" smtClean="0">
                <a:solidFill>
                  <a:prstClr val="black">
                    <a:tint val="75000"/>
                  </a:prstClr>
                </a:solidFill>
              </a:rPr>
              <a:pPr/>
              <a:t>5/20/2015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55393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38428F-13A6-461E-ACE3-3651423F24A5}" type="datetimeFigureOut">
              <a:rPr lang="en-US" smtClean="0">
                <a:solidFill>
                  <a:prstClr val="black">
                    <a:tint val="75000"/>
                  </a:prstClr>
                </a:solidFill>
              </a:rPr>
              <a:pPr/>
              <a:t>5/20/2015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86060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38428F-13A6-461E-ACE3-3651423F24A5}" type="datetimeFigureOut">
              <a:rPr lang="en-US" smtClean="0">
                <a:solidFill>
                  <a:prstClr val="black">
                    <a:tint val="75000"/>
                  </a:prstClr>
                </a:solidFill>
              </a:rPr>
              <a:pPr/>
              <a:t>5/20/2015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67973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38428F-13A6-461E-ACE3-3651423F24A5}" type="datetimeFigureOut">
              <a:rPr lang="en-US" smtClean="0">
                <a:solidFill>
                  <a:prstClr val="black">
                    <a:tint val="75000"/>
                  </a:prstClr>
                </a:solidFill>
              </a:rPr>
              <a:pPr/>
              <a:t>5/20/2015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68883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38428F-13A6-461E-ACE3-3651423F24A5}" type="datetimeFigureOut">
              <a:rPr lang="en-US" smtClean="0">
                <a:solidFill>
                  <a:prstClr val="black">
                    <a:tint val="75000"/>
                  </a:prstClr>
                </a:solidFill>
              </a:rPr>
              <a:pPr/>
              <a:t>5/20/2015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21245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38428F-13A6-461E-ACE3-3651423F24A5}" type="datetimeFigureOut">
              <a:rPr lang="en-US" smtClean="0">
                <a:solidFill>
                  <a:prstClr val="black">
                    <a:tint val="75000"/>
                  </a:prstClr>
                </a:solidFill>
              </a:rPr>
              <a:pPr/>
              <a:t>5/20/2015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6034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81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7738428F-13A6-461E-ACE3-3651423F24A5}" type="datetimeFigureOut">
              <a:rPr lang="en-US" smtClean="0">
                <a:solidFill>
                  <a:prstClr val="black">
                    <a:tint val="75000"/>
                  </a:prstClr>
                </a:solidFill>
                <a:latin typeface="Calibri"/>
              </a:rPr>
              <a:pPr eaLnBrk="1" fontAlgn="auto" hangingPunct="1">
                <a:spcBef>
                  <a:spcPts val="0"/>
                </a:spcBef>
                <a:spcAft>
                  <a:spcPts val="0"/>
                </a:spcAft>
              </a:pPr>
              <a:t>5/20/2015</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A52185CE-A228-4E7E-803F-2499737AE528}" type="slidenum">
              <a:rPr lang="en-US" smtClean="0">
                <a:solidFill>
                  <a:prstClr val="black">
                    <a:tint val="75000"/>
                  </a:prstClr>
                </a:solidFill>
                <a:latin typeface="Calibri"/>
              </a:rPr>
              <a:pPr eaLnBrk="1" fontAlgn="auto" hangingPunct="1">
                <a:spcBef>
                  <a:spcPts val="0"/>
                </a:spcBef>
                <a:spcAft>
                  <a:spcPts val="0"/>
                </a:spcAft>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221260244"/>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875" y="0"/>
            <a:ext cx="9429750" cy="6858000"/>
          </a:xfrm>
          <a:prstGeom prst="rect">
            <a:avLst/>
          </a:prstGeom>
          <a:noFill/>
          <a:ln>
            <a:noFill/>
          </a:ln>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4336" y="4732998"/>
            <a:ext cx="1652629" cy="1977737"/>
          </a:xfrm>
          <a:prstGeom prst="rect">
            <a:avLst/>
          </a:prstGeom>
        </p:spPr>
      </p:pic>
    </p:spTree>
    <p:extLst>
      <p:ext uri="{BB962C8B-B14F-4D97-AF65-F5344CB8AC3E}">
        <p14:creationId xmlns:p14="http://schemas.microsoft.com/office/powerpoint/2010/main" val="37330877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noFill/>
        </p:spPr>
        <p:txBody>
          <a:bodyPr>
            <a:noAutofit/>
          </a:bodyPr>
          <a:lstStyle/>
          <a:p>
            <a:pPr>
              <a:lnSpc>
                <a:spcPct val="110000"/>
              </a:lnSpc>
            </a:pPr>
            <a:r>
              <a:rPr lang="en-US" sz="4200" b="1" dirty="0" smtClean="0">
                <a:solidFill>
                  <a:srgbClr val="C30027"/>
                </a:solidFill>
                <a:latin typeface="Arial" panose="020B0604020202020204" pitchFamily="34" charset="0"/>
                <a:cs typeface="Arial" panose="020B0604020202020204" pitchFamily="34" charset="0"/>
              </a:rPr>
              <a:t>“Original Sin”</a:t>
            </a:r>
            <a:r>
              <a:rPr lang="en-US" sz="4200" dirty="0" smtClean="0">
                <a:solidFill>
                  <a:srgbClr val="C30027"/>
                </a:solidFill>
                <a:latin typeface="Arial" panose="020B0604020202020204" pitchFamily="34" charset="0"/>
                <a:cs typeface="Arial" panose="020B0604020202020204" pitchFamily="34" charset="0"/>
              </a:rPr>
              <a:t/>
            </a:r>
            <a:br>
              <a:rPr lang="en-US" sz="4200" dirty="0" smtClean="0">
                <a:solidFill>
                  <a:srgbClr val="C30027"/>
                </a:solidFill>
                <a:latin typeface="Arial" panose="020B0604020202020204" pitchFamily="34" charset="0"/>
                <a:cs typeface="Arial" panose="020B0604020202020204" pitchFamily="34" charset="0"/>
              </a:rPr>
            </a:br>
            <a:r>
              <a:rPr lang="en-US" sz="1800" b="1" dirty="0" smtClean="0">
                <a:solidFill>
                  <a:srgbClr val="A6A6A6"/>
                </a:solidFill>
                <a:latin typeface="Arial" panose="020B0604020202020204" pitchFamily="34" charset="0"/>
                <a:cs typeface="Arial" panose="020B0604020202020204" pitchFamily="34" charset="0"/>
              </a:rPr>
              <a:t> </a:t>
            </a:r>
            <a:r>
              <a:rPr lang="en-US" sz="1800" b="1" dirty="0">
                <a:solidFill>
                  <a:srgbClr val="A6A6A6"/>
                </a:solidFill>
                <a:latin typeface="Arial" panose="020B0604020202020204" pitchFamily="34" charset="0"/>
                <a:cs typeface="Arial" panose="020B0604020202020204" pitchFamily="34" charset="0"/>
              </a:rPr>
              <a:t>(</a:t>
            </a:r>
            <a:r>
              <a:rPr lang="en-US" sz="1800" b="1" dirty="0" smtClean="0">
                <a:solidFill>
                  <a:srgbClr val="A6A6A6"/>
                </a:solidFill>
                <a:latin typeface="Arial" panose="020B0604020202020204" pitchFamily="34" charset="0"/>
                <a:cs typeface="Arial" panose="020B0604020202020204" pitchFamily="34" charset="0"/>
              </a:rPr>
              <a:t>Handbook, pages 83–85)</a:t>
            </a:r>
            <a:endParaRPr lang="en-US" sz="1800" b="1" dirty="0">
              <a:solidFill>
                <a:srgbClr val="A6A6A6"/>
              </a:solidFill>
              <a:latin typeface="Arial" panose="020B0604020202020204" pitchFamily="34" charset="0"/>
              <a:cs typeface="Arial" panose="020B0604020202020204" pitchFamily="34" charset="0"/>
            </a:endParaRPr>
          </a:p>
        </p:txBody>
      </p:sp>
      <p:sp>
        <p:nvSpPr>
          <p:cNvPr id="5" name="Content Placeholder 2"/>
          <p:cNvSpPr>
            <a:spLocks noGrp="1"/>
          </p:cNvSpPr>
          <p:nvPr>
            <p:ph idx="1"/>
          </p:nvPr>
        </p:nvSpPr>
        <p:spPr>
          <a:xfrm>
            <a:off x="628827" y="2232597"/>
            <a:ext cx="4540670" cy="3296140"/>
          </a:xfrm>
        </p:spPr>
        <p:txBody>
          <a:bodyPr>
            <a:noAutofit/>
          </a:bodyPr>
          <a:lstStyle/>
          <a:p>
            <a:pPr marL="0" indent="0">
              <a:spcBef>
                <a:spcPts val="0"/>
              </a:spcBef>
              <a:buNone/>
            </a:pPr>
            <a:r>
              <a:rPr lang="en-US" sz="2400" dirty="0" smtClean="0">
                <a:latin typeface="Arial" panose="020B0604020202020204" pitchFamily="34" charset="0"/>
                <a:cs typeface="Arial" panose="020B0604020202020204" pitchFamily="34" charset="0"/>
              </a:rPr>
              <a:t>Original Sin resulted from the disobedience of our first parents and created the condition in which humanity finds itself—one in which sometimes we find it hard to say “no” to sin.</a:t>
            </a:r>
            <a:endParaRPr lang="en-US" sz="2400" dirty="0">
              <a:latin typeface="Arial" panose="020B0604020202020204" pitchFamily="34" charset="0"/>
              <a:cs typeface="Arial" panose="020B0604020202020204" pitchFamily="34" charset="0"/>
            </a:endParaRPr>
          </a:p>
        </p:txBody>
      </p:sp>
      <p:sp>
        <p:nvSpPr>
          <p:cNvPr id="7" name="Rectangle 6"/>
          <p:cNvSpPr/>
          <p:nvPr/>
        </p:nvSpPr>
        <p:spPr>
          <a:xfrm>
            <a:off x="6864938" y="4517111"/>
            <a:ext cx="1470274" cy="200055"/>
          </a:xfrm>
          <a:prstGeom prst="rect">
            <a:avLst/>
          </a:prstGeom>
        </p:spPr>
        <p:txBody>
          <a:bodyPr wrap="none">
            <a:spAutoFit/>
          </a:bodyPr>
          <a:lstStyle/>
          <a:p>
            <a:pPr algn="r"/>
            <a:r>
              <a:rPr lang="en-US" sz="700" dirty="0" smtClean="0">
                <a:solidFill>
                  <a:schemeClr val="bg1">
                    <a:lumMod val="65000"/>
                  </a:schemeClr>
                </a:solidFill>
                <a:latin typeface="Arial" panose="020B0604020202020204" pitchFamily="34" charset="0"/>
                <a:cs typeface="Arial" panose="020B0604020202020204" pitchFamily="34" charset="0"/>
              </a:rPr>
              <a:t>© </a:t>
            </a:r>
            <a:r>
              <a:rPr lang="en-US" sz="700" dirty="0" err="1" smtClean="0">
                <a:solidFill>
                  <a:schemeClr val="bg1">
                    <a:lumMod val="65000"/>
                  </a:schemeClr>
                </a:solidFill>
                <a:latin typeface="Arial" panose="020B0604020202020204" pitchFamily="34" charset="0"/>
                <a:cs typeface="Arial" panose="020B0604020202020204" pitchFamily="34" charset="0"/>
              </a:rPr>
              <a:t>SuslO</a:t>
            </a:r>
            <a:r>
              <a:rPr lang="en-US" sz="700" dirty="0" smtClean="0">
                <a:solidFill>
                  <a:schemeClr val="bg1">
                    <a:lumMod val="65000"/>
                  </a:schemeClr>
                </a:solidFill>
                <a:latin typeface="Arial" panose="020B0604020202020204" pitchFamily="34" charset="0"/>
                <a:cs typeface="Arial" panose="020B0604020202020204" pitchFamily="34" charset="0"/>
              </a:rPr>
              <a:t> </a:t>
            </a:r>
            <a:r>
              <a:rPr lang="en-US" sz="700" dirty="0">
                <a:solidFill>
                  <a:schemeClr val="bg1">
                    <a:lumMod val="65000"/>
                  </a:schemeClr>
                </a:solidFill>
                <a:latin typeface="Arial" panose="020B0604020202020204" pitchFamily="34" charset="0"/>
                <a:cs typeface="Arial" panose="020B0604020202020204" pitchFamily="34" charset="0"/>
              </a:rPr>
              <a:t>/www.shutterstock.com</a:t>
            </a:r>
          </a:p>
        </p:txBody>
      </p:sp>
      <p:pic>
        <p:nvPicPr>
          <p:cNvPr id="8" name="Picture 7" descr="S10-shutterstock_186289148.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96625" y="2364004"/>
            <a:ext cx="2916344" cy="2153107"/>
          </a:xfrm>
          <a:prstGeom prst="rect">
            <a:avLst/>
          </a:prstGeom>
        </p:spPr>
      </p:pic>
    </p:spTree>
    <p:extLst>
      <p:ext uri="{BB962C8B-B14F-4D97-AF65-F5344CB8AC3E}">
        <p14:creationId xmlns:p14="http://schemas.microsoft.com/office/powerpoint/2010/main" val="4766577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noFill/>
        </p:spPr>
        <p:txBody>
          <a:bodyPr>
            <a:noAutofit/>
          </a:bodyPr>
          <a:lstStyle/>
          <a:p>
            <a:pPr>
              <a:lnSpc>
                <a:spcPct val="110000"/>
              </a:lnSpc>
            </a:pPr>
            <a:r>
              <a:rPr lang="en-US" sz="4200" b="1" dirty="0" smtClean="0">
                <a:solidFill>
                  <a:srgbClr val="C30027"/>
                </a:solidFill>
                <a:latin typeface="Arial" panose="020B0604020202020204" pitchFamily="34" charset="0"/>
                <a:cs typeface="Arial" panose="020B0604020202020204" pitchFamily="34" charset="0"/>
              </a:rPr>
              <a:t>“Original Sin”</a:t>
            </a:r>
            <a:r>
              <a:rPr lang="en-US" sz="4200" dirty="0" smtClean="0">
                <a:solidFill>
                  <a:srgbClr val="C30027"/>
                </a:solidFill>
                <a:latin typeface="Arial" panose="020B0604020202020204" pitchFamily="34" charset="0"/>
                <a:cs typeface="Arial" panose="020B0604020202020204" pitchFamily="34" charset="0"/>
              </a:rPr>
              <a:t/>
            </a:r>
            <a:br>
              <a:rPr lang="en-US" sz="4200" dirty="0" smtClean="0">
                <a:solidFill>
                  <a:srgbClr val="C30027"/>
                </a:solidFill>
                <a:latin typeface="Arial" panose="020B0604020202020204" pitchFamily="34" charset="0"/>
                <a:cs typeface="Arial" panose="020B0604020202020204" pitchFamily="34" charset="0"/>
              </a:rPr>
            </a:br>
            <a:r>
              <a:rPr lang="en-US" sz="1800" b="1" dirty="0" smtClean="0">
                <a:solidFill>
                  <a:srgbClr val="A6A6A6"/>
                </a:solidFill>
                <a:latin typeface="Arial" panose="020B0604020202020204" pitchFamily="34" charset="0"/>
                <a:cs typeface="Arial" panose="020B0604020202020204" pitchFamily="34" charset="0"/>
              </a:rPr>
              <a:t> </a:t>
            </a:r>
            <a:r>
              <a:rPr lang="en-US" sz="1800" b="1" dirty="0">
                <a:solidFill>
                  <a:srgbClr val="A6A6A6"/>
                </a:solidFill>
                <a:latin typeface="Arial" panose="020B0604020202020204" pitchFamily="34" charset="0"/>
                <a:cs typeface="Arial" panose="020B0604020202020204" pitchFamily="34" charset="0"/>
              </a:rPr>
              <a:t>(</a:t>
            </a:r>
            <a:r>
              <a:rPr lang="en-US" sz="1800" b="1" dirty="0" smtClean="0">
                <a:solidFill>
                  <a:srgbClr val="A6A6A6"/>
                </a:solidFill>
                <a:latin typeface="Arial" panose="020B0604020202020204" pitchFamily="34" charset="0"/>
                <a:cs typeface="Arial" panose="020B0604020202020204" pitchFamily="34" charset="0"/>
              </a:rPr>
              <a:t>Handbook, pages 83–85)</a:t>
            </a:r>
            <a:endParaRPr lang="en-US" sz="1800" b="1" dirty="0">
              <a:solidFill>
                <a:srgbClr val="A6A6A6"/>
              </a:solidFill>
              <a:latin typeface="Arial" panose="020B0604020202020204" pitchFamily="34" charset="0"/>
              <a:cs typeface="Arial" panose="020B0604020202020204" pitchFamily="34" charset="0"/>
            </a:endParaRPr>
          </a:p>
        </p:txBody>
      </p:sp>
      <p:sp>
        <p:nvSpPr>
          <p:cNvPr id="5" name="Content Placeholder 2"/>
          <p:cNvSpPr>
            <a:spLocks noGrp="1"/>
          </p:cNvSpPr>
          <p:nvPr>
            <p:ph idx="1"/>
          </p:nvPr>
        </p:nvSpPr>
        <p:spPr>
          <a:xfrm>
            <a:off x="327198" y="1774036"/>
            <a:ext cx="5773119" cy="3996480"/>
          </a:xfrm>
        </p:spPr>
        <p:txBody>
          <a:bodyPr>
            <a:normAutofit/>
          </a:bodyPr>
          <a:lstStyle/>
          <a:p>
            <a:r>
              <a:rPr lang="en-US" sz="2000" dirty="0" smtClean="0">
                <a:latin typeface="Arial" panose="020B0604020202020204" pitchFamily="34" charset="0"/>
                <a:cs typeface="Arial" panose="020B0604020202020204" pitchFamily="34" charset="0"/>
              </a:rPr>
              <a:t>Adam and Eve, the first humans, had but one command from God to follow, and they still disobeyed God.</a:t>
            </a:r>
          </a:p>
          <a:p>
            <a:r>
              <a:rPr lang="en-US" sz="2000" b="1" dirty="0" smtClean="0">
                <a:latin typeface="Arial" panose="020B0604020202020204" pitchFamily="34" charset="0"/>
                <a:cs typeface="Arial" panose="020B0604020202020204" pitchFamily="34" charset="0"/>
              </a:rPr>
              <a:t>Original Sin </a:t>
            </a:r>
            <a:r>
              <a:rPr lang="en-US" sz="2000" dirty="0" smtClean="0">
                <a:latin typeface="Arial" panose="020B0604020202020204" pitchFamily="34" charset="0"/>
                <a:cs typeface="Arial" panose="020B0604020202020204" pitchFamily="34" charset="0"/>
              </a:rPr>
              <a:t>is the term used to describe the condition of humanity’s separation from God due to disobedience. It refers to both of the following:</a:t>
            </a:r>
          </a:p>
          <a:p>
            <a:pPr lvl="1">
              <a:buFont typeface="Arial"/>
              <a:buChar char="•"/>
            </a:pPr>
            <a:r>
              <a:rPr lang="en-US" sz="2000" dirty="0" smtClean="0">
                <a:latin typeface="Arial" panose="020B0604020202020204" pitchFamily="34" charset="0"/>
                <a:cs typeface="Arial" panose="020B0604020202020204" pitchFamily="34" charset="0"/>
              </a:rPr>
              <a:t>The sin committed by our first parents</a:t>
            </a:r>
          </a:p>
          <a:p>
            <a:pPr lvl="1">
              <a:buFont typeface="Arial"/>
              <a:buChar char="•"/>
            </a:pPr>
            <a:r>
              <a:rPr lang="en-US" sz="2000" dirty="0" smtClean="0">
                <a:latin typeface="Arial" panose="020B0604020202020204" pitchFamily="34" charset="0"/>
                <a:cs typeface="Arial" panose="020B0604020202020204" pitchFamily="34" charset="0"/>
              </a:rPr>
              <a:t>The sinful condition that all human beings have been born into</a:t>
            </a:r>
          </a:p>
        </p:txBody>
      </p:sp>
      <p:sp>
        <p:nvSpPr>
          <p:cNvPr id="7" name="Rectangle 6"/>
          <p:cNvSpPr/>
          <p:nvPr/>
        </p:nvSpPr>
        <p:spPr>
          <a:xfrm>
            <a:off x="3729330" y="4805296"/>
            <a:ext cx="4572000" cy="200055"/>
          </a:xfrm>
          <a:prstGeom prst="rect">
            <a:avLst/>
          </a:prstGeom>
        </p:spPr>
        <p:txBody>
          <a:bodyPr>
            <a:spAutoFit/>
          </a:bodyPr>
          <a:lstStyle/>
          <a:p>
            <a:pPr algn="r"/>
            <a:r>
              <a:rPr lang="en-US" sz="700" dirty="0">
                <a:solidFill>
                  <a:srgbClr val="A6A6A6"/>
                </a:solidFill>
                <a:latin typeface="Arial" panose="020B0604020202020204" pitchFamily="34" charset="0"/>
                <a:cs typeface="Arial" panose="020B0604020202020204" pitchFamily="34" charset="0"/>
              </a:rPr>
              <a:t>© MegaPixel/www.shutterstock.com </a:t>
            </a:r>
          </a:p>
        </p:txBody>
      </p:sp>
      <p:pic>
        <p:nvPicPr>
          <p:cNvPr id="8" name="Picture 7" descr="S11-shutterstock_134559266.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5330" y="1495946"/>
            <a:ext cx="2671470" cy="3309350"/>
          </a:xfrm>
          <a:prstGeom prst="rect">
            <a:avLst/>
          </a:prstGeom>
        </p:spPr>
      </p:pic>
    </p:spTree>
    <p:extLst>
      <p:ext uri="{BB962C8B-B14F-4D97-AF65-F5344CB8AC3E}">
        <p14:creationId xmlns:p14="http://schemas.microsoft.com/office/powerpoint/2010/main" val="33022485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noFill/>
        </p:spPr>
        <p:txBody>
          <a:bodyPr>
            <a:noAutofit/>
          </a:bodyPr>
          <a:lstStyle/>
          <a:p>
            <a:pPr>
              <a:lnSpc>
                <a:spcPct val="110000"/>
              </a:lnSpc>
            </a:pPr>
            <a:r>
              <a:rPr lang="en-US" sz="4200" b="1" dirty="0" smtClean="0">
                <a:solidFill>
                  <a:srgbClr val="C30027"/>
                </a:solidFill>
                <a:latin typeface="Arial" panose="020B0604020202020204" pitchFamily="34" charset="0"/>
                <a:cs typeface="Arial" panose="020B0604020202020204" pitchFamily="34" charset="0"/>
              </a:rPr>
              <a:t>“Original Sin”</a:t>
            </a:r>
            <a:r>
              <a:rPr lang="en-US" sz="4200" dirty="0" smtClean="0">
                <a:solidFill>
                  <a:srgbClr val="C30027"/>
                </a:solidFill>
                <a:latin typeface="Arial" panose="020B0604020202020204" pitchFamily="34" charset="0"/>
                <a:cs typeface="Arial" panose="020B0604020202020204" pitchFamily="34" charset="0"/>
              </a:rPr>
              <a:t/>
            </a:r>
            <a:br>
              <a:rPr lang="en-US" sz="4200" dirty="0" smtClean="0">
                <a:solidFill>
                  <a:srgbClr val="C30027"/>
                </a:solidFill>
                <a:latin typeface="Arial" panose="020B0604020202020204" pitchFamily="34" charset="0"/>
                <a:cs typeface="Arial" panose="020B0604020202020204" pitchFamily="34" charset="0"/>
              </a:rPr>
            </a:br>
            <a:r>
              <a:rPr lang="en-US" sz="1800" b="1" dirty="0" smtClean="0">
                <a:solidFill>
                  <a:srgbClr val="A6A6A6"/>
                </a:solidFill>
                <a:latin typeface="Arial" panose="020B0604020202020204" pitchFamily="34" charset="0"/>
                <a:cs typeface="Arial" panose="020B0604020202020204" pitchFamily="34" charset="0"/>
              </a:rPr>
              <a:t> </a:t>
            </a:r>
            <a:r>
              <a:rPr lang="en-US" sz="1800" b="1" dirty="0">
                <a:solidFill>
                  <a:srgbClr val="A6A6A6"/>
                </a:solidFill>
                <a:latin typeface="Arial" panose="020B0604020202020204" pitchFamily="34" charset="0"/>
                <a:cs typeface="Arial" panose="020B0604020202020204" pitchFamily="34" charset="0"/>
              </a:rPr>
              <a:t>(</a:t>
            </a:r>
            <a:r>
              <a:rPr lang="en-US" sz="1800" b="1" dirty="0" smtClean="0">
                <a:solidFill>
                  <a:srgbClr val="A6A6A6"/>
                </a:solidFill>
                <a:latin typeface="Arial" panose="020B0604020202020204" pitchFamily="34" charset="0"/>
                <a:cs typeface="Arial" panose="020B0604020202020204" pitchFamily="34" charset="0"/>
              </a:rPr>
              <a:t>Handbook, pages 83–85)</a:t>
            </a:r>
            <a:endParaRPr lang="en-US" sz="1800" b="1" dirty="0">
              <a:solidFill>
                <a:srgbClr val="A6A6A6"/>
              </a:solidFill>
              <a:latin typeface="Arial" panose="020B0604020202020204" pitchFamily="34" charset="0"/>
              <a:cs typeface="Arial" panose="020B0604020202020204" pitchFamily="34" charset="0"/>
            </a:endParaRPr>
          </a:p>
        </p:txBody>
      </p:sp>
      <p:sp>
        <p:nvSpPr>
          <p:cNvPr id="8" name="Content Placeholder 2"/>
          <p:cNvSpPr>
            <a:spLocks noGrp="1"/>
          </p:cNvSpPr>
          <p:nvPr>
            <p:ph idx="1"/>
          </p:nvPr>
        </p:nvSpPr>
        <p:spPr>
          <a:xfrm>
            <a:off x="457200" y="1587409"/>
            <a:ext cx="8229600" cy="4525963"/>
          </a:xfrm>
        </p:spPr>
        <p:txBody>
          <a:bodyPr>
            <a:normAutofit/>
          </a:bodyPr>
          <a:lstStyle/>
          <a:p>
            <a:r>
              <a:rPr lang="en-US" sz="2200" dirty="0" smtClean="0">
                <a:latin typeface="Arial" panose="020B0604020202020204" pitchFamily="34" charset="0"/>
                <a:cs typeface="Arial" panose="020B0604020202020204" pitchFamily="34" charset="0"/>
              </a:rPr>
              <a:t>The grace received in Baptism cleanses us of our sinful condition and makes us children of God. </a:t>
            </a:r>
          </a:p>
          <a:p>
            <a:r>
              <a:rPr lang="en-US" sz="2200" dirty="0" smtClean="0">
                <a:latin typeface="Arial" panose="020B0604020202020204" pitchFamily="34" charset="0"/>
                <a:cs typeface="Arial" panose="020B0604020202020204" pitchFamily="34" charset="0"/>
              </a:rPr>
              <a:t>However, because of the lasting </a:t>
            </a:r>
            <a:r>
              <a:rPr lang="en-US" sz="2200" b="1" dirty="0" smtClean="0">
                <a:latin typeface="Arial" panose="020B0604020202020204" pitchFamily="34" charset="0"/>
                <a:cs typeface="Arial" panose="020B0604020202020204" pitchFamily="34" charset="0"/>
              </a:rPr>
              <a:t>effects</a:t>
            </a:r>
            <a:r>
              <a:rPr lang="en-US" sz="2200" dirty="0" smtClean="0">
                <a:latin typeface="Arial" panose="020B0604020202020204" pitchFamily="34" charset="0"/>
                <a:cs typeface="Arial" panose="020B0604020202020204" pitchFamily="34" charset="0"/>
              </a:rPr>
              <a:t> of Original Sin, we find it easy to be tempted to sin. </a:t>
            </a:r>
            <a:endParaRPr lang="en-US" sz="2200" dirty="0">
              <a:latin typeface="Arial" panose="020B0604020202020204" pitchFamily="34" charset="0"/>
              <a:cs typeface="Arial" panose="020B0604020202020204" pitchFamily="34" charset="0"/>
            </a:endParaRPr>
          </a:p>
        </p:txBody>
      </p:sp>
      <p:sp>
        <p:nvSpPr>
          <p:cNvPr id="10" name="Rectangle 9"/>
          <p:cNvSpPr/>
          <p:nvPr/>
        </p:nvSpPr>
        <p:spPr>
          <a:xfrm>
            <a:off x="2353790" y="5451921"/>
            <a:ext cx="4572000" cy="200055"/>
          </a:xfrm>
          <a:prstGeom prst="rect">
            <a:avLst/>
          </a:prstGeom>
        </p:spPr>
        <p:txBody>
          <a:bodyPr>
            <a:spAutoFit/>
          </a:bodyPr>
          <a:lstStyle/>
          <a:p>
            <a:pPr algn="ctr"/>
            <a:r>
              <a:rPr lang="en-US" sz="700" dirty="0" smtClean="0">
                <a:solidFill>
                  <a:srgbClr val="A6A6A6"/>
                </a:solidFill>
                <a:latin typeface="Arial" panose="020B0604020202020204" pitchFamily="34" charset="0"/>
                <a:cs typeface="Arial" panose="020B0604020202020204" pitchFamily="34" charset="0"/>
              </a:rPr>
              <a:t>© </a:t>
            </a:r>
            <a:r>
              <a:rPr lang="en-US" sz="700" dirty="0" err="1" smtClean="0">
                <a:solidFill>
                  <a:srgbClr val="A6A6A6"/>
                </a:solidFill>
                <a:latin typeface="Arial" panose="020B0604020202020204" pitchFamily="34" charset="0"/>
                <a:cs typeface="Arial" panose="020B0604020202020204" pitchFamily="34" charset="0"/>
              </a:rPr>
              <a:t>JasonDoiy</a:t>
            </a:r>
            <a:r>
              <a:rPr lang="en-US" sz="700" dirty="0" smtClean="0">
                <a:solidFill>
                  <a:srgbClr val="A6A6A6"/>
                </a:solidFill>
                <a:latin typeface="Arial" panose="020B0604020202020204" pitchFamily="34" charset="0"/>
                <a:cs typeface="Arial" panose="020B0604020202020204" pitchFamily="34" charset="0"/>
              </a:rPr>
              <a:t> </a:t>
            </a:r>
            <a:r>
              <a:rPr lang="en-US" sz="700" dirty="0">
                <a:solidFill>
                  <a:srgbClr val="A6A6A6"/>
                </a:solidFill>
                <a:latin typeface="Arial" panose="020B0604020202020204" pitchFamily="34" charset="0"/>
                <a:cs typeface="Arial" panose="020B0604020202020204" pitchFamily="34" charset="0"/>
              </a:rPr>
              <a:t>/www.istockphoto.com</a:t>
            </a:r>
          </a:p>
        </p:txBody>
      </p:sp>
      <p:pic>
        <p:nvPicPr>
          <p:cNvPr id="11" name="Picture 10" descr="S12-iStock_000018231766_Larg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32731" y="3279685"/>
            <a:ext cx="3288312" cy="2191810"/>
          </a:xfrm>
          <a:prstGeom prst="rect">
            <a:avLst/>
          </a:prstGeom>
        </p:spPr>
      </p:pic>
    </p:spTree>
    <p:extLst>
      <p:ext uri="{BB962C8B-B14F-4D97-AF65-F5344CB8AC3E}">
        <p14:creationId xmlns:p14="http://schemas.microsoft.com/office/powerpoint/2010/main" val="14957949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noFill/>
        </p:spPr>
        <p:txBody>
          <a:bodyPr>
            <a:noAutofit/>
          </a:bodyPr>
          <a:lstStyle/>
          <a:p>
            <a:pPr>
              <a:lnSpc>
                <a:spcPct val="110000"/>
              </a:lnSpc>
            </a:pPr>
            <a:r>
              <a:rPr lang="en-US" sz="3000" b="1" dirty="0" smtClean="0">
                <a:solidFill>
                  <a:srgbClr val="0A5598"/>
                </a:solidFill>
                <a:latin typeface="Arial" panose="020B0604020202020204" pitchFamily="34" charset="0"/>
                <a:cs typeface="Arial" panose="020B0604020202020204" pitchFamily="34" charset="0"/>
              </a:rPr>
              <a:t>“Coming from God, Heading Toward God”</a:t>
            </a:r>
            <a:r>
              <a:rPr lang="en-US" sz="3000" dirty="0" smtClean="0">
                <a:solidFill>
                  <a:srgbClr val="C30027"/>
                </a:solidFill>
                <a:latin typeface="Arial" panose="020B0604020202020204" pitchFamily="34" charset="0"/>
                <a:cs typeface="Arial" panose="020B0604020202020204" pitchFamily="34" charset="0"/>
              </a:rPr>
              <a:t/>
            </a:r>
            <a:br>
              <a:rPr lang="en-US" sz="3000" dirty="0" smtClean="0">
                <a:solidFill>
                  <a:srgbClr val="C30027"/>
                </a:solidFill>
                <a:latin typeface="Arial" panose="020B0604020202020204" pitchFamily="34" charset="0"/>
                <a:cs typeface="Arial" panose="020B0604020202020204" pitchFamily="34" charset="0"/>
              </a:rPr>
            </a:br>
            <a:r>
              <a:rPr lang="en-US" sz="1800" b="1" dirty="0" smtClean="0">
                <a:solidFill>
                  <a:srgbClr val="A6A6A6"/>
                </a:solidFill>
                <a:latin typeface="Arial" panose="020B0604020202020204" pitchFamily="34" charset="0"/>
                <a:cs typeface="Arial" panose="020B0604020202020204" pitchFamily="34" charset="0"/>
              </a:rPr>
              <a:t> (Handbook, pages 85-87)</a:t>
            </a:r>
            <a:endParaRPr lang="en-US" sz="1800" b="1" dirty="0">
              <a:solidFill>
                <a:srgbClr val="A6A6A6"/>
              </a:solidFill>
              <a:latin typeface="Arial" panose="020B0604020202020204" pitchFamily="34" charset="0"/>
              <a:cs typeface="Arial" panose="020B0604020202020204" pitchFamily="34" charset="0"/>
            </a:endParaRPr>
          </a:p>
        </p:txBody>
      </p:sp>
      <p:sp>
        <p:nvSpPr>
          <p:cNvPr id="5" name="Content Placeholder 2"/>
          <p:cNvSpPr>
            <a:spLocks noGrp="1"/>
          </p:cNvSpPr>
          <p:nvPr>
            <p:ph idx="1"/>
          </p:nvPr>
        </p:nvSpPr>
        <p:spPr>
          <a:xfrm>
            <a:off x="4681688" y="2216461"/>
            <a:ext cx="3657600" cy="2448972"/>
          </a:xfrm>
        </p:spPr>
        <p:txBody>
          <a:bodyPr>
            <a:noAutofit/>
          </a:bodyPr>
          <a:lstStyle/>
          <a:p>
            <a:pPr marL="0" indent="0">
              <a:spcBef>
                <a:spcPts val="0"/>
              </a:spcBef>
              <a:buNone/>
            </a:pPr>
            <a:r>
              <a:rPr lang="en-US" sz="2200" dirty="0" smtClean="0">
                <a:latin typeface="Arial" panose="020B0604020202020204" pitchFamily="34" charset="0"/>
                <a:cs typeface="Arial" panose="020B0604020202020204" pitchFamily="34" charset="0"/>
              </a:rPr>
              <a:t>Human beings are religious beings trying to find our spiritual home with God, and we will experience worry and restlessness until we do. </a:t>
            </a:r>
            <a:endParaRPr lang="en-US" sz="2200" dirty="0">
              <a:latin typeface="Arial" panose="020B0604020202020204" pitchFamily="34" charset="0"/>
              <a:cs typeface="Arial" panose="020B0604020202020204" pitchFamily="34" charset="0"/>
            </a:endParaRPr>
          </a:p>
        </p:txBody>
      </p:sp>
      <p:sp>
        <p:nvSpPr>
          <p:cNvPr id="7" name="Rectangle 6"/>
          <p:cNvSpPr/>
          <p:nvPr/>
        </p:nvSpPr>
        <p:spPr>
          <a:xfrm>
            <a:off x="609875" y="5334350"/>
            <a:ext cx="1467068" cy="200055"/>
          </a:xfrm>
          <a:prstGeom prst="rect">
            <a:avLst/>
          </a:prstGeom>
        </p:spPr>
        <p:txBody>
          <a:bodyPr wrap="none">
            <a:spAutoFit/>
          </a:bodyPr>
          <a:lstStyle/>
          <a:p>
            <a:r>
              <a:rPr lang="en-US" sz="700" dirty="0" smtClean="0">
                <a:solidFill>
                  <a:schemeClr val="bg1">
                    <a:lumMod val="65000"/>
                  </a:schemeClr>
                </a:solidFill>
                <a:latin typeface="Arial" panose="020B0604020202020204" pitchFamily="34" charset="0"/>
                <a:cs typeface="Arial" panose="020B0604020202020204" pitchFamily="34" charset="0"/>
              </a:rPr>
              <a:t>© </a:t>
            </a:r>
            <a:r>
              <a:rPr lang="en-US" sz="700" dirty="0" err="1" smtClean="0">
                <a:solidFill>
                  <a:schemeClr val="bg1">
                    <a:lumMod val="65000"/>
                  </a:schemeClr>
                </a:solidFill>
                <a:latin typeface="Arial" panose="020B0604020202020204" pitchFamily="34" charset="0"/>
                <a:cs typeface="Arial" panose="020B0604020202020204" pitchFamily="34" charset="0"/>
              </a:rPr>
              <a:t>Rasica</a:t>
            </a:r>
            <a:r>
              <a:rPr lang="en-US" sz="700" dirty="0" smtClean="0">
                <a:solidFill>
                  <a:schemeClr val="bg1">
                    <a:lumMod val="65000"/>
                  </a:schemeClr>
                </a:solidFill>
                <a:latin typeface="Arial" panose="020B0604020202020204" pitchFamily="34" charset="0"/>
                <a:cs typeface="Arial" panose="020B0604020202020204" pitchFamily="34" charset="0"/>
              </a:rPr>
              <a:t> </a:t>
            </a:r>
            <a:r>
              <a:rPr lang="en-US" sz="700" dirty="0">
                <a:solidFill>
                  <a:schemeClr val="bg1">
                    <a:lumMod val="65000"/>
                  </a:schemeClr>
                </a:solidFill>
                <a:latin typeface="Arial" panose="020B0604020202020204" pitchFamily="34" charset="0"/>
                <a:cs typeface="Arial" panose="020B0604020202020204" pitchFamily="34" charset="0"/>
              </a:rPr>
              <a:t>/www.istockphoto.com</a:t>
            </a:r>
          </a:p>
        </p:txBody>
      </p:sp>
      <p:pic>
        <p:nvPicPr>
          <p:cNvPr id="8" name="Picture 7" descr="S13-iStock_000029050730_Larg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876" y="1801448"/>
            <a:ext cx="3536090" cy="3532901"/>
          </a:xfrm>
          <a:prstGeom prst="rect">
            <a:avLst/>
          </a:prstGeom>
        </p:spPr>
      </p:pic>
    </p:spTree>
    <p:extLst>
      <p:ext uri="{BB962C8B-B14F-4D97-AF65-F5344CB8AC3E}">
        <p14:creationId xmlns:p14="http://schemas.microsoft.com/office/powerpoint/2010/main" val="1282524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noFill/>
        </p:spPr>
        <p:txBody>
          <a:bodyPr>
            <a:noAutofit/>
          </a:bodyPr>
          <a:lstStyle/>
          <a:p>
            <a:pPr>
              <a:lnSpc>
                <a:spcPct val="110000"/>
              </a:lnSpc>
            </a:pPr>
            <a:r>
              <a:rPr lang="en-US" sz="3000" b="1" dirty="0" smtClean="0">
                <a:solidFill>
                  <a:srgbClr val="0A5598"/>
                </a:solidFill>
                <a:latin typeface="Arial" panose="020B0604020202020204" pitchFamily="34" charset="0"/>
                <a:cs typeface="Arial" panose="020B0604020202020204" pitchFamily="34" charset="0"/>
              </a:rPr>
              <a:t>“Coming from God, Heading Toward God”</a:t>
            </a:r>
            <a:r>
              <a:rPr lang="en-US" sz="3000" dirty="0" smtClean="0">
                <a:solidFill>
                  <a:srgbClr val="C30027"/>
                </a:solidFill>
                <a:latin typeface="Arial" panose="020B0604020202020204" pitchFamily="34" charset="0"/>
                <a:cs typeface="Arial" panose="020B0604020202020204" pitchFamily="34" charset="0"/>
              </a:rPr>
              <a:t/>
            </a:r>
            <a:br>
              <a:rPr lang="en-US" sz="3000" dirty="0" smtClean="0">
                <a:solidFill>
                  <a:srgbClr val="C30027"/>
                </a:solidFill>
                <a:latin typeface="Arial" panose="020B0604020202020204" pitchFamily="34" charset="0"/>
                <a:cs typeface="Arial" panose="020B0604020202020204" pitchFamily="34" charset="0"/>
              </a:rPr>
            </a:br>
            <a:r>
              <a:rPr lang="en-US" sz="1800" b="1" dirty="0" smtClean="0">
                <a:solidFill>
                  <a:srgbClr val="A6A6A6"/>
                </a:solidFill>
                <a:latin typeface="Arial" panose="020B0604020202020204" pitchFamily="34" charset="0"/>
                <a:cs typeface="Arial" panose="020B0604020202020204" pitchFamily="34" charset="0"/>
              </a:rPr>
              <a:t> (Handbook, pages 85-87)</a:t>
            </a:r>
            <a:endParaRPr lang="en-US" sz="1800" b="1" dirty="0">
              <a:solidFill>
                <a:srgbClr val="A6A6A6"/>
              </a:solidFill>
              <a:latin typeface="Arial" panose="020B0604020202020204" pitchFamily="34" charset="0"/>
              <a:cs typeface="Arial" panose="020B0604020202020204" pitchFamily="34" charset="0"/>
            </a:endParaRPr>
          </a:p>
        </p:txBody>
      </p:sp>
      <p:sp>
        <p:nvSpPr>
          <p:cNvPr id="5" name="Content Placeholder 2"/>
          <p:cNvSpPr>
            <a:spLocks noGrp="1"/>
          </p:cNvSpPr>
          <p:nvPr>
            <p:ph idx="1"/>
          </p:nvPr>
        </p:nvSpPr>
        <p:spPr>
          <a:xfrm>
            <a:off x="457200" y="1707712"/>
            <a:ext cx="4409268" cy="4006874"/>
          </a:xfrm>
        </p:spPr>
        <p:txBody>
          <a:bodyPr>
            <a:normAutofit/>
          </a:bodyPr>
          <a:lstStyle/>
          <a:p>
            <a:pPr lvl="0"/>
            <a:r>
              <a:rPr lang="en-US" sz="2200" dirty="0" smtClean="0">
                <a:latin typeface="Arial" panose="020B0604020202020204" pitchFamily="34" charset="0"/>
                <a:cs typeface="Arial" panose="020B0604020202020204" pitchFamily="34" charset="0"/>
              </a:rPr>
              <a:t>Being with God is our true home, and returning to God is what will make us happy. </a:t>
            </a:r>
          </a:p>
          <a:p>
            <a:pPr lvl="0"/>
            <a:r>
              <a:rPr lang="en-US" sz="2200" dirty="0" smtClean="0">
                <a:latin typeface="Arial" panose="020B0604020202020204" pitchFamily="34" charset="0"/>
                <a:cs typeface="Arial" panose="020B0604020202020204" pitchFamily="34" charset="0"/>
              </a:rPr>
              <a:t>Humans are religious in the sense that we are all trying to find our spiritual homes.</a:t>
            </a:r>
          </a:p>
          <a:p>
            <a:pPr lvl="0"/>
            <a:r>
              <a:rPr lang="en-US" sz="2200" dirty="0" smtClean="0">
                <a:latin typeface="Arial" panose="020B0604020202020204" pitchFamily="34" charset="0"/>
                <a:cs typeface="Arial" panose="020B0604020202020204" pitchFamily="34" charset="0"/>
              </a:rPr>
              <a:t>Christ is the model of the perfect human being, and by doing God’s will we can become like Christ.</a:t>
            </a:r>
            <a:endParaRPr lang="en-US" sz="2200" dirty="0">
              <a:latin typeface="Arial" panose="020B0604020202020204" pitchFamily="34" charset="0"/>
              <a:cs typeface="Arial" panose="020B0604020202020204" pitchFamily="34" charset="0"/>
            </a:endParaRPr>
          </a:p>
        </p:txBody>
      </p:sp>
      <p:sp>
        <p:nvSpPr>
          <p:cNvPr id="7" name="Rectangle 6"/>
          <p:cNvSpPr/>
          <p:nvPr/>
        </p:nvSpPr>
        <p:spPr>
          <a:xfrm>
            <a:off x="3682227" y="5226456"/>
            <a:ext cx="4572000" cy="200055"/>
          </a:xfrm>
          <a:prstGeom prst="rect">
            <a:avLst/>
          </a:prstGeom>
        </p:spPr>
        <p:txBody>
          <a:bodyPr>
            <a:spAutoFit/>
          </a:bodyPr>
          <a:lstStyle/>
          <a:p>
            <a:pPr algn="r"/>
            <a:r>
              <a:rPr lang="en-US" sz="700" dirty="0" smtClean="0">
                <a:solidFill>
                  <a:srgbClr val="A6A6A6"/>
                </a:solidFill>
                <a:latin typeface="Arial" panose="020B0604020202020204" pitchFamily="34" charset="0"/>
                <a:cs typeface="Arial" panose="020B0604020202020204" pitchFamily="34" charset="0"/>
              </a:rPr>
              <a:t>© eyetoeyePIX/www.istockphoto.com</a:t>
            </a:r>
            <a:endParaRPr lang="en-US" sz="700" dirty="0">
              <a:solidFill>
                <a:srgbClr val="A6A6A6"/>
              </a:solidFill>
              <a:latin typeface="Arial" panose="020B0604020202020204" pitchFamily="34" charset="0"/>
              <a:cs typeface="Arial" panose="020B0604020202020204" pitchFamily="34" charset="0"/>
            </a:endParaRPr>
          </a:p>
        </p:txBody>
      </p:sp>
      <p:pic>
        <p:nvPicPr>
          <p:cNvPr id="8" name="Picture 7" descr="S14-iStock_000008457664_Larg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22523" y="1707712"/>
            <a:ext cx="2931704" cy="3515331"/>
          </a:xfrm>
          <a:prstGeom prst="rect">
            <a:avLst/>
          </a:prstGeom>
        </p:spPr>
      </p:pic>
    </p:spTree>
    <p:extLst>
      <p:ext uri="{BB962C8B-B14F-4D97-AF65-F5344CB8AC3E}">
        <p14:creationId xmlns:p14="http://schemas.microsoft.com/office/powerpoint/2010/main" val="19130682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noFill/>
        </p:spPr>
        <p:txBody>
          <a:bodyPr>
            <a:normAutofit/>
          </a:bodyPr>
          <a:lstStyle/>
          <a:p>
            <a:r>
              <a:rPr lang="en-US" sz="4200" b="1" dirty="0" smtClean="0">
                <a:solidFill>
                  <a:srgbClr val="178D34"/>
                </a:solidFill>
                <a:latin typeface="Arial" panose="020B0604020202020204" pitchFamily="34" charset="0"/>
                <a:cs typeface="Arial" panose="020B0604020202020204" pitchFamily="34" charset="0"/>
              </a:rPr>
              <a:t>Let’s Review!</a:t>
            </a:r>
            <a:endParaRPr lang="en-US" sz="4200" b="1" dirty="0">
              <a:solidFill>
                <a:srgbClr val="178D34"/>
              </a:solidFill>
              <a:latin typeface="Arial" panose="020B0604020202020204" pitchFamily="34" charset="0"/>
              <a:cs typeface="Arial" panose="020B0604020202020204" pitchFamily="34" charset="0"/>
            </a:endParaRPr>
          </a:p>
        </p:txBody>
      </p:sp>
      <p:sp>
        <p:nvSpPr>
          <p:cNvPr id="5" name="Content Placeholder 2"/>
          <p:cNvSpPr>
            <a:spLocks noGrp="1"/>
          </p:cNvSpPr>
          <p:nvPr>
            <p:ph idx="1"/>
          </p:nvPr>
        </p:nvSpPr>
        <p:spPr>
          <a:xfrm>
            <a:off x="457200" y="1346804"/>
            <a:ext cx="8229600" cy="4525963"/>
          </a:xfrm>
        </p:spPr>
        <p:txBody>
          <a:bodyPr>
            <a:normAutofit fontScale="92500" lnSpcReduction="10000"/>
          </a:bodyPr>
          <a:lstStyle/>
          <a:p>
            <a:pPr marL="0" indent="0" algn="ctr">
              <a:lnSpc>
                <a:spcPct val="110000"/>
              </a:lnSpc>
              <a:buNone/>
            </a:pPr>
            <a:r>
              <a:rPr lang="en-US" sz="2400" b="1" u="sng" dirty="0" smtClean="0">
                <a:latin typeface="Arial" panose="020B0604020202020204" pitchFamily="34" charset="0"/>
                <a:cs typeface="Arial" panose="020B0604020202020204" pitchFamily="34" charset="0"/>
              </a:rPr>
              <a:t>True or false?</a:t>
            </a:r>
          </a:p>
          <a:p>
            <a:pPr marL="457200" indent="-457200">
              <a:lnSpc>
                <a:spcPct val="110000"/>
              </a:lnSpc>
              <a:buFont typeface="+mj-lt"/>
              <a:buAutoNum type="arabicPeriod"/>
            </a:pPr>
            <a:r>
              <a:rPr lang="en-US" sz="2400" dirty="0" smtClean="0">
                <a:latin typeface="Arial" panose="020B0604020202020204" pitchFamily="34" charset="0"/>
                <a:cs typeface="Arial" panose="020B0604020202020204" pitchFamily="34" charset="0"/>
              </a:rPr>
              <a:t>Being made in God’s image means that we can love and care for one another.</a:t>
            </a:r>
          </a:p>
          <a:p>
            <a:pPr marL="457200" indent="-457200">
              <a:lnSpc>
                <a:spcPct val="110000"/>
              </a:lnSpc>
              <a:buFont typeface="+mj-lt"/>
              <a:buAutoNum type="arabicPeriod"/>
            </a:pPr>
            <a:r>
              <a:rPr lang="en-US" sz="2400" dirty="0" smtClean="0">
                <a:latin typeface="Arial" panose="020B0604020202020204" pitchFamily="34" charset="0"/>
                <a:cs typeface="Arial" panose="020B0604020202020204" pitchFamily="34" charset="0"/>
              </a:rPr>
              <a:t>Because we are human, we always know why things happen the way they do.</a:t>
            </a:r>
          </a:p>
          <a:p>
            <a:pPr marL="457200" indent="-457200">
              <a:lnSpc>
                <a:spcPct val="110000"/>
              </a:lnSpc>
              <a:buFont typeface="+mj-lt"/>
              <a:buAutoNum type="arabicPeriod"/>
            </a:pPr>
            <a:r>
              <a:rPr lang="en-US" sz="2400" dirty="0" smtClean="0">
                <a:latin typeface="Arial" panose="020B0604020202020204" pitchFamily="34" charset="0"/>
                <a:cs typeface="Arial" panose="020B0604020202020204" pitchFamily="34" charset="0"/>
              </a:rPr>
              <a:t>Even in the darkest times, we are never alone.</a:t>
            </a:r>
          </a:p>
          <a:p>
            <a:pPr marL="457200" indent="-457200">
              <a:lnSpc>
                <a:spcPct val="110000"/>
              </a:lnSpc>
              <a:buFont typeface="+mj-lt"/>
              <a:buAutoNum type="arabicPeriod"/>
            </a:pPr>
            <a:r>
              <a:rPr lang="en-US" sz="2400" dirty="0" smtClean="0">
                <a:solidFill>
                  <a:srgbClr val="000000"/>
                </a:solidFill>
                <a:latin typeface="Arial" panose="020B0604020202020204" pitchFamily="34" charset="0"/>
                <a:cs typeface="Arial" panose="020B0604020202020204" pitchFamily="34" charset="0"/>
              </a:rPr>
              <a:t>Our love for one another is meant to reflect the perfect love and union of the Trinity. </a:t>
            </a:r>
          </a:p>
          <a:p>
            <a:pPr marL="457200" indent="-457200">
              <a:lnSpc>
                <a:spcPct val="110000"/>
              </a:lnSpc>
              <a:buFont typeface="+mj-lt"/>
              <a:buAutoNum type="arabicPeriod"/>
            </a:pPr>
            <a:r>
              <a:rPr lang="en-US" sz="2400" dirty="0" smtClean="0">
                <a:latin typeface="Arial" panose="020B0604020202020204" pitchFamily="34" charset="0"/>
                <a:cs typeface="Arial" panose="020B0604020202020204" pitchFamily="34" charset="0"/>
              </a:rPr>
              <a:t>Once you are baptized, you never sin again.</a:t>
            </a:r>
          </a:p>
          <a:p>
            <a:pPr marL="457200" indent="-457200">
              <a:lnSpc>
                <a:spcPct val="110000"/>
              </a:lnSpc>
              <a:buFont typeface="+mj-lt"/>
              <a:buAutoNum type="arabicPeriod"/>
            </a:pPr>
            <a:r>
              <a:rPr lang="en-US" sz="2400" dirty="0" smtClean="0">
                <a:solidFill>
                  <a:srgbClr val="000000"/>
                </a:solidFill>
                <a:latin typeface="Arial" panose="020B0604020202020204" pitchFamily="34" charset="0"/>
                <a:cs typeface="Arial" panose="020B0604020202020204" pitchFamily="34" charset="0"/>
              </a:rPr>
              <a:t>Jesus Christ makes it possible for us to be reunited with God again.  </a:t>
            </a:r>
          </a:p>
          <a:p>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6350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1063314" y="619496"/>
            <a:ext cx="7513867" cy="119759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dirty="0" smtClean="0">
                <a:latin typeface="Arial" panose="020B0604020202020204" pitchFamily="34" charset="0"/>
                <a:cs typeface="Arial" panose="020B0604020202020204" pitchFamily="34" charset="0"/>
              </a:rPr>
              <a:t>The</a:t>
            </a:r>
            <a:r>
              <a:rPr lang="en-US" sz="2400" dirty="0" smtClean="0">
                <a:latin typeface="Arial" panose="020B0604020202020204" pitchFamily="34" charset="0"/>
                <a:cs typeface="Arial" panose="020B0604020202020204" pitchFamily="34" charset="0"/>
              </a:rPr>
              <a:t> </a:t>
            </a:r>
            <a:r>
              <a:rPr lang="en-US" sz="6600" b="1" dirty="0" smtClean="0">
                <a:solidFill>
                  <a:srgbClr val="0A5598"/>
                </a:solidFill>
                <a:latin typeface="Arial" panose="020B0604020202020204" pitchFamily="34" charset="0"/>
                <a:cs typeface="Arial" panose="020B0604020202020204" pitchFamily="34" charset="0"/>
              </a:rPr>
              <a:t>Old</a:t>
            </a:r>
            <a:r>
              <a:rPr lang="en-US" sz="6600" b="1" dirty="0" smtClean="0">
                <a:solidFill>
                  <a:srgbClr val="314BCD"/>
                </a:solidFill>
                <a:latin typeface="Arial" panose="020B0604020202020204" pitchFamily="34" charset="0"/>
                <a:cs typeface="Arial" panose="020B0604020202020204" pitchFamily="34" charset="0"/>
              </a:rPr>
              <a:t> </a:t>
            </a:r>
            <a:r>
              <a:rPr lang="en-US" sz="6600" b="1" dirty="0" smtClean="0">
                <a:solidFill>
                  <a:srgbClr val="0A5598"/>
                </a:solidFill>
                <a:latin typeface="Arial" panose="020B0604020202020204" pitchFamily="34" charset="0"/>
                <a:cs typeface="Arial" panose="020B0604020202020204" pitchFamily="34" charset="0"/>
              </a:rPr>
              <a:t>Testament</a:t>
            </a:r>
            <a:r>
              <a:rPr lang="en-US" sz="6600" b="1" dirty="0" smtClean="0">
                <a:solidFill>
                  <a:srgbClr val="314BCD"/>
                </a:solidFill>
                <a:latin typeface="Arial" panose="020B0604020202020204" pitchFamily="34" charset="0"/>
                <a:cs typeface="Arial" panose="020B0604020202020204" pitchFamily="34" charset="0"/>
              </a:rPr>
              <a:t> </a:t>
            </a:r>
            <a:endParaRPr lang="en-US" sz="6600" b="1" dirty="0">
              <a:solidFill>
                <a:srgbClr val="C00000"/>
              </a:solidFill>
              <a:latin typeface="Arial" panose="020B0604020202020204" pitchFamily="34" charset="0"/>
              <a:cs typeface="Arial" panose="020B0604020202020204" pitchFamily="34" charset="0"/>
            </a:endParaRPr>
          </a:p>
        </p:txBody>
      </p:sp>
      <p:sp>
        <p:nvSpPr>
          <p:cNvPr id="5" name="TextBox 4"/>
          <p:cNvSpPr txBox="1"/>
          <p:nvPr/>
        </p:nvSpPr>
        <p:spPr>
          <a:xfrm>
            <a:off x="3425506" y="1386838"/>
            <a:ext cx="4865471" cy="1323439"/>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and the </a:t>
            </a:r>
            <a:r>
              <a:rPr lang="en-US" sz="8000" b="1" dirty="0" smtClean="0">
                <a:solidFill>
                  <a:srgbClr val="C30027"/>
                </a:solidFill>
                <a:latin typeface="Arial" panose="020B0604020202020204" pitchFamily="34" charset="0"/>
                <a:cs typeface="Arial" panose="020B0604020202020204" pitchFamily="34" charset="0"/>
              </a:rPr>
              <a:t>Trinity</a:t>
            </a:r>
            <a:endParaRPr lang="en-US" sz="8000" b="1" dirty="0">
              <a:solidFill>
                <a:srgbClr val="C30027"/>
              </a:solidFill>
            </a:endParaRPr>
          </a:p>
        </p:txBody>
      </p:sp>
      <p:sp>
        <p:nvSpPr>
          <p:cNvPr id="6" name="Rectangle 5"/>
          <p:cNvSpPr/>
          <p:nvPr/>
        </p:nvSpPr>
        <p:spPr>
          <a:xfrm>
            <a:off x="4825622" y="2786785"/>
            <a:ext cx="3403978" cy="259754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solidFill>
                  <a:srgbClr val="178D34"/>
                </a:solidFill>
                <a:latin typeface="Arial" panose="020B0604020202020204" pitchFamily="34" charset="0"/>
                <a:cs typeface="Arial" panose="020B0604020202020204" pitchFamily="34" charset="0"/>
              </a:rPr>
              <a:t>Chapter </a:t>
            </a:r>
            <a:r>
              <a:rPr lang="en-US" sz="2000" dirty="0" smtClean="0">
                <a:solidFill>
                  <a:srgbClr val="178D34"/>
                </a:solidFill>
                <a:latin typeface="Arial" panose="020B0604020202020204" pitchFamily="34" charset="0"/>
                <a:cs typeface="Arial" panose="020B0604020202020204" pitchFamily="34" charset="0"/>
              </a:rPr>
              <a:t>7</a:t>
            </a:r>
            <a:endParaRPr lang="en-US" sz="2000" dirty="0">
              <a:solidFill>
                <a:srgbClr val="178D34"/>
              </a:solidFill>
              <a:latin typeface="Arial" panose="020B0604020202020204" pitchFamily="34" charset="0"/>
              <a:cs typeface="Arial" panose="020B0604020202020204" pitchFamily="34" charset="0"/>
            </a:endParaRPr>
          </a:p>
          <a:p>
            <a:pPr algn="ctr"/>
            <a:r>
              <a:rPr lang="en-US" sz="3600" dirty="0" smtClean="0">
                <a:solidFill>
                  <a:srgbClr val="178D34"/>
                </a:solidFill>
                <a:latin typeface="Arial" panose="020B0604020202020204" pitchFamily="34" charset="0"/>
                <a:cs typeface="Arial" panose="020B0604020202020204" pitchFamily="34" charset="0"/>
              </a:rPr>
              <a:t>The Human Person</a:t>
            </a:r>
            <a:endParaRPr lang="en-US" sz="3600" dirty="0">
              <a:solidFill>
                <a:srgbClr val="178D34"/>
              </a:solidFill>
              <a:latin typeface="Arial" panose="020B0604020202020204" pitchFamily="34" charset="0"/>
              <a:cs typeface="Arial" panose="020B0604020202020204" pitchFamily="34" charset="0"/>
            </a:endParaRPr>
          </a:p>
        </p:txBody>
      </p:sp>
      <p:sp>
        <p:nvSpPr>
          <p:cNvPr id="7" name="Rectangle 6"/>
          <p:cNvSpPr/>
          <p:nvPr/>
        </p:nvSpPr>
        <p:spPr>
          <a:xfrm>
            <a:off x="850082" y="5284304"/>
            <a:ext cx="1426994" cy="200055"/>
          </a:xfrm>
          <a:prstGeom prst="rect">
            <a:avLst/>
          </a:prstGeom>
        </p:spPr>
        <p:txBody>
          <a:bodyPr wrap="none">
            <a:spAutoFit/>
          </a:bodyPr>
          <a:lstStyle/>
          <a:p>
            <a:r>
              <a:rPr lang="en-US" sz="700" dirty="0" smtClean="0">
                <a:solidFill>
                  <a:schemeClr val="bg1">
                    <a:lumMod val="65000"/>
                  </a:schemeClr>
                </a:solidFill>
                <a:latin typeface="Arial" panose="020B0604020202020204" pitchFamily="34" charset="0"/>
                <a:cs typeface="Arial" panose="020B0604020202020204" pitchFamily="34" charset="0"/>
              </a:rPr>
              <a:t>© popcic/www.istockphoto.com</a:t>
            </a:r>
            <a:endParaRPr lang="en-US" sz="700" dirty="0">
              <a:solidFill>
                <a:schemeClr val="bg1">
                  <a:lumMod val="65000"/>
                </a:schemeClr>
              </a:solidFill>
              <a:latin typeface="Arial" panose="020B0604020202020204" pitchFamily="34" charset="0"/>
              <a:cs typeface="Arial" panose="020B0604020202020204" pitchFamily="34" charset="0"/>
            </a:endParaRPr>
          </a:p>
        </p:txBody>
      </p:sp>
      <p:pic>
        <p:nvPicPr>
          <p:cNvPr id="2" name="Picture 1" descr="37112646_thumbnail.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0082" y="2786960"/>
            <a:ext cx="2975793" cy="2512594"/>
          </a:xfrm>
          <a:prstGeom prst="rect">
            <a:avLst/>
          </a:prstGeom>
        </p:spPr>
      </p:pic>
    </p:spTree>
    <p:extLst>
      <p:ext uri="{BB962C8B-B14F-4D97-AF65-F5344CB8AC3E}">
        <p14:creationId xmlns:p14="http://schemas.microsoft.com/office/powerpoint/2010/main" val="3902537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Autofit/>
          </a:bodyPr>
          <a:lstStyle/>
          <a:p>
            <a:r>
              <a:rPr lang="en-US" sz="3800" b="1" dirty="0" smtClean="0">
                <a:latin typeface="Arial" panose="020B0604020202020204" pitchFamily="34" charset="0"/>
                <a:cs typeface="Arial" panose="020B0604020202020204" pitchFamily="34" charset="0"/>
              </a:rPr>
              <a:t>Chapter </a:t>
            </a:r>
            <a:r>
              <a:rPr lang="en-US" sz="3800" b="1" dirty="0" smtClean="0">
                <a:latin typeface="Arial" panose="020B0604020202020204" pitchFamily="34" charset="0"/>
                <a:cs typeface="Arial" panose="020B0604020202020204" pitchFamily="34" charset="0"/>
              </a:rPr>
              <a:t>Summary</a:t>
            </a:r>
            <a:r>
              <a:rPr lang="en-US" sz="3800" b="1" dirty="0" smtClean="0">
                <a:latin typeface="Arial" panose="020B0604020202020204" pitchFamily="34" charset="0"/>
                <a:cs typeface="Arial" panose="020B0604020202020204" pitchFamily="34" charset="0"/>
              </a:rPr>
              <a:t/>
            </a:r>
            <a:br>
              <a:rPr lang="en-US" sz="3800" b="1" dirty="0" smtClean="0">
                <a:latin typeface="Arial" panose="020B0604020202020204" pitchFamily="34" charset="0"/>
                <a:cs typeface="Arial" panose="020B0604020202020204" pitchFamily="34" charset="0"/>
              </a:rPr>
            </a:br>
            <a:r>
              <a:rPr lang="en-US" sz="2800" b="1" dirty="0" smtClean="0">
                <a:latin typeface="Arial" panose="020B0604020202020204" pitchFamily="34" charset="0"/>
                <a:cs typeface="Arial" panose="020B0604020202020204" pitchFamily="34" charset="0"/>
              </a:rPr>
              <a:t>The Human Person</a:t>
            </a:r>
            <a:endParaRPr lang="en-US" sz="2800" b="1" dirty="0">
              <a:latin typeface="Arial" panose="020B0604020202020204" pitchFamily="34" charset="0"/>
              <a:cs typeface="Arial" panose="020B0604020202020204" pitchFamily="34" charset="0"/>
            </a:endParaRPr>
          </a:p>
        </p:txBody>
      </p:sp>
      <p:pic>
        <p:nvPicPr>
          <p:cNvPr id="5" name="Picture 4" descr="Head shot Picture of World People Smiling Royalty Free Stock Phot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0048" y="1714807"/>
            <a:ext cx="3101688" cy="3101688"/>
          </a:xfrm>
          <a:prstGeom prst="rect">
            <a:avLst/>
          </a:prstGeom>
          <a:noFill/>
          <a:extLst>
            <a:ext uri="{909E8E84-426E-40dd-AFC4-6F175D3DCCD1}">
              <a14:hiddenFill xmlns="" xmlns:a14="http://schemas.microsoft.com/office/drawing/2010/main">
                <a:solidFill>
                  <a:srgbClr val="FFFFFF"/>
                </a:solidFill>
              </a14:hiddenFill>
            </a:ext>
          </a:extLst>
        </p:spPr>
      </p:pic>
      <p:sp>
        <p:nvSpPr>
          <p:cNvPr id="6" name="Rectangle 5"/>
          <p:cNvSpPr/>
          <p:nvPr/>
        </p:nvSpPr>
        <p:spPr>
          <a:xfrm>
            <a:off x="7106502" y="4816495"/>
            <a:ext cx="1555234" cy="200055"/>
          </a:xfrm>
          <a:prstGeom prst="rect">
            <a:avLst/>
          </a:prstGeom>
        </p:spPr>
        <p:txBody>
          <a:bodyPr wrap="none">
            <a:spAutoFit/>
          </a:bodyPr>
          <a:lstStyle/>
          <a:p>
            <a:pPr algn="r"/>
            <a:r>
              <a:rPr lang="en-US" sz="700" dirty="0" smtClean="0">
                <a:solidFill>
                  <a:srgbClr val="A6A6A6"/>
                </a:solidFill>
                <a:latin typeface="Arial" panose="020B0604020202020204" pitchFamily="34" charset="0"/>
                <a:cs typeface="Arial" panose="020B0604020202020204" pitchFamily="34" charset="0"/>
              </a:rPr>
              <a:t>© </a:t>
            </a:r>
            <a:r>
              <a:rPr lang="en-US" sz="700" dirty="0" err="1" smtClean="0">
                <a:solidFill>
                  <a:srgbClr val="A6A6A6"/>
                </a:solidFill>
                <a:latin typeface="Arial" panose="020B0604020202020204" pitchFamily="34" charset="0"/>
                <a:cs typeface="Arial" panose="020B0604020202020204" pitchFamily="34" charset="0"/>
              </a:rPr>
              <a:t>Rawpixel</a:t>
            </a:r>
            <a:r>
              <a:rPr lang="en-US" sz="700" dirty="0" smtClean="0">
                <a:solidFill>
                  <a:srgbClr val="A6A6A6"/>
                </a:solidFill>
                <a:latin typeface="Arial" panose="020B0604020202020204" pitchFamily="34" charset="0"/>
                <a:cs typeface="Arial" panose="020B0604020202020204" pitchFamily="34" charset="0"/>
              </a:rPr>
              <a:t> </a:t>
            </a:r>
            <a:r>
              <a:rPr lang="en-US" sz="700" dirty="0">
                <a:solidFill>
                  <a:srgbClr val="A6A6A6"/>
                </a:solidFill>
                <a:latin typeface="Arial" panose="020B0604020202020204" pitchFamily="34" charset="0"/>
                <a:cs typeface="Arial" panose="020B0604020202020204" pitchFamily="34" charset="0"/>
              </a:rPr>
              <a:t>/www.istockphoto.com</a:t>
            </a:r>
          </a:p>
        </p:txBody>
      </p:sp>
      <p:sp>
        <p:nvSpPr>
          <p:cNvPr id="7" name="Rectangle 6"/>
          <p:cNvSpPr/>
          <p:nvPr/>
        </p:nvSpPr>
        <p:spPr>
          <a:xfrm>
            <a:off x="436092" y="1593406"/>
            <a:ext cx="4942153" cy="3893374"/>
          </a:xfrm>
          <a:prstGeom prst="rect">
            <a:avLst/>
          </a:prstGeom>
        </p:spPr>
        <p:txBody>
          <a:bodyPr wrap="square">
            <a:spAutoFit/>
          </a:bodyPr>
          <a:lstStyle/>
          <a:p>
            <a:r>
              <a:rPr lang="en-US" sz="1900" dirty="0" smtClean="0">
                <a:latin typeface="Arial" panose="020B0604020202020204" pitchFamily="34" charset="0"/>
                <a:cs typeface="Arial" panose="020B0604020202020204" pitchFamily="34" charset="0"/>
              </a:rPr>
              <a:t>To be a human person means to be created body and soul in God’s image. There are both positive and negative aspects of being human. While we have the ability to love and care for one another, sin often keeps us from loving entirely as we should. Our human condition, while good, is affected by the sin of our first parents, Adam and Eve. As a result we are tempted to do what is contrary to God’s will. By following our model, Jesus Christ, we can find happiness as we journey toward our true home with God.</a:t>
            </a:r>
            <a:endParaRPr lang="en-US" sz="1900" i="1" dirty="0">
              <a:latin typeface="Arial" panose="020B0604020202020204" pitchFamily="34" charset="0"/>
              <a:cs typeface="Arial" panose="020B0604020202020204" pitchFamily="34" charset="0"/>
            </a:endParaRPr>
          </a:p>
        </p:txBody>
      </p:sp>
      <p:pic>
        <p:nvPicPr>
          <p:cNvPr id="8" name="Picture 7" descr="S3-iStock_000037456590_Larg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0048" y="1714807"/>
            <a:ext cx="2873014" cy="2870423"/>
          </a:xfrm>
          <a:prstGeom prst="rect">
            <a:avLst/>
          </a:prstGeom>
        </p:spPr>
      </p:pic>
    </p:spTree>
    <p:extLst>
      <p:ext uri="{BB962C8B-B14F-4D97-AF65-F5344CB8AC3E}">
        <p14:creationId xmlns:p14="http://schemas.microsoft.com/office/powerpoint/2010/main" val="1230534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noFill/>
        </p:spPr>
        <p:txBody>
          <a:bodyPr>
            <a:normAutofit fontScale="90000"/>
          </a:bodyPr>
          <a:lstStyle/>
          <a:p>
            <a:pPr>
              <a:lnSpc>
                <a:spcPct val="110000"/>
              </a:lnSpc>
            </a:pPr>
            <a:r>
              <a:rPr lang="en-US" sz="4200" b="1" dirty="0" smtClean="0">
                <a:solidFill>
                  <a:srgbClr val="0A5598"/>
                </a:solidFill>
                <a:latin typeface="Arial" panose="020B0604020202020204" pitchFamily="34" charset="0"/>
                <a:cs typeface="Arial" panose="020B0604020202020204" pitchFamily="34" charset="0"/>
              </a:rPr>
              <a:t>Introduction </a:t>
            </a:r>
            <a:r>
              <a:rPr lang="en-US" sz="4200" b="1" dirty="0">
                <a:solidFill>
                  <a:srgbClr val="0A5598"/>
                </a:solidFill>
                <a:latin typeface="Arial" panose="020B0604020202020204" pitchFamily="34" charset="0"/>
                <a:cs typeface="Arial" panose="020B0604020202020204" pitchFamily="34" charset="0"/>
              </a:rPr>
              <a:t>and </a:t>
            </a:r>
            <a:r>
              <a:rPr lang="en-US" sz="4200" b="1" dirty="0" smtClean="0">
                <a:solidFill>
                  <a:srgbClr val="0A5598"/>
                </a:solidFill>
                <a:latin typeface="Arial" panose="020B0604020202020204" pitchFamily="34" charset="0"/>
                <a:cs typeface="Arial" panose="020B0604020202020204" pitchFamily="34" charset="0"/>
              </a:rPr>
              <a:t>“Being Human” </a:t>
            </a:r>
            <a:r>
              <a:rPr lang="en-US" sz="4000" b="1" dirty="0" smtClean="0">
                <a:latin typeface="Arial" panose="020B0604020202020204" pitchFamily="34" charset="0"/>
                <a:cs typeface="Arial" panose="020B0604020202020204" pitchFamily="34" charset="0"/>
              </a:rPr>
              <a:t/>
            </a:r>
            <a:br>
              <a:rPr lang="en-US" sz="4000" b="1" dirty="0" smtClean="0">
                <a:latin typeface="Arial" panose="020B0604020202020204" pitchFamily="34" charset="0"/>
                <a:cs typeface="Arial" panose="020B0604020202020204" pitchFamily="34" charset="0"/>
              </a:rPr>
            </a:br>
            <a:r>
              <a:rPr lang="en-US" sz="2000" b="1" dirty="0" smtClean="0">
                <a:solidFill>
                  <a:schemeClr val="tx1">
                    <a:lumMod val="50000"/>
                    <a:lumOff val="50000"/>
                  </a:schemeClr>
                </a:solidFill>
                <a:latin typeface="Arial" panose="020B0604020202020204" pitchFamily="34" charset="0"/>
                <a:cs typeface="Arial" panose="020B0604020202020204" pitchFamily="34" charset="0"/>
              </a:rPr>
              <a:t>(</a:t>
            </a:r>
            <a:r>
              <a:rPr lang="en-US" sz="2000" b="1" dirty="0">
                <a:solidFill>
                  <a:schemeClr val="tx1">
                    <a:lumMod val="50000"/>
                    <a:lumOff val="50000"/>
                  </a:schemeClr>
                </a:solidFill>
                <a:latin typeface="Arial" panose="020B0604020202020204" pitchFamily="34" charset="0"/>
                <a:cs typeface="Arial" panose="020B0604020202020204" pitchFamily="34" charset="0"/>
              </a:rPr>
              <a:t>Handbook, </a:t>
            </a:r>
            <a:r>
              <a:rPr lang="en-US" sz="2000" b="1" dirty="0" smtClean="0">
                <a:solidFill>
                  <a:schemeClr val="tx1">
                    <a:lumMod val="50000"/>
                    <a:lumOff val="50000"/>
                  </a:schemeClr>
                </a:solidFill>
                <a:latin typeface="Arial" panose="020B0604020202020204" pitchFamily="34" charset="0"/>
                <a:cs typeface="Arial" panose="020B0604020202020204" pitchFamily="34" charset="0"/>
              </a:rPr>
              <a:t>pages 78–80)</a:t>
            </a:r>
            <a:endParaRPr lang="en-US" sz="3200"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5" name="Content Placeholder 2"/>
          <p:cNvSpPr>
            <a:spLocks noGrp="1"/>
          </p:cNvSpPr>
          <p:nvPr>
            <p:ph idx="1"/>
          </p:nvPr>
        </p:nvSpPr>
        <p:spPr>
          <a:xfrm>
            <a:off x="3795752" y="2014878"/>
            <a:ext cx="4581334" cy="3154614"/>
          </a:xfrm>
        </p:spPr>
        <p:txBody>
          <a:bodyPr>
            <a:normAutofit/>
          </a:bodyPr>
          <a:lstStyle/>
          <a:p>
            <a:pPr marL="0" indent="0">
              <a:buNone/>
            </a:pPr>
            <a:r>
              <a:rPr lang="en-US" sz="2400" dirty="0" smtClean="0">
                <a:latin typeface="Arial" panose="020B0604020202020204" pitchFamily="34" charset="0"/>
                <a:cs typeface="Arial" panose="020B0604020202020204" pitchFamily="34" charset="0"/>
              </a:rPr>
              <a:t>Being human means that we have been created in God’s image and have the ability to love and care for one another.</a:t>
            </a:r>
          </a:p>
          <a:p>
            <a:endParaRPr lang="en-US" dirty="0" smtClean="0">
              <a:latin typeface="Arial" panose="020B0604020202020204" pitchFamily="34" charset="0"/>
              <a:cs typeface="Arial" panose="020B0604020202020204" pitchFamily="34" charset="0"/>
            </a:endParaRPr>
          </a:p>
          <a:p>
            <a:pPr marL="0" indent="0">
              <a:buNone/>
            </a:pPr>
            <a:endParaRPr lang="en-US" dirty="0"/>
          </a:p>
        </p:txBody>
      </p:sp>
      <p:sp>
        <p:nvSpPr>
          <p:cNvPr id="7" name="Rectangle 6"/>
          <p:cNvSpPr/>
          <p:nvPr/>
        </p:nvSpPr>
        <p:spPr>
          <a:xfrm>
            <a:off x="1017981" y="5298257"/>
            <a:ext cx="1544012" cy="200055"/>
          </a:xfrm>
          <a:prstGeom prst="rect">
            <a:avLst/>
          </a:prstGeom>
        </p:spPr>
        <p:txBody>
          <a:bodyPr wrap="none">
            <a:spAutoFit/>
          </a:bodyPr>
          <a:lstStyle/>
          <a:p>
            <a:r>
              <a:rPr lang="en-US" sz="700" dirty="0">
                <a:solidFill>
                  <a:schemeClr val="bg1">
                    <a:lumMod val="65000"/>
                  </a:schemeClr>
                </a:solidFill>
                <a:latin typeface="Arial" panose="020B0604020202020204" pitchFamily="34" charset="0"/>
                <a:cs typeface="Arial" panose="020B0604020202020204" pitchFamily="34" charset="0"/>
              </a:rPr>
              <a:t>© prudkov /www.shutterstock.com</a:t>
            </a:r>
          </a:p>
        </p:txBody>
      </p:sp>
      <p:pic>
        <p:nvPicPr>
          <p:cNvPr id="8" name="Picture 7" descr="S4-shutterstock_88971847.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7981" y="1728965"/>
            <a:ext cx="2370649" cy="3569292"/>
          </a:xfrm>
          <a:prstGeom prst="rect">
            <a:avLst/>
          </a:prstGeom>
        </p:spPr>
      </p:pic>
    </p:spTree>
    <p:extLst>
      <p:ext uri="{BB962C8B-B14F-4D97-AF65-F5344CB8AC3E}">
        <p14:creationId xmlns:p14="http://schemas.microsoft.com/office/powerpoint/2010/main" val="821166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noFill/>
        </p:spPr>
        <p:txBody>
          <a:bodyPr>
            <a:normAutofit fontScale="90000"/>
          </a:bodyPr>
          <a:lstStyle/>
          <a:p>
            <a:pPr>
              <a:lnSpc>
                <a:spcPct val="110000"/>
              </a:lnSpc>
            </a:pPr>
            <a:r>
              <a:rPr lang="en-US" sz="4200" b="1" dirty="0" smtClean="0">
                <a:solidFill>
                  <a:srgbClr val="0A5598"/>
                </a:solidFill>
                <a:latin typeface="Arial" panose="020B0604020202020204" pitchFamily="34" charset="0"/>
                <a:cs typeface="Arial" panose="020B0604020202020204" pitchFamily="34" charset="0"/>
              </a:rPr>
              <a:t>Introduction </a:t>
            </a:r>
            <a:r>
              <a:rPr lang="en-US" sz="4200" b="1" dirty="0">
                <a:solidFill>
                  <a:srgbClr val="0A5598"/>
                </a:solidFill>
                <a:latin typeface="Arial" panose="020B0604020202020204" pitchFamily="34" charset="0"/>
                <a:cs typeface="Arial" panose="020B0604020202020204" pitchFamily="34" charset="0"/>
              </a:rPr>
              <a:t>and </a:t>
            </a:r>
            <a:r>
              <a:rPr lang="en-US" sz="4200" b="1" dirty="0" smtClean="0">
                <a:solidFill>
                  <a:srgbClr val="0A5598"/>
                </a:solidFill>
                <a:latin typeface="Arial" panose="020B0604020202020204" pitchFamily="34" charset="0"/>
                <a:cs typeface="Arial" panose="020B0604020202020204" pitchFamily="34" charset="0"/>
              </a:rPr>
              <a:t>“Being Human” </a:t>
            </a:r>
            <a:r>
              <a:rPr lang="en-US" sz="4000" b="1" dirty="0" smtClean="0">
                <a:latin typeface="Arial" panose="020B0604020202020204" pitchFamily="34" charset="0"/>
                <a:cs typeface="Arial" panose="020B0604020202020204" pitchFamily="34" charset="0"/>
              </a:rPr>
              <a:t/>
            </a:r>
            <a:br>
              <a:rPr lang="en-US" sz="4000" b="1" dirty="0" smtClean="0">
                <a:latin typeface="Arial" panose="020B0604020202020204" pitchFamily="34" charset="0"/>
                <a:cs typeface="Arial" panose="020B0604020202020204" pitchFamily="34" charset="0"/>
              </a:rPr>
            </a:br>
            <a:r>
              <a:rPr lang="en-US" sz="2000" b="1" dirty="0" smtClean="0">
                <a:solidFill>
                  <a:schemeClr val="tx1">
                    <a:lumMod val="50000"/>
                    <a:lumOff val="50000"/>
                  </a:schemeClr>
                </a:solidFill>
                <a:latin typeface="Arial" panose="020B0604020202020204" pitchFamily="34" charset="0"/>
                <a:cs typeface="Arial" panose="020B0604020202020204" pitchFamily="34" charset="0"/>
              </a:rPr>
              <a:t>(</a:t>
            </a:r>
            <a:r>
              <a:rPr lang="en-US" sz="2000" b="1" dirty="0">
                <a:solidFill>
                  <a:schemeClr val="tx1">
                    <a:lumMod val="50000"/>
                    <a:lumOff val="50000"/>
                  </a:schemeClr>
                </a:solidFill>
                <a:latin typeface="Arial" panose="020B0604020202020204" pitchFamily="34" charset="0"/>
                <a:cs typeface="Arial" panose="020B0604020202020204" pitchFamily="34" charset="0"/>
              </a:rPr>
              <a:t>Handbook, </a:t>
            </a:r>
            <a:r>
              <a:rPr lang="en-US" sz="2000" b="1" dirty="0" smtClean="0">
                <a:solidFill>
                  <a:schemeClr val="tx1">
                    <a:lumMod val="50000"/>
                    <a:lumOff val="50000"/>
                  </a:schemeClr>
                </a:solidFill>
                <a:latin typeface="Arial" panose="020B0604020202020204" pitchFamily="34" charset="0"/>
                <a:cs typeface="Arial" panose="020B0604020202020204" pitchFamily="34" charset="0"/>
              </a:rPr>
              <a:t>pages 78–80)</a:t>
            </a:r>
            <a:endParaRPr lang="en-US" sz="3200"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5" name="Content Placeholder 2"/>
          <p:cNvSpPr>
            <a:spLocks noGrp="1"/>
          </p:cNvSpPr>
          <p:nvPr>
            <p:ph idx="1"/>
          </p:nvPr>
        </p:nvSpPr>
        <p:spPr>
          <a:xfrm>
            <a:off x="709319" y="1979908"/>
            <a:ext cx="4308529" cy="4878092"/>
          </a:xfrm>
        </p:spPr>
        <p:txBody>
          <a:bodyPr>
            <a:normAutofit/>
          </a:bodyPr>
          <a:lstStyle/>
          <a:p>
            <a:pPr marL="0" indent="0">
              <a:buNone/>
            </a:pPr>
            <a:r>
              <a:rPr lang="en-US" sz="2200" dirty="0" smtClean="0">
                <a:latin typeface="Arial" panose="020B0604020202020204" pitchFamily="34" charset="0"/>
                <a:cs typeface="Arial" panose="020B0604020202020204" pitchFamily="34" charset="0"/>
              </a:rPr>
              <a:t>What being human means:</a:t>
            </a:r>
          </a:p>
          <a:p>
            <a:pPr marL="514350" indent="-457200"/>
            <a:r>
              <a:rPr lang="en-US" sz="2200" dirty="0" smtClean="0">
                <a:latin typeface="Arial" panose="020B0604020202020204" pitchFamily="34" charset="0"/>
                <a:cs typeface="Arial" panose="020B0604020202020204" pitchFamily="34" charset="0"/>
              </a:rPr>
              <a:t>We are not perfect and sometimes make bad decisions. </a:t>
            </a:r>
          </a:p>
          <a:p>
            <a:pPr marL="514350" indent="-457200"/>
            <a:r>
              <a:rPr lang="en-US" sz="2200" dirty="0" smtClean="0">
                <a:latin typeface="Arial" panose="020B0604020202020204" pitchFamily="34" charset="0"/>
                <a:cs typeface="Arial" panose="020B0604020202020204" pitchFamily="34" charset="0"/>
              </a:rPr>
              <a:t>We don’t often understand why things happen the way they do. </a:t>
            </a:r>
          </a:p>
          <a:p>
            <a:pPr marL="514350" indent="-457200"/>
            <a:r>
              <a:rPr lang="en-US" sz="2200" dirty="0" smtClean="0">
                <a:latin typeface="Arial" panose="020B0604020202020204" pitchFamily="34" charset="0"/>
                <a:cs typeface="Arial" panose="020B0604020202020204" pitchFamily="34" charset="0"/>
              </a:rPr>
              <a:t>We </a:t>
            </a:r>
            <a:r>
              <a:rPr lang="en-US" sz="2200" dirty="0">
                <a:latin typeface="Arial" panose="020B0604020202020204" pitchFamily="34" charset="0"/>
                <a:cs typeface="Arial" panose="020B0604020202020204" pitchFamily="34" charset="0"/>
              </a:rPr>
              <a:t>are not alone and have many people in our lives. </a:t>
            </a:r>
          </a:p>
          <a:p>
            <a:pPr marL="457200" lvl="1" indent="0">
              <a:buNone/>
            </a:pPr>
            <a:endParaRPr lang="en-US" sz="2200" dirty="0" smtClean="0">
              <a:latin typeface="Arial" panose="020B0604020202020204" pitchFamily="34" charset="0"/>
              <a:cs typeface="Arial" panose="020B0604020202020204" pitchFamily="34" charset="0"/>
            </a:endParaRPr>
          </a:p>
          <a:p>
            <a:endParaRPr lang="en-US" sz="2800" dirty="0" smtClean="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pPr marL="0" indent="0">
              <a:buNone/>
            </a:pPr>
            <a:endParaRPr lang="en-US" dirty="0"/>
          </a:p>
        </p:txBody>
      </p:sp>
      <p:sp>
        <p:nvSpPr>
          <p:cNvPr id="7" name="Rectangle 6"/>
          <p:cNvSpPr/>
          <p:nvPr/>
        </p:nvSpPr>
        <p:spPr>
          <a:xfrm>
            <a:off x="3813307" y="4618742"/>
            <a:ext cx="4572000" cy="200055"/>
          </a:xfrm>
          <a:prstGeom prst="rect">
            <a:avLst/>
          </a:prstGeom>
        </p:spPr>
        <p:txBody>
          <a:bodyPr>
            <a:spAutoFit/>
          </a:bodyPr>
          <a:lstStyle/>
          <a:p>
            <a:pPr algn="r"/>
            <a:r>
              <a:rPr lang="en-US" sz="700" dirty="0">
                <a:solidFill>
                  <a:schemeClr val="bg1">
                    <a:lumMod val="65000"/>
                  </a:schemeClr>
                </a:solidFill>
                <a:latin typeface="Arial" panose="020B0604020202020204" pitchFamily="34" charset="0"/>
                <a:cs typeface="Arial" panose="020B0604020202020204" pitchFamily="34" charset="0"/>
              </a:rPr>
              <a:t>© Rawpixel </a:t>
            </a:r>
            <a:r>
              <a:rPr lang="en-US" sz="700" dirty="0" smtClean="0">
                <a:solidFill>
                  <a:schemeClr val="bg1">
                    <a:lumMod val="65000"/>
                  </a:schemeClr>
                </a:solidFill>
                <a:latin typeface="Arial" panose="020B0604020202020204" pitchFamily="34" charset="0"/>
                <a:cs typeface="Arial" panose="020B0604020202020204" pitchFamily="34" charset="0"/>
              </a:rPr>
              <a:t>/www.shutterstock.com</a:t>
            </a:r>
            <a:endParaRPr lang="en-US" sz="700" dirty="0">
              <a:solidFill>
                <a:schemeClr val="bg1">
                  <a:lumMod val="65000"/>
                </a:schemeClr>
              </a:solidFill>
              <a:latin typeface="Arial" panose="020B0604020202020204" pitchFamily="34" charset="0"/>
              <a:cs typeface="Arial" panose="020B0604020202020204" pitchFamily="34" charset="0"/>
            </a:endParaRPr>
          </a:p>
        </p:txBody>
      </p:sp>
      <p:pic>
        <p:nvPicPr>
          <p:cNvPr id="8" name="Picture 7" descr="S5-shutterstock_209461189.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57158" y="2150686"/>
            <a:ext cx="3128149" cy="2464125"/>
          </a:xfrm>
          <a:prstGeom prst="rect">
            <a:avLst/>
          </a:prstGeom>
        </p:spPr>
      </p:pic>
    </p:spTree>
    <p:extLst>
      <p:ext uri="{BB962C8B-B14F-4D97-AF65-F5344CB8AC3E}">
        <p14:creationId xmlns:p14="http://schemas.microsoft.com/office/powerpoint/2010/main" val="1842796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noFill/>
        </p:spPr>
        <p:txBody>
          <a:bodyPr>
            <a:normAutofit fontScale="90000"/>
          </a:bodyPr>
          <a:lstStyle/>
          <a:p>
            <a:pPr>
              <a:lnSpc>
                <a:spcPct val="110000"/>
              </a:lnSpc>
            </a:pPr>
            <a:r>
              <a:rPr lang="en-US" sz="4200" b="1" dirty="0" smtClean="0">
                <a:solidFill>
                  <a:srgbClr val="0A5598"/>
                </a:solidFill>
                <a:latin typeface="Arial" panose="020B0604020202020204" pitchFamily="34" charset="0"/>
                <a:cs typeface="Arial" panose="020B0604020202020204" pitchFamily="34" charset="0"/>
              </a:rPr>
              <a:t>Introduction </a:t>
            </a:r>
            <a:r>
              <a:rPr lang="en-US" sz="4200" b="1" dirty="0">
                <a:solidFill>
                  <a:srgbClr val="0A5598"/>
                </a:solidFill>
                <a:latin typeface="Arial" panose="020B0604020202020204" pitchFamily="34" charset="0"/>
                <a:cs typeface="Arial" panose="020B0604020202020204" pitchFamily="34" charset="0"/>
              </a:rPr>
              <a:t>and </a:t>
            </a:r>
            <a:r>
              <a:rPr lang="en-US" sz="4200" b="1" dirty="0" smtClean="0">
                <a:solidFill>
                  <a:srgbClr val="0A5598"/>
                </a:solidFill>
                <a:latin typeface="Arial" panose="020B0604020202020204" pitchFamily="34" charset="0"/>
                <a:cs typeface="Arial" panose="020B0604020202020204" pitchFamily="34" charset="0"/>
              </a:rPr>
              <a:t>“Being Human” </a:t>
            </a:r>
            <a:r>
              <a:rPr lang="en-US" sz="4000" b="1" dirty="0" smtClean="0">
                <a:latin typeface="Arial" panose="020B0604020202020204" pitchFamily="34" charset="0"/>
                <a:cs typeface="Arial" panose="020B0604020202020204" pitchFamily="34" charset="0"/>
              </a:rPr>
              <a:t/>
            </a:r>
            <a:br>
              <a:rPr lang="en-US" sz="4000" b="1" dirty="0" smtClean="0">
                <a:latin typeface="Arial" panose="020B0604020202020204" pitchFamily="34" charset="0"/>
                <a:cs typeface="Arial" panose="020B0604020202020204" pitchFamily="34" charset="0"/>
              </a:rPr>
            </a:br>
            <a:r>
              <a:rPr lang="en-US" sz="2000" b="1" dirty="0" smtClean="0">
                <a:solidFill>
                  <a:schemeClr val="tx1">
                    <a:lumMod val="50000"/>
                    <a:lumOff val="50000"/>
                  </a:schemeClr>
                </a:solidFill>
                <a:latin typeface="Arial" panose="020B0604020202020204" pitchFamily="34" charset="0"/>
                <a:cs typeface="Arial" panose="020B0604020202020204" pitchFamily="34" charset="0"/>
              </a:rPr>
              <a:t>(</a:t>
            </a:r>
            <a:r>
              <a:rPr lang="en-US" sz="2000" b="1" dirty="0">
                <a:solidFill>
                  <a:schemeClr val="tx1">
                    <a:lumMod val="50000"/>
                    <a:lumOff val="50000"/>
                  </a:schemeClr>
                </a:solidFill>
                <a:latin typeface="Arial" panose="020B0604020202020204" pitchFamily="34" charset="0"/>
                <a:cs typeface="Arial" panose="020B0604020202020204" pitchFamily="34" charset="0"/>
              </a:rPr>
              <a:t>Handbook, </a:t>
            </a:r>
            <a:r>
              <a:rPr lang="en-US" sz="2000" b="1" dirty="0" smtClean="0">
                <a:solidFill>
                  <a:schemeClr val="tx1">
                    <a:lumMod val="50000"/>
                    <a:lumOff val="50000"/>
                  </a:schemeClr>
                </a:solidFill>
                <a:latin typeface="Arial" panose="020B0604020202020204" pitchFamily="34" charset="0"/>
                <a:cs typeface="Arial" panose="020B0604020202020204" pitchFamily="34" charset="0"/>
              </a:rPr>
              <a:t>pages 78–80)</a:t>
            </a:r>
            <a:endParaRPr lang="en-US" sz="3200"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5" name="Content Placeholder 2"/>
          <p:cNvSpPr>
            <a:spLocks noGrp="1"/>
          </p:cNvSpPr>
          <p:nvPr>
            <p:ph idx="1"/>
          </p:nvPr>
        </p:nvSpPr>
        <p:spPr>
          <a:xfrm>
            <a:off x="457200" y="1729673"/>
            <a:ext cx="8229600" cy="4878092"/>
          </a:xfrm>
        </p:spPr>
        <p:txBody>
          <a:bodyPr>
            <a:normAutofit/>
          </a:bodyPr>
          <a:lstStyle/>
          <a:p>
            <a:r>
              <a:rPr lang="en-US" sz="2400" dirty="0" smtClean="0">
                <a:latin typeface="Arial" panose="020B0604020202020204" pitchFamily="34" charset="0"/>
                <a:cs typeface="Arial" panose="020B0604020202020204" pitchFamily="34" charset="0"/>
              </a:rPr>
              <a:t>We have been made in God’s image, but the effects of sin keep us from loving the way God calls us to love.</a:t>
            </a:r>
          </a:p>
          <a:p>
            <a:endParaRPr lang="en-US" sz="2400" dirty="0" smtClean="0">
              <a:latin typeface="Arial" panose="020B0604020202020204" pitchFamily="34" charset="0"/>
              <a:cs typeface="Arial" panose="020B0604020202020204" pitchFamily="34" charset="0"/>
            </a:endParaRPr>
          </a:p>
          <a:p>
            <a:endParaRPr lang="en-US" sz="2400" dirty="0" smtClean="0">
              <a:latin typeface="Arial" panose="020B0604020202020204" pitchFamily="34" charset="0"/>
              <a:cs typeface="Arial" panose="020B0604020202020204" pitchFamily="34" charset="0"/>
            </a:endParaRPr>
          </a:p>
          <a:p>
            <a:pPr marL="0" indent="0">
              <a:buNone/>
            </a:pPr>
            <a:endParaRPr lang="en-US" sz="2400" dirty="0"/>
          </a:p>
        </p:txBody>
      </p:sp>
      <p:sp>
        <p:nvSpPr>
          <p:cNvPr id="7" name="Rectangle 6"/>
          <p:cNvSpPr/>
          <p:nvPr/>
        </p:nvSpPr>
        <p:spPr>
          <a:xfrm>
            <a:off x="3837894" y="5271974"/>
            <a:ext cx="1458033" cy="200055"/>
          </a:xfrm>
          <a:prstGeom prst="rect">
            <a:avLst/>
          </a:prstGeom>
        </p:spPr>
        <p:txBody>
          <a:bodyPr wrap="none">
            <a:spAutoFit/>
          </a:bodyPr>
          <a:lstStyle/>
          <a:p>
            <a:pPr algn="ctr"/>
            <a:r>
              <a:rPr lang="en-US" sz="700" dirty="0">
                <a:solidFill>
                  <a:srgbClr val="A6A6A6"/>
                </a:solidFill>
                <a:latin typeface="Arial" panose="020B0604020202020204" pitchFamily="34" charset="0"/>
                <a:cs typeface="Arial" panose="020B0604020202020204" pitchFamily="34" charset="0"/>
              </a:rPr>
              <a:t>© hikrcn /www.shutterstock.com</a:t>
            </a:r>
          </a:p>
        </p:txBody>
      </p:sp>
      <p:pic>
        <p:nvPicPr>
          <p:cNvPr id="8" name="Picture 7" descr="S6-shutterstock_113875279.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6096" y="2968797"/>
            <a:ext cx="3485008" cy="2314670"/>
          </a:xfrm>
          <a:prstGeom prst="rect">
            <a:avLst/>
          </a:prstGeom>
        </p:spPr>
      </p:pic>
    </p:spTree>
    <p:extLst>
      <p:ext uri="{BB962C8B-B14F-4D97-AF65-F5344CB8AC3E}">
        <p14:creationId xmlns:p14="http://schemas.microsoft.com/office/powerpoint/2010/main" val="23673949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noFill/>
        </p:spPr>
        <p:txBody>
          <a:bodyPr>
            <a:normAutofit/>
          </a:bodyPr>
          <a:lstStyle/>
          <a:p>
            <a:pPr>
              <a:lnSpc>
                <a:spcPct val="110000"/>
              </a:lnSpc>
            </a:pPr>
            <a:r>
              <a:rPr lang="en-US" sz="4200" b="1" dirty="0" smtClean="0">
                <a:solidFill>
                  <a:srgbClr val="178D34"/>
                </a:solidFill>
                <a:latin typeface="Arial" panose="020B0604020202020204" pitchFamily="34" charset="0"/>
                <a:cs typeface="Arial" panose="020B0604020202020204" pitchFamily="34" charset="0"/>
              </a:rPr>
              <a:t>“Body and Soul”</a:t>
            </a:r>
            <a:br>
              <a:rPr lang="en-US" sz="4200" b="1" dirty="0" smtClean="0">
                <a:solidFill>
                  <a:srgbClr val="178D34"/>
                </a:solidFill>
                <a:latin typeface="Arial" panose="020B0604020202020204" pitchFamily="34" charset="0"/>
                <a:cs typeface="Arial" panose="020B0604020202020204" pitchFamily="34" charset="0"/>
              </a:rPr>
            </a:br>
            <a:r>
              <a:rPr lang="en-US" sz="1800" b="1" dirty="0" smtClean="0">
                <a:solidFill>
                  <a:schemeClr val="tx1">
                    <a:lumMod val="50000"/>
                    <a:lumOff val="50000"/>
                  </a:schemeClr>
                </a:solidFill>
                <a:latin typeface="Arial" panose="020B0604020202020204" pitchFamily="34" charset="0"/>
                <a:cs typeface="Arial" panose="020B0604020202020204" pitchFamily="34" charset="0"/>
              </a:rPr>
              <a:t>(</a:t>
            </a:r>
            <a:r>
              <a:rPr lang="en-US" sz="1800" b="1" dirty="0">
                <a:solidFill>
                  <a:schemeClr val="tx1">
                    <a:lumMod val="50000"/>
                    <a:lumOff val="50000"/>
                  </a:schemeClr>
                </a:solidFill>
                <a:latin typeface="Arial" panose="020B0604020202020204" pitchFamily="34" charset="0"/>
                <a:cs typeface="Arial" panose="020B0604020202020204" pitchFamily="34" charset="0"/>
              </a:rPr>
              <a:t>Handbook, </a:t>
            </a:r>
            <a:r>
              <a:rPr lang="en-US" sz="1800" b="1" dirty="0" smtClean="0">
                <a:solidFill>
                  <a:schemeClr val="tx1">
                    <a:lumMod val="50000"/>
                    <a:lumOff val="50000"/>
                  </a:schemeClr>
                </a:solidFill>
                <a:latin typeface="Arial" panose="020B0604020202020204" pitchFamily="34" charset="0"/>
                <a:cs typeface="Arial" panose="020B0604020202020204" pitchFamily="34" charset="0"/>
              </a:rPr>
              <a:t>pages 80-82)</a:t>
            </a:r>
            <a:endParaRPr lang="en-US" sz="1800"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7" name="Content Placeholder 2"/>
          <p:cNvSpPr>
            <a:spLocks noGrp="1"/>
          </p:cNvSpPr>
          <p:nvPr>
            <p:ph idx="1"/>
          </p:nvPr>
        </p:nvSpPr>
        <p:spPr>
          <a:xfrm>
            <a:off x="4695986" y="2027849"/>
            <a:ext cx="3990814" cy="3271514"/>
          </a:xfrm>
        </p:spPr>
        <p:txBody>
          <a:bodyPr>
            <a:normAutofit/>
          </a:bodyPr>
          <a:lstStyle/>
          <a:p>
            <a:pPr marL="0" indent="0">
              <a:buNone/>
            </a:pPr>
            <a:r>
              <a:rPr lang="en-US" sz="2200" dirty="0" smtClean="0">
                <a:latin typeface="Arial" panose="020B0604020202020204" pitchFamily="34" charset="0"/>
                <a:cs typeface="Arial" panose="020B0604020202020204" pitchFamily="34" charset="0"/>
              </a:rPr>
              <a:t>The human person is a living being made up of both a physical body and an immortal, spiritual soul perfectly united at the moment of conception. </a:t>
            </a:r>
            <a:endParaRPr lang="en-US" sz="2200" i="1" dirty="0">
              <a:latin typeface="Arial" panose="020B0604020202020204" pitchFamily="34" charset="0"/>
              <a:cs typeface="Arial" panose="020B0604020202020204" pitchFamily="34" charset="0"/>
            </a:endParaRPr>
          </a:p>
        </p:txBody>
      </p:sp>
      <p:sp>
        <p:nvSpPr>
          <p:cNvPr id="9" name="Rectangle 8"/>
          <p:cNvSpPr/>
          <p:nvPr/>
        </p:nvSpPr>
        <p:spPr>
          <a:xfrm>
            <a:off x="457200" y="4905648"/>
            <a:ext cx="1425390" cy="200055"/>
          </a:xfrm>
          <a:prstGeom prst="rect">
            <a:avLst/>
          </a:prstGeom>
        </p:spPr>
        <p:txBody>
          <a:bodyPr wrap="none">
            <a:spAutoFit/>
          </a:bodyPr>
          <a:lstStyle/>
          <a:p>
            <a:r>
              <a:rPr lang="en-US" sz="700" dirty="0" smtClean="0">
                <a:solidFill>
                  <a:schemeClr val="bg1">
                    <a:lumMod val="65000"/>
                  </a:schemeClr>
                </a:solidFill>
                <a:latin typeface="Arial" panose="020B0604020202020204" pitchFamily="34" charset="0"/>
                <a:cs typeface="Arial" panose="020B0604020202020204" pitchFamily="34" charset="0"/>
              </a:rPr>
              <a:t>© </a:t>
            </a:r>
            <a:r>
              <a:rPr lang="en-US" sz="700" dirty="0" err="1" smtClean="0">
                <a:solidFill>
                  <a:schemeClr val="bg1">
                    <a:lumMod val="65000"/>
                  </a:schemeClr>
                </a:solidFill>
                <a:latin typeface="Arial" panose="020B0604020202020204" pitchFamily="34" charset="0"/>
                <a:cs typeface="Arial" panose="020B0604020202020204" pitchFamily="34" charset="0"/>
              </a:rPr>
              <a:t>Zffoto</a:t>
            </a:r>
            <a:r>
              <a:rPr lang="en-US" sz="700" dirty="0" smtClean="0">
                <a:solidFill>
                  <a:schemeClr val="bg1">
                    <a:lumMod val="65000"/>
                  </a:schemeClr>
                </a:solidFill>
                <a:latin typeface="Arial" panose="020B0604020202020204" pitchFamily="34" charset="0"/>
                <a:cs typeface="Arial" panose="020B0604020202020204" pitchFamily="34" charset="0"/>
              </a:rPr>
              <a:t> </a:t>
            </a:r>
            <a:r>
              <a:rPr lang="en-US" sz="700" dirty="0">
                <a:solidFill>
                  <a:schemeClr val="bg1">
                    <a:lumMod val="65000"/>
                  </a:schemeClr>
                </a:solidFill>
                <a:latin typeface="Arial" panose="020B0604020202020204" pitchFamily="34" charset="0"/>
                <a:cs typeface="Arial" panose="020B0604020202020204" pitchFamily="34" charset="0"/>
              </a:rPr>
              <a:t>/www.istockphoto.com</a:t>
            </a:r>
          </a:p>
        </p:txBody>
      </p:sp>
      <p:pic>
        <p:nvPicPr>
          <p:cNvPr id="10" name="Picture 9" descr="S7-iStock_000025541770_Larg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2101866"/>
            <a:ext cx="3982575" cy="2803782"/>
          </a:xfrm>
          <a:prstGeom prst="rect">
            <a:avLst/>
          </a:prstGeom>
        </p:spPr>
      </p:pic>
    </p:spTree>
    <p:extLst>
      <p:ext uri="{BB962C8B-B14F-4D97-AF65-F5344CB8AC3E}">
        <p14:creationId xmlns:p14="http://schemas.microsoft.com/office/powerpoint/2010/main" val="11147451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noFill/>
        </p:spPr>
        <p:txBody>
          <a:bodyPr>
            <a:normAutofit/>
          </a:bodyPr>
          <a:lstStyle/>
          <a:p>
            <a:pPr>
              <a:lnSpc>
                <a:spcPct val="110000"/>
              </a:lnSpc>
            </a:pPr>
            <a:r>
              <a:rPr lang="en-US" sz="4200" b="1" dirty="0" smtClean="0">
                <a:solidFill>
                  <a:srgbClr val="178D34"/>
                </a:solidFill>
                <a:latin typeface="Arial" panose="020B0604020202020204" pitchFamily="34" charset="0"/>
                <a:cs typeface="Arial" panose="020B0604020202020204" pitchFamily="34" charset="0"/>
              </a:rPr>
              <a:t>“Body and Soul”</a:t>
            </a:r>
            <a:br>
              <a:rPr lang="en-US" sz="4200" b="1" dirty="0" smtClean="0">
                <a:solidFill>
                  <a:srgbClr val="178D34"/>
                </a:solidFill>
                <a:latin typeface="Arial" panose="020B0604020202020204" pitchFamily="34" charset="0"/>
                <a:cs typeface="Arial" panose="020B0604020202020204" pitchFamily="34" charset="0"/>
              </a:rPr>
            </a:br>
            <a:r>
              <a:rPr lang="en-US" sz="1800" b="1" dirty="0" smtClean="0">
                <a:solidFill>
                  <a:schemeClr val="tx1">
                    <a:lumMod val="50000"/>
                    <a:lumOff val="50000"/>
                  </a:schemeClr>
                </a:solidFill>
                <a:latin typeface="Arial" panose="020B0604020202020204" pitchFamily="34" charset="0"/>
                <a:cs typeface="Arial" panose="020B0604020202020204" pitchFamily="34" charset="0"/>
              </a:rPr>
              <a:t>(</a:t>
            </a:r>
            <a:r>
              <a:rPr lang="en-US" sz="1800" b="1" dirty="0">
                <a:solidFill>
                  <a:schemeClr val="tx1">
                    <a:lumMod val="50000"/>
                    <a:lumOff val="50000"/>
                  </a:schemeClr>
                </a:solidFill>
                <a:latin typeface="Arial" panose="020B0604020202020204" pitchFamily="34" charset="0"/>
                <a:cs typeface="Arial" panose="020B0604020202020204" pitchFamily="34" charset="0"/>
              </a:rPr>
              <a:t>Handbook, </a:t>
            </a:r>
            <a:r>
              <a:rPr lang="en-US" sz="1800" b="1" dirty="0" smtClean="0">
                <a:solidFill>
                  <a:schemeClr val="tx1">
                    <a:lumMod val="50000"/>
                    <a:lumOff val="50000"/>
                  </a:schemeClr>
                </a:solidFill>
                <a:latin typeface="Arial" panose="020B0604020202020204" pitchFamily="34" charset="0"/>
                <a:cs typeface="Arial" panose="020B0604020202020204" pitchFamily="34" charset="0"/>
              </a:rPr>
              <a:t>pages 80-82)</a:t>
            </a:r>
            <a:endParaRPr lang="en-US" sz="1800"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5" name="Content Placeholder 2"/>
          <p:cNvSpPr>
            <a:spLocks noGrp="1"/>
          </p:cNvSpPr>
          <p:nvPr>
            <p:ph idx="1"/>
          </p:nvPr>
        </p:nvSpPr>
        <p:spPr>
          <a:xfrm>
            <a:off x="457200" y="1848172"/>
            <a:ext cx="5058697" cy="3402253"/>
          </a:xfrm>
        </p:spPr>
        <p:txBody>
          <a:bodyPr>
            <a:normAutofit/>
          </a:bodyPr>
          <a:lstStyle/>
          <a:p>
            <a:pPr lvl="0"/>
            <a:r>
              <a:rPr lang="en-US" sz="2400" dirty="0" smtClean="0">
                <a:latin typeface="Arial" panose="020B0604020202020204" pitchFamily="34" charset="0"/>
                <a:cs typeface="Arial" panose="020B0604020202020204" pitchFamily="34" charset="0"/>
              </a:rPr>
              <a:t>The human person is a living being made of both a physical body and an immortal, spiritual soul.</a:t>
            </a:r>
          </a:p>
          <a:p>
            <a:pPr lvl="0"/>
            <a:r>
              <a:rPr lang="en-US" sz="2400" dirty="0" smtClean="0">
                <a:latin typeface="Arial" panose="020B0604020202020204" pitchFamily="34" charset="0"/>
                <a:cs typeface="Arial" panose="020B0604020202020204" pitchFamily="34" charset="0"/>
              </a:rPr>
              <a:t>Our soul is created by God at the moment of conception and is perfectly united to our physical body. </a:t>
            </a:r>
            <a:endParaRPr lang="en-US" sz="2400" dirty="0">
              <a:latin typeface="Arial" panose="020B0604020202020204" pitchFamily="34" charset="0"/>
              <a:cs typeface="Arial" panose="020B0604020202020204" pitchFamily="34" charset="0"/>
            </a:endParaRPr>
          </a:p>
          <a:p>
            <a:pPr lvl="0"/>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sp>
        <p:nvSpPr>
          <p:cNvPr id="7" name="Rectangle 6"/>
          <p:cNvSpPr/>
          <p:nvPr/>
        </p:nvSpPr>
        <p:spPr>
          <a:xfrm>
            <a:off x="6780628" y="4799288"/>
            <a:ext cx="1585692" cy="200055"/>
          </a:xfrm>
          <a:prstGeom prst="rect">
            <a:avLst/>
          </a:prstGeom>
        </p:spPr>
        <p:txBody>
          <a:bodyPr wrap="none">
            <a:spAutoFit/>
          </a:bodyPr>
          <a:lstStyle/>
          <a:p>
            <a:pPr algn="r"/>
            <a:r>
              <a:rPr lang="en-US" sz="700" dirty="0" smtClean="0">
                <a:solidFill>
                  <a:srgbClr val="A6A6A6"/>
                </a:solidFill>
                <a:latin typeface="Arial" panose="020B0604020202020204" pitchFamily="34" charset="0"/>
                <a:cs typeface="Arial" panose="020B0604020202020204" pitchFamily="34" charset="0"/>
              </a:rPr>
              <a:t>© </a:t>
            </a:r>
            <a:r>
              <a:rPr lang="en-US" sz="700" dirty="0" err="1" smtClean="0">
                <a:solidFill>
                  <a:srgbClr val="A6A6A6"/>
                </a:solidFill>
                <a:latin typeface="Arial" panose="020B0604020202020204" pitchFamily="34" charset="0"/>
                <a:cs typeface="Arial" panose="020B0604020202020204" pitchFamily="34" charset="0"/>
              </a:rPr>
              <a:t>iQoncept</a:t>
            </a:r>
            <a:r>
              <a:rPr lang="en-US" sz="700" dirty="0" smtClean="0">
                <a:solidFill>
                  <a:srgbClr val="A6A6A6"/>
                </a:solidFill>
                <a:latin typeface="Arial" panose="020B0604020202020204" pitchFamily="34" charset="0"/>
                <a:cs typeface="Arial" panose="020B0604020202020204" pitchFamily="34" charset="0"/>
              </a:rPr>
              <a:t> </a:t>
            </a:r>
            <a:r>
              <a:rPr lang="en-US" sz="700" dirty="0">
                <a:solidFill>
                  <a:srgbClr val="A6A6A6"/>
                </a:solidFill>
                <a:latin typeface="Arial" panose="020B0604020202020204" pitchFamily="34" charset="0"/>
                <a:cs typeface="Arial" panose="020B0604020202020204" pitchFamily="34" charset="0"/>
              </a:rPr>
              <a:t>/www.shutterstock.com</a:t>
            </a:r>
          </a:p>
        </p:txBody>
      </p:sp>
      <p:pic>
        <p:nvPicPr>
          <p:cNvPr id="8" name="Picture 7" descr="S8-shutterstock_154647839.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39550" y="1746310"/>
            <a:ext cx="3019427" cy="2950984"/>
          </a:xfrm>
          <a:prstGeom prst="rect">
            <a:avLst/>
          </a:prstGeom>
        </p:spPr>
      </p:pic>
    </p:spTree>
    <p:extLst>
      <p:ext uri="{BB962C8B-B14F-4D97-AF65-F5344CB8AC3E}">
        <p14:creationId xmlns:p14="http://schemas.microsoft.com/office/powerpoint/2010/main" val="3702865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noFill/>
        </p:spPr>
        <p:txBody>
          <a:bodyPr>
            <a:normAutofit/>
          </a:bodyPr>
          <a:lstStyle/>
          <a:p>
            <a:pPr>
              <a:lnSpc>
                <a:spcPct val="110000"/>
              </a:lnSpc>
            </a:pPr>
            <a:r>
              <a:rPr lang="en-US" sz="4200" b="1" dirty="0" smtClean="0">
                <a:solidFill>
                  <a:srgbClr val="178D34"/>
                </a:solidFill>
                <a:latin typeface="Arial" panose="020B0604020202020204" pitchFamily="34" charset="0"/>
                <a:cs typeface="Arial" panose="020B0604020202020204" pitchFamily="34" charset="0"/>
              </a:rPr>
              <a:t>“Body and Soul”</a:t>
            </a:r>
            <a:br>
              <a:rPr lang="en-US" sz="4200" b="1" dirty="0" smtClean="0">
                <a:solidFill>
                  <a:srgbClr val="178D34"/>
                </a:solidFill>
                <a:latin typeface="Arial" panose="020B0604020202020204" pitchFamily="34" charset="0"/>
                <a:cs typeface="Arial" panose="020B0604020202020204" pitchFamily="34" charset="0"/>
              </a:rPr>
            </a:br>
            <a:r>
              <a:rPr lang="en-US" sz="1800" b="1" dirty="0" smtClean="0">
                <a:solidFill>
                  <a:schemeClr val="tx1">
                    <a:lumMod val="50000"/>
                    <a:lumOff val="50000"/>
                  </a:schemeClr>
                </a:solidFill>
                <a:latin typeface="Arial" panose="020B0604020202020204" pitchFamily="34" charset="0"/>
                <a:cs typeface="Arial" panose="020B0604020202020204" pitchFamily="34" charset="0"/>
              </a:rPr>
              <a:t>(</a:t>
            </a:r>
            <a:r>
              <a:rPr lang="en-US" sz="1800" b="1" dirty="0">
                <a:solidFill>
                  <a:schemeClr val="tx1">
                    <a:lumMod val="50000"/>
                    <a:lumOff val="50000"/>
                  </a:schemeClr>
                </a:solidFill>
                <a:latin typeface="Arial" panose="020B0604020202020204" pitchFamily="34" charset="0"/>
                <a:cs typeface="Arial" panose="020B0604020202020204" pitchFamily="34" charset="0"/>
              </a:rPr>
              <a:t>Handbook, </a:t>
            </a:r>
            <a:r>
              <a:rPr lang="en-US" sz="1800" b="1" dirty="0" smtClean="0">
                <a:solidFill>
                  <a:schemeClr val="tx1">
                    <a:lumMod val="50000"/>
                    <a:lumOff val="50000"/>
                  </a:schemeClr>
                </a:solidFill>
                <a:latin typeface="Arial" panose="020B0604020202020204" pitchFamily="34" charset="0"/>
                <a:cs typeface="Arial" panose="020B0604020202020204" pitchFamily="34" charset="0"/>
              </a:rPr>
              <a:t>pages 80-82)</a:t>
            </a:r>
            <a:endParaRPr lang="en-US" sz="1800"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5" name="Content Placeholder 2"/>
          <p:cNvSpPr>
            <a:spLocks noGrp="1"/>
          </p:cNvSpPr>
          <p:nvPr>
            <p:ph idx="1"/>
          </p:nvPr>
        </p:nvSpPr>
        <p:spPr>
          <a:xfrm>
            <a:off x="457199" y="1762932"/>
            <a:ext cx="2452605" cy="3188776"/>
          </a:xfrm>
        </p:spPr>
        <p:txBody>
          <a:bodyPr>
            <a:noAutofit/>
          </a:bodyPr>
          <a:lstStyle/>
          <a:p>
            <a:r>
              <a:rPr lang="en-US" sz="2400" dirty="0" smtClean="0">
                <a:latin typeface="Arial" panose="020B0604020202020204" pitchFamily="34" charset="0"/>
                <a:cs typeface="Arial" panose="020B0604020202020204" pitchFamily="34" charset="0"/>
              </a:rPr>
              <a:t>Like the Trinity, we are created to live in loving communion with one another. </a:t>
            </a:r>
          </a:p>
        </p:txBody>
      </p:sp>
      <p:sp>
        <p:nvSpPr>
          <p:cNvPr id="7" name="TextBox 6"/>
          <p:cNvSpPr txBox="1"/>
          <p:nvPr/>
        </p:nvSpPr>
        <p:spPr>
          <a:xfrm>
            <a:off x="6196955" y="1649160"/>
            <a:ext cx="2489845" cy="3416320"/>
          </a:xfrm>
          <a:prstGeom prst="rect">
            <a:avLst/>
          </a:prstGeom>
          <a:noFill/>
        </p:spPr>
        <p:txBody>
          <a:bodyPr wrap="square" rtlCol="0">
            <a:spAutoFit/>
          </a:bodyPr>
          <a:lstStyle/>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God created us so that men and women would need each other and bond together in close relationship. </a:t>
            </a:r>
          </a:p>
        </p:txBody>
      </p:sp>
      <p:sp>
        <p:nvSpPr>
          <p:cNvPr id="8" name="Rectangle 7"/>
          <p:cNvSpPr/>
          <p:nvPr/>
        </p:nvSpPr>
        <p:spPr>
          <a:xfrm>
            <a:off x="3787442" y="5264525"/>
            <a:ext cx="1566454" cy="200055"/>
          </a:xfrm>
          <a:prstGeom prst="rect">
            <a:avLst/>
          </a:prstGeom>
        </p:spPr>
        <p:txBody>
          <a:bodyPr wrap="none">
            <a:spAutoFit/>
          </a:bodyPr>
          <a:lstStyle/>
          <a:p>
            <a:r>
              <a:rPr lang="en-US" sz="700" dirty="0">
                <a:solidFill>
                  <a:srgbClr val="A6A6A6"/>
                </a:solidFill>
                <a:latin typeface="Arial" panose="020B0604020202020204" pitchFamily="34" charset="0"/>
                <a:cs typeface="Arial" panose="020B0604020202020204" pitchFamily="34" charset="0"/>
              </a:rPr>
              <a:t> </a:t>
            </a:r>
            <a:r>
              <a:rPr lang="en-US" sz="700" dirty="0" smtClean="0">
                <a:solidFill>
                  <a:srgbClr val="A6A6A6"/>
                </a:solidFill>
                <a:latin typeface="Arial" panose="020B0604020202020204" pitchFamily="34" charset="0"/>
                <a:cs typeface="Arial" panose="020B0604020202020204" pitchFamily="34" charset="0"/>
              </a:rPr>
              <a:t>© </a:t>
            </a:r>
            <a:r>
              <a:rPr lang="en-US" sz="700" dirty="0" err="1" smtClean="0">
                <a:solidFill>
                  <a:srgbClr val="A6A6A6"/>
                </a:solidFill>
                <a:latin typeface="Arial" panose="020B0604020202020204" pitchFamily="34" charset="0"/>
                <a:cs typeface="Arial" panose="020B0604020202020204" pitchFamily="34" charset="0"/>
              </a:rPr>
              <a:t>Andresr</a:t>
            </a:r>
            <a:r>
              <a:rPr lang="en-US" sz="700" dirty="0" smtClean="0">
                <a:solidFill>
                  <a:srgbClr val="A6A6A6"/>
                </a:solidFill>
                <a:latin typeface="Arial" panose="020B0604020202020204" pitchFamily="34" charset="0"/>
                <a:cs typeface="Arial" panose="020B0604020202020204" pitchFamily="34" charset="0"/>
              </a:rPr>
              <a:t> </a:t>
            </a:r>
            <a:r>
              <a:rPr lang="en-US" sz="700" dirty="0">
                <a:solidFill>
                  <a:srgbClr val="A6A6A6"/>
                </a:solidFill>
                <a:latin typeface="Arial" panose="020B0604020202020204" pitchFamily="34" charset="0"/>
                <a:cs typeface="Arial" panose="020B0604020202020204" pitchFamily="34" charset="0"/>
              </a:rPr>
              <a:t>/www.shutterstock.com</a:t>
            </a:r>
          </a:p>
        </p:txBody>
      </p:sp>
      <p:pic>
        <p:nvPicPr>
          <p:cNvPr id="9" name="Picture 8" descr="S9-shutterstock_129043748.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46730" y="1650683"/>
            <a:ext cx="3250225" cy="3597723"/>
          </a:xfrm>
          <a:prstGeom prst="rect">
            <a:avLst/>
          </a:prstGeom>
        </p:spPr>
      </p:pic>
    </p:spTree>
    <p:extLst>
      <p:ext uri="{BB962C8B-B14F-4D97-AF65-F5344CB8AC3E}">
        <p14:creationId xmlns:p14="http://schemas.microsoft.com/office/powerpoint/2010/main" val="127273700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6.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Jeopardy&amp;quot;&quot;/&gt;&lt;property id=&quot;20307&quot; value=&quot;256&quot;/&gt;&lt;/object&gt;&lt;object type=&quot;3&quot; unique_id=&quot;10005&quot;&gt;&lt;property id=&quot;20148&quot; value=&quot;5&quot;/&gt;&lt;property id=&quot;20300&quot; value=&quot;Slide 2 - &amp;quot;$100 Question from H1&amp;quot;&quot;/&gt;&lt;property id=&quot;20307&quot; value=&quot;257&quot;/&gt;&lt;/object&gt;&lt;object type=&quot;3&quot; unique_id=&quot;10006&quot;&gt;&lt;property id=&quot;20148&quot; value=&quot;5&quot;/&gt;&lt;property id=&quot;20300&quot; value=&quot;Slide 3 - &amp;quot;$100 Answer from H1&amp;quot;&quot;/&gt;&lt;property id=&quot;20307&quot; value=&quot;283&quot;/&gt;&lt;/object&gt;&lt;object type=&quot;3&quot; unique_id=&quot;10007&quot;&gt;&lt;property id=&quot;20148&quot; value=&quot;5&quot;/&gt;&lt;property id=&quot;20300&quot; value=&quot;Slide 4 - &amp;quot;$200 Question from H1&amp;quot;&quot;/&gt;&lt;property id=&quot;20307&quot; value=&quot;258&quot;/&gt;&lt;/object&gt;&lt;object type=&quot;3&quot; unique_id=&quot;10008&quot;&gt;&lt;property id=&quot;20148&quot; value=&quot;5&quot;/&gt;&lt;property id=&quot;20300&quot; value=&quot;Slide 5 - &amp;quot;$200 Answer from H1&amp;quot;&quot;/&gt;&lt;property id=&quot;20307&quot; value=&quot;284&quot;/&gt;&lt;/object&gt;&lt;object type=&quot;3&quot; unique_id=&quot;10009&quot;&gt;&lt;property id=&quot;20148&quot; value=&quot;5&quot;/&gt;&lt;property id=&quot;20300&quot; value=&quot;Slide 6 - &amp;quot;$300 Question from H1&amp;quot;&quot;/&gt;&lt;property id=&quot;20307&quot; value=&quot;259&quot;/&gt;&lt;/object&gt;&lt;object type=&quot;3&quot; unique_id=&quot;10010&quot;&gt;&lt;property id=&quot;20148&quot; value=&quot;5&quot;/&gt;&lt;property id=&quot;20300&quot; value=&quot;Slide 7 - &amp;quot;$300 Answer from H1&amp;quot;&quot;/&gt;&lt;property id=&quot;20307&quot; value=&quot;285&quot;/&gt;&lt;/object&gt;&lt;object type=&quot;3&quot; unique_id=&quot;10011&quot;&gt;&lt;property id=&quot;20148&quot; value=&quot;5&quot;/&gt;&lt;property id=&quot;20300&quot; value=&quot;Slide 8 - &amp;quot;$400 Question from H1&amp;quot;&quot;/&gt;&lt;property id=&quot;20307&quot; value=&quot;260&quot;/&gt;&lt;/object&gt;&lt;object type=&quot;3&quot; unique_id=&quot;10012&quot;&gt;&lt;property id=&quot;20148&quot; value=&quot;5&quot;/&gt;&lt;property id=&quot;20300&quot; value=&quot;Slide 9 - &amp;quot;$400 Answer from H1&amp;quot;&quot;/&gt;&lt;property id=&quot;20307&quot; value=&quot;286&quot;/&gt;&lt;/object&gt;&lt;object type=&quot;3&quot; unique_id=&quot;10013&quot;&gt;&lt;property id=&quot;20148&quot; value=&quot;5&quot;/&gt;&lt;property id=&quot;20300&quot; value=&quot;Slide 10 - &amp;quot;$500 Question from H1&amp;quot;&quot;/&gt;&lt;property id=&quot;20307&quot; value=&quot;261&quot;/&gt;&lt;/object&gt;&lt;object type=&quot;3&quot; unique_id=&quot;10014&quot;&gt;&lt;property id=&quot;20148&quot; value=&quot;5&quot;/&gt;&lt;property id=&quot;20300&quot; value=&quot;Slide 11 - &amp;quot;$500 Answer from H1&amp;quot;&quot;/&gt;&lt;property id=&quot;20307&quot; value=&quot;287&quot;/&gt;&lt;/object&gt;&lt;object type=&quot;3&quot; unique_id=&quot;10015&quot;&gt;&lt;property id=&quot;20148&quot; value=&quot;5&quot;/&gt;&lt;property id=&quot;20300&quot; value=&quot;Slide 12 - &amp;quot;$100 Question from H2&amp;quot;&quot;/&gt;&lt;property id=&quot;20307&quot; value=&quot;262&quot;/&gt;&lt;/object&gt;&lt;object type=&quot;3&quot; unique_id=&quot;10016&quot;&gt;&lt;property id=&quot;20148&quot; value=&quot;5&quot;/&gt;&lt;property id=&quot;20300&quot; value=&quot;Slide 13 - &amp;quot;$100 Answer from H2&amp;quot;&quot;/&gt;&lt;property id=&quot;20307&quot; value=&quot;288&quot;/&gt;&lt;/object&gt;&lt;object type=&quot;3&quot; unique_id=&quot;10017&quot;&gt;&lt;property id=&quot;20148&quot; value=&quot;5&quot;/&gt;&lt;property id=&quot;20300&quot; value=&quot;Slide 14 - &amp;quot;$200 Question from H2&amp;quot;&quot;/&gt;&lt;property id=&quot;20307&quot; value=&quot;263&quot;/&gt;&lt;/object&gt;&lt;object type=&quot;3&quot; unique_id=&quot;10018&quot;&gt;&lt;property id=&quot;20148&quot; value=&quot;5&quot;/&gt;&lt;property id=&quot;20300&quot; value=&quot;Slide 15 - &amp;quot;$200 Answer from H2&amp;quot;&quot;/&gt;&lt;property id=&quot;20307&quot; value=&quot;289&quot;/&gt;&lt;/object&gt;&lt;object type=&quot;3&quot; unique_id=&quot;10019&quot;&gt;&lt;property id=&quot;20148&quot; value=&quot;5&quot;/&gt;&lt;property id=&quot;20300&quot; value=&quot;Slide 16 - &amp;quot;$300 Question from H2&amp;quot;&quot;/&gt;&lt;property id=&quot;20307&quot; value=&quot;264&quot;/&gt;&lt;/object&gt;&lt;object type=&quot;3&quot; unique_id=&quot;10020&quot;&gt;&lt;property id=&quot;20148&quot; value=&quot;5&quot;/&gt;&lt;property id=&quot;20300&quot; value=&quot;Slide 17 - &amp;quot;$300 Answer from H2&amp;quot;&quot;/&gt;&lt;property id=&quot;20307&quot; value=&quot;290&quot;/&gt;&lt;/object&gt;&lt;object type=&quot;3&quot; unique_id=&quot;10021&quot;&gt;&lt;property id=&quot;20148&quot; value=&quot;5&quot;/&gt;&lt;property id=&quot;20300&quot; value=&quot;Slide 18 - &amp;quot;$400 Question from H2&amp;quot;&quot;/&gt;&lt;property id=&quot;20307&quot; value=&quot;265&quot;/&gt;&lt;/object&gt;&lt;object type=&quot;3&quot; unique_id=&quot;10022&quot;&gt;&lt;property id=&quot;20148&quot; value=&quot;5&quot;/&gt;&lt;property id=&quot;20300&quot; value=&quot;Slide 19 - &amp;quot;$400 Answer from H2&amp;quot;&quot;/&gt;&lt;property id=&quot;20307&quot; value=&quot;291&quot;/&gt;&lt;/object&gt;&lt;object type=&quot;3&quot; unique_id=&quot;10023&quot;&gt;&lt;property id=&quot;20148&quot; value=&quot;5&quot;/&gt;&lt;property id=&quot;20300&quot; value=&quot;Slide 20 - &amp;quot;$500 Question from H2&amp;quot;&quot;/&gt;&lt;property id=&quot;20307&quot; value=&quot;266&quot;/&gt;&lt;/object&gt;&lt;object type=&quot;3&quot; unique_id=&quot;10024&quot;&gt;&lt;property id=&quot;20148&quot; value=&quot;5&quot;/&gt;&lt;property id=&quot;20300&quot; value=&quot;Slide 21 - &amp;quot;$500 Answer from H2&amp;quot;&quot;/&gt;&lt;property id=&quot;20307&quot; value=&quot;292&quot;/&gt;&lt;/object&gt;&lt;object type=&quot;3&quot; unique_id=&quot;10025&quot;&gt;&lt;property id=&quot;20148&quot; value=&quot;5&quot;/&gt;&lt;property id=&quot;20300&quot; value=&quot;Slide 22 - &amp;quot;$100 Question from H3&amp;quot;&quot;/&gt;&lt;property id=&quot;20307&quot; value=&quot;267&quot;/&gt;&lt;/object&gt;&lt;object type=&quot;3&quot; unique_id=&quot;10026&quot;&gt;&lt;property id=&quot;20148&quot; value=&quot;5&quot;/&gt;&lt;property id=&quot;20300&quot; value=&quot;Slide 23 - &amp;quot;$100 Answer from H3&amp;quot;&quot;/&gt;&lt;property id=&quot;20307&quot; value=&quot;293&quot;/&gt;&lt;/object&gt;&lt;object type=&quot;3&quot; unique_id=&quot;10027&quot;&gt;&lt;property id=&quot;20148&quot; value=&quot;5&quot;/&gt;&lt;property id=&quot;20300&quot; value=&quot;Slide 24 - &amp;quot;$200 Question from H3&amp;quot;&quot;/&gt;&lt;property id=&quot;20307&quot; value=&quot;268&quot;/&gt;&lt;/object&gt;&lt;object type=&quot;3&quot; unique_id=&quot;10028&quot;&gt;&lt;property id=&quot;20148&quot; value=&quot;5&quot;/&gt;&lt;property id=&quot;20300&quot; value=&quot;Slide 25 - &amp;quot;$200 Answer from H3&amp;quot;&quot;/&gt;&lt;property id=&quot;20307&quot; value=&quot;294&quot;/&gt;&lt;/object&gt;&lt;object type=&quot;3&quot; unique_id=&quot;10029&quot;&gt;&lt;property id=&quot;20148&quot; value=&quot;5&quot;/&gt;&lt;property id=&quot;20300&quot; value=&quot;Slide 26 - &amp;quot;$300 Question from H3&amp;quot;&quot;/&gt;&lt;property id=&quot;20307&quot; value=&quot;269&quot;/&gt;&lt;/object&gt;&lt;object type=&quot;3&quot; unique_id=&quot;10030&quot;&gt;&lt;property id=&quot;20148&quot; value=&quot;5&quot;/&gt;&lt;property id=&quot;20300&quot; value=&quot;Slide 27 - &amp;quot;$300 Answer from H3&amp;quot;&quot;/&gt;&lt;property id=&quot;20307&quot; value=&quot;295&quot;/&gt;&lt;/object&gt;&lt;object type=&quot;3&quot; unique_id=&quot;10031&quot;&gt;&lt;property id=&quot;20148&quot; value=&quot;5&quot;/&gt;&lt;property id=&quot;20300&quot; value=&quot;Slide 28 - &amp;quot;$400 Question from H3&amp;quot;&quot;/&gt;&lt;property id=&quot;20307&quot; value=&quot;270&quot;/&gt;&lt;/object&gt;&lt;object type=&quot;3&quot; unique_id=&quot;10032&quot;&gt;&lt;property id=&quot;20148&quot; value=&quot;5&quot;/&gt;&lt;property id=&quot;20300&quot; value=&quot;Slide 29 - &amp;quot;$400 Answer from H3&amp;quot;&quot;/&gt;&lt;property id=&quot;20307&quot; value=&quot;296&quot;/&gt;&lt;/object&gt;&lt;object type=&quot;3&quot; unique_id=&quot;10033&quot;&gt;&lt;property id=&quot;20148&quot; value=&quot;5&quot;/&gt;&lt;property id=&quot;20300&quot; value=&quot;Slide 30 - &amp;quot;$500 Question from H3&amp;quot;&quot;/&gt;&lt;property id=&quot;20307&quot; value=&quot;271&quot;/&gt;&lt;/object&gt;&lt;object type=&quot;3&quot; unique_id=&quot;10034&quot;&gt;&lt;property id=&quot;20148&quot; value=&quot;5&quot;/&gt;&lt;property id=&quot;20300&quot; value=&quot;Slide 31 - &amp;quot;$500 Answer from H3&amp;quot;&quot;/&gt;&lt;property id=&quot;20307&quot; value=&quot;297&quot;/&gt;&lt;/object&gt;&lt;object type=&quot;3&quot; unique_id=&quot;10035&quot;&gt;&lt;property id=&quot;20148&quot; value=&quot;5&quot;/&gt;&lt;property id=&quot;20300&quot; value=&quot;Slide 32 - &amp;quot;$100 Question from H4&amp;quot;&quot;/&gt;&lt;property id=&quot;20307&quot; value=&quot;272&quot;/&gt;&lt;/object&gt;&lt;object type=&quot;3&quot; unique_id=&quot;10036&quot;&gt;&lt;property id=&quot;20148&quot; value=&quot;5&quot;/&gt;&lt;property id=&quot;20300&quot; value=&quot;Slide 33 - &amp;quot;$100 Answer from H4&amp;quot;&quot;/&gt;&lt;property id=&quot;20307&quot; value=&quot;298&quot;/&gt;&lt;/object&gt;&lt;object type=&quot;3&quot; unique_id=&quot;10037&quot;&gt;&lt;property id=&quot;20148&quot; value=&quot;5&quot;/&gt;&lt;property id=&quot;20300&quot; value=&quot;Slide 34 - &amp;quot;$200 Question from H4&amp;quot;&quot;/&gt;&lt;property id=&quot;20307&quot; value=&quot;273&quot;/&gt;&lt;/object&gt;&lt;object type=&quot;3&quot; unique_id=&quot;10038&quot;&gt;&lt;property id=&quot;20148&quot; value=&quot;5&quot;/&gt;&lt;property id=&quot;20300&quot; value=&quot;Slide 35 - &amp;quot;$200 Answer from H4&amp;quot;&quot;/&gt;&lt;property id=&quot;20307&quot; value=&quot;300&quot;/&gt;&lt;/object&gt;&lt;object type=&quot;3&quot; unique_id=&quot;10039&quot;&gt;&lt;property id=&quot;20148&quot; value=&quot;5&quot;/&gt;&lt;property id=&quot;20300&quot; value=&quot;Slide 36 - &amp;quot;$300 Question from H4&amp;quot;&quot;/&gt;&lt;property id=&quot;20307&quot; value=&quot;274&quot;/&gt;&lt;/object&gt;&lt;object type=&quot;3&quot; unique_id=&quot;10040&quot;&gt;&lt;property id=&quot;20148&quot; value=&quot;5&quot;/&gt;&lt;property id=&quot;20300&quot; value=&quot;Slide 37 - &amp;quot;$300 Answer from H4&amp;quot;&quot;/&gt;&lt;property id=&quot;20307&quot; value=&quot;301&quot;/&gt;&lt;/object&gt;&lt;object type=&quot;3&quot; unique_id=&quot;10041&quot;&gt;&lt;property id=&quot;20148&quot; value=&quot;5&quot;/&gt;&lt;property id=&quot;20300&quot; value=&quot;Slide 38 - &amp;quot;$400 Question from H4&amp;quot;&quot;/&gt;&lt;property id=&quot;20307&quot; value=&quot;275&quot;/&gt;&lt;/object&gt;&lt;object type=&quot;3&quot; unique_id=&quot;10042&quot;&gt;&lt;property id=&quot;20148&quot; value=&quot;5&quot;/&gt;&lt;property id=&quot;20300&quot; value=&quot;Slide 39 - &amp;quot;$400 Answer from H4&amp;quot;&quot;/&gt;&lt;property id=&quot;20307&quot; value=&quot;302&quot;/&gt;&lt;/object&gt;&lt;object type=&quot;3&quot; unique_id=&quot;10043&quot;&gt;&lt;property id=&quot;20148&quot; value=&quot;5&quot;/&gt;&lt;property id=&quot;20300&quot; value=&quot;Slide 40 - &amp;quot;$500 Question from H4&amp;quot;&quot;/&gt;&lt;property id=&quot;20307&quot; value=&quot;276&quot;/&gt;&lt;/object&gt;&lt;object type=&quot;3&quot; unique_id=&quot;10044&quot;&gt;&lt;property id=&quot;20148&quot; value=&quot;5&quot;/&gt;&lt;property id=&quot;20300&quot; value=&quot;Slide 41 - &amp;quot;$500 Answer from H4&amp;quot;&quot;/&gt;&lt;property id=&quot;20307&quot; value=&quot;303&quot;/&gt;&lt;/object&gt;&lt;object type=&quot;3&quot; unique_id=&quot;10045&quot;&gt;&lt;property id=&quot;20148&quot; value=&quot;5&quot;/&gt;&lt;property id=&quot;20300&quot; value=&quot;Slide 42 - &amp;quot;$100 Question from H5&amp;quot;&quot;/&gt;&lt;property id=&quot;20307&quot; value=&quot;277&quot;/&gt;&lt;/object&gt;&lt;object type=&quot;3&quot; unique_id=&quot;10046&quot;&gt;&lt;property id=&quot;20148&quot; value=&quot;5&quot;/&gt;&lt;property id=&quot;20300&quot; value=&quot;Slide 43 - &amp;quot;$100 Answer from H5&amp;quot;&quot;/&gt;&lt;property id=&quot;20307&quot; value=&quot;304&quot;/&gt;&lt;/object&gt;&lt;object type=&quot;3&quot; unique_id=&quot;10047&quot;&gt;&lt;property id=&quot;20148&quot; value=&quot;5&quot;/&gt;&lt;property id=&quot;20300&quot; value=&quot;Slide 44 - &amp;quot;$200 Question from H5&amp;quot;&quot;/&gt;&lt;property id=&quot;20307&quot; value=&quot;279&quot;/&gt;&lt;/object&gt;&lt;object type=&quot;3&quot; unique_id=&quot;10048&quot;&gt;&lt;property id=&quot;20148&quot; value=&quot;5&quot;/&gt;&lt;property id=&quot;20300&quot; value=&quot;Slide 45 - &amp;quot;$200 Answer from H5&amp;quot;&quot;/&gt;&lt;property id=&quot;20307&quot; value=&quot;305&quot;/&gt;&lt;/object&gt;&lt;object type=&quot;3&quot; unique_id=&quot;10049&quot;&gt;&lt;property id=&quot;20148&quot; value=&quot;5&quot;/&gt;&lt;property id=&quot;20300&quot; value=&quot;Slide 46 - &amp;quot;$300 Question from H5&amp;quot;&quot;/&gt;&lt;property id=&quot;20307&quot; value=&quot;280&quot;/&gt;&lt;/object&gt;&lt;object type=&quot;3&quot; unique_id=&quot;10050&quot;&gt;&lt;property id=&quot;20148&quot; value=&quot;5&quot;/&gt;&lt;property id=&quot;20300&quot; value=&quot;Slide 47 - &amp;quot;$300 Answer from H5&amp;quot;&quot;/&gt;&lt;property id=&quot;20307&quot; value=&quot;306&quot;/&gt;&lt;/object&gt;&lt;object type=&quot;3&quot; unique_id=&quot;10051&quot;&gt;&lt;property id=&quot;20148&quot; value=&quot;5&quot;/&gt;&lt;property id=&quot;20300&quot; value=&quot;Slide 48 - &amp;quot;$400 Question from H5&amp;quot;&quot;/&gt;&lt;property id=&quot;20307&quot; value=&quot;281&quot;/&gt;&lt;/object&gt;&lt;object type=&quot;3&quot; unique_id=&quot;10052&quot;&gt;&lt;property id=&quot;20148&quot; value=&quot;5&quot;/&gt;&lt;property id=&quot;20300&quot; value=&quot;Slide 49 - &amp;quot;$400 Answer from H5&amp;quot;&quot;/&gt;&lt;property id=&quot;20307&quot; value=&quot;307&quot;/&gt;&lt;/object&gt;&lt;object type=&quot;3&quot; unique_id=&quot;10053&quot;&gt;&lt;property id=&quot;20148&quot; value=&quot;5&quot;/&gt;&lt;property id=&quot;20300&quot; value=&quot;Slide 50 - &amp;quot;$500 Question from H5&amp;quot;&quot;/&gt;&lt;property id=&quot;20307&quot; value=&quot;282&quot;/&gt;&lt;/object&gt;&lt;object type=&quot;3&quot; unique_id=&quot;10054&quot;&gt;&lt;property id=&quot;20148&quot; value=&quot;5&quot;/&gt;&lt;property id=&quot;20300&quot; value=&quot;Slide 51 - &amp;quot;$500 Answer from H5&amp;quot;&quot;/&gt;&lt;property id=&quot;20307&quot; value=&quot;308&quot;/&gt;&lt;/object&gt;&lt;/object&gt;&lt;/object&gt;&lt;/database&gt;"/>
</p:tagLst>
</file>

<file path=ppt/theme/theme1.xml><?xml version="1.0" encoding="utf-8"?>
<a:theme xmlns:a="http://schemas.openxmlformats.org/drawingml/2006/main" name="CorpPower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Catholic Quiz Show-template ver 1-1</Template>
  <TotalTime>3906</TotalTime>
  <Words>744</Words>
  <Application>Microsoft Office PowerPoint</Application>
  <PresentationFormat>On-screen Show (4:3)</PresentationFormat>
  <Paragraphs>71</Paragraphs>
  <Slides>15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Times New Roman</vt:lpstr>
      <vt:lpstr>CorpPowerpoint</vt:lpstr>
      <vt:lpstr>PowerPoint Presentation</vt:lpstr>
      <vt:lpstr>PowerPoint Presentation</vt:lpstr>
      <vt:lpstr>Chapter Summary The Human Person</vt:lpstr>
      <vt:lpstr>Introduction and “Being Human”  (Handbook, pages 78–80)</vt:lpstr>
      <vt:lpstr>Introduction and “Being Human”  (Handbook, pages 78–80)</vt:lpstr>
      <vt:lpstr>Introduction and “Being Human”  (Handbook, pages 78–80)</vt:lpstr>
      <vt:lpstr>“Body and Soul” (Handbook, pages 80-82)</vt:lpstr>
      <vt:lpstr>“Body and Soul” (Handbook, pages 80-82)</vt:lpstr>
      <vt:lpstr>“Body and Soul” (Handbook, pages 80-82)</vt:lpstr>
      <vt:lpstr>“Original Sin”  (Handbook, pages 83–85)</vt:lpstr>
      <vt:lpstr>“Original Sin”  (Handbook, pages 83–85)</vt:lpstr>
      <vt:lpstr>“Original Sin”  (Handbook, pages 83–85)</vt:lpstr>
      <vt:lpstr>“Coming from God, Heading Toward God”  (Handbook, pages 85-87)</vt:lpstr>
      <vt:lpstr>“Coming from God, Heading Toward God”  (Handbook, pages 85-87)</vt:lpstr>
      <vt:lpstr>Let’s Review!</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Singer-Towns</dc:creator>
  <cp:lastModifiedBy>Brooke Saron</cp:lastModifiedBy>
  <cp:revision>245</cp:revision>
  <dcterms:created xsi:type="dcterms:W3CDTF">2012-11-07T17:11:11Z</dcterms:created>
  <dcterms:modified xsi:type="dcterms:W3CDTF">2015-05-20T16:06:20Z</dcterms:modified>
</cp:coreProperties>
</file>