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 Fast Redmond" initials="JF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76071" autoAdjust="0"/>
  </p:normalViewPr>
  <p:slideViewPr>
    <p:cSldViewPr>
      <p:cViewPr varScale="1">
        <p:scale>
          <a:sx n="92" d="100"/>
          <a:sy n="92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4T19:53:55.675" idx="6">
    <p:pos x="10" y="10"/>
    <p:text>Edited slide -- please see if the Virgin Mary image will fit now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prayer on slide 5 is from the English translation of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Roman Missal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© 2010, International Commission on English in the Liturgy Corporation, page 257. All rights reserved. Used with permission of the ICEL.)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images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</a:t>
            </a:r>
            <a:r>
              <a:rPr lang="en-US" dirty="0" smtClean="0"/>
              <a:t>The First Council of Nicaea, wall painting at the church of </a:t>
            </a:r>
            <a:r>
              <a:rPr lang="en-US" dirty="0" err="1" smtClean="0"/>
              <a:t>Stavropoleos</a:t>
            </a:r>
            <a:r>
              <a:rPr lang="en-US" dirty="0" smtClean="0"/>
              <a:t>, Bucharest, Romania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3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</a:t>
            </a:r>
            <a:r>
              <a:rPr lang="en-US" dirty="0" smtClean="0"/>
              <a:t>Christ oriental - Our Lady of Lebanon </a:t>
            </a:r>
            <a:r>
              <a:rPr lang="en-US" dirty="0" err="1" smtClean="0"/>
              <a:t>Melkite</a:t>
            </a:r>
            <a:r>
              <a:rPr lang="en-US" dirty="0" smtClean="0"/>
              <a:t> Church, Fortaleza, Brazil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2" r:id="rId5"/>
    <p:sldLayoutId id="2147483651" r:id="rId6"/>
    <p:sldLayoutId id="2147483674" r:id="rId7"/>
    <p:sldLayoutId id="2147483652" r:id="rId8"/>
    <p:sldLayoutId id="2147483655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Councils and Doctrinal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Church History,</a:t>
            </a:r>
            <a:r>
              <a:rPr lang="en-US" dirty="0" smtClean="0"/>
              <a:t> Unit 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9-LeoI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874982"/>
            <a:ext cx="2262663" cy="22210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44196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The Council of Chalcedon also made a significant impact on relations between the Eastern and Western Churches.</a:t>
            </a:r>
          </a:p>
          <a:p>
            <a:r>
              <a:rPr lang="en-US" b="1" dirty="0" smtClean="0"/>
              <a:t>•	</a:t>
            </a:r>
            <a:r>
              <a:rPr lang="en-US" dirty="0" smtClean="0"/>
              <a:t>The bishops at the Council of Chalcedon stated that the Bishop of Rome, the </a:t>
            </a:r>
            <a:br>
              <a:rPr lang="en-US" dirty="0" smtClean="0"/>
            </a:br>
            <a:r>
              <a:rPr lang="en-US" dirty="0" smtClean="0"/>
              <a:t>Pope, was the highest authority in </a:t>
            </a:r>
            <a:br>
              <a:rPr lang="en-US" dirty="0" smtClean="0"/>
            </a:br>
            <a:r>
              <a:rPr lang="en-US" dirty="0" smtClean="0"/>
              <a:t>the Church, placing the patriarch of Constantinople second to the Pope.</a:t>
            </a:r>
          </a:p>
          <a:p>
            <a:r>
              <a:rPr lang="en-US" dirty="0" smtClean="0"/>
              <a:t>•	This change in custom led to six </a:t>
            </a:r>
            <a:br>
              <a:rPr lang="en-US" dirty="0" smtClean="0"/>
            </a:br>
            <a:r>
              <a:rPr lang="en-US" dirty="0" smtClean="0"/>
              <a:t>centuries of disputes between the </a:t>
            </a:r>
            <a:br>
              <a:rPr lang="en-US" dirty="0" smtClean="0"/>
            </a:br>
            <a:r>
              <a:rPr lang="en-US" dirty="0" smtClean="0"/>
              <a:t>East and West.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Councils of Ephesus (431) and Chalcedon (451)</a:t>
            </a:r>
            <a:br>
              <a:rPr lang="en-US" sz="2600" dirty="0" smtClean="0"/>
            </a:br>
            <a:r>
              <a:rPr lang="en-US" sz="2600" i="1" dirty="0" smtClean="0"/>
              <a:t>(continued)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239000" y="60198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4191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Many of the Church’s teachings have been articulated at Ecumenical Councils—from the early centuries down to our time.</a:t>
            </a:r>
          </a:p>
          <a:p>
            <a:r>
              <a:rPr lang="en-US" dirty="0" smtClean="0"/>
              <a:t>These councils are usually held to respond to the needs of the time.</a:t>
            </a:r>
          </a:p>
          <a:p>
            <a:r>
              <a:rPr lang="en-US" dirty="0" smtClean="0"/>
              <a:t>There have been twenty-one Ecumenical Councils. The most recent was the Second Vatican Council, held from 1962 to 1965.</a:t>
            </a:r>
            <a:endParaRPr lang="en-US" dirty="0"/>
          </a:p>
        </p:txBody>
      </p:sp>
      <p:pic>
        <p:nvPicPr>
          <p:cNvPr id="4" name="Picture 3" descr="Slide10-vatican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200400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6019800" y="56388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1371600"/>
            <a:ext cx="7315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As the Church spread throughout the Mediterranean world, conflicts over important beliefs became more common.</a:t>
            </a:r>
          </a:p>
          <a:p>
            <a:r>
              <a:rPr lang="en-US" dirty="0" smtClean="0"/>
              <a:t>These conflicts threatened the unity of the Church and its faithfulness to Christ’s teachings.</a:t>
            </a:r>
          </a:p>
          <a:p>
            <a:endParaRPr lang="en-US" dirty="0"/>
          </a:p>
        </p:txBody>
      </p:sp>
      <p:pic>
        <p:nvPicPr>
          <p:cNvPr id="4" name="Picture 3" descr="Slide2-First_Council_of_Nicea-stavropoleos_chur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81400"/>
            <a:ext cx="4343400" cy="3075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5937022" y="58739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Nicaea (AD 325)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752600"/>
            <a:ext cx="38862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Constantine called the Council of Nicaea, the first Ecumenical Council, to respond to the threat posed by </a:t>
            </a:r>
            <a:r>
              <a:rPr lang="en-US" dirty="0" err="1" smtClean="0"/>
              <a:t>Arianism</a:t>
            </a:r>
            <a:r>
              <a:rPr lang="en-US" dirty="0" smtClean="0"/>
              <a:t>, a heresy that denied Jesus’ full divinity.</a:t>
            </a:r>
          </a:p>
          <a:p>
            <a:endParaRPr lang="en-US" dirty="0"/>
          </a:p>
        </p:txBody>
      </p:sp>
      <p:pic>
        <p:nvPicPr>
          <p:cNvPr id="4" name="Picture 3" descr="Slide3-Emperor_Constantin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899" y="1371600"/>
            <a:ext cx="3268446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 bwMode="auto">
          <a:xfrm rot="18382260">
            <a:off x="7556604" y="5202897"/>
            <a:ext cx="1486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/Kevin H Knuth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Nicaea (AD 325) </a:t>
            </a:r>
            <a:r>
              <a:rPr lang="en-US" i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114800" cy="4373563"/>
          </a:xfrm>
        </p:spPr>
        <p:txBody>
          <a:bodyPr/>
          <a:lstStyle/>
          <a:p>
            <a:r>
              <a:rPr lang="en-US" i="1" dirty="0" smtClean="0"/>
              <a:t>You Be the Theologian  .  .  .</a:t>
            </a:r>
          </a:p>
          <a:p>
            <a:pPr marL="0" indent="0"/>
            <a:r>
              <a:rPr lang="en-US" dirty="0" smtClean="0"/>
              <a:t>If Jesus were not fully divine, as Arius argued, what would that imply for our belief in God’s plan of salvation?</a:t>
            </a:r>
          </a:p>
          <a:p>
            <a:endParaRPr lang="en-US" dirty="0"/>
          </a:p>
        </p:txBody>
      </p:sp>
      <p:pic>
        <p:nvPicPr>
          <p:cNvPr id="4" name="Picture 3" descr="Slide4-Christ_orie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05000"/>
            <a:ext cx="3155852" cy="4298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6019800" y="62484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Nicaea (AD 325) </a:t>
            </a:r>
            <a:r>
              <a:rPr lang="en-US" i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5334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•	Began to spell out key Church teachings about Jesus’ fully divine and fully human natures.</a:t>
            </a:r>
          </a:p>
          <a:p>
            <a:r>
              <a:rPr lang="en-US" b="1" dirty="0" smtClean="0"/>
              <a:t>•	</a:t>
            </a:r>
            <a:r>
              <a:rPr lang="en-US" dirty="0" smtClean="0"/>
              <a:t>Developed the Nicene Creed, which professed Jesus’ divinity with these words: “the Only Begotten Son of God  .  .  .  Light from Light, true God from true God, begotten, not made, consubstantial with the Father” (</a:t>
            </a:r>
            <a:r>
              <a:rPr lang="en-US" i="1" dirty="0" smtClean="0"/>
              <a:t>Roman Missal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•	Did not end Arianism. Saints Athanasius and Ambrose were instrumental in defending Church doctrine after the Council.</a:t>
            </a:r>
          </a:p>
        </p:txBody>
      </p:sp>
      <p:pic>
        <p:nvPicPr>
          <p:cNvPr id="4" name="Picture 3" descr="slide5-413px-Jesus_Cristo_sobre_a_Cruz_-_1990_-_MS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905000"/>
            <a:ext cx="2050694" cy="2974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781800" y="484632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Council of Constantinople (AD 381)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162800" cy="48768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In 381 the Church called another Council, this time in Constantinople.</a:t>
            </a:r>
          </a:p>
          <a:p>
            <a:r>
              <a:rPr lang="en-US" dirty="0" smtClean="0"/>
              <a:t>•	affirmed the teachings of Nicaea and the divinity of Jesus</a:t>
            </a:r>
          </a:p>
          <a:p>
            <a:r>
              <a:rPr lang="en-US" dirty="0" smtClean="0"/>
              <a:t>•	affirmed the divinity of the Holy Spirit in response to a different heresy—one that argued the Holy Spirit was not divine but was instead a creation of the Son and served the Father and the Son</a:t>
            </a:r>
          </a:p>
          <a:p>
            <a:endParaRPr lang="en-US" dirty="0"/>
          </a:p>
        </p:txBody>
      </p:sp>
      <p:pic>
        <p:nvPicPr>
          <p:cNvPr id="4" name="Picture 3" descr="Slide6-Holy_Spirit_as_Dove_(detail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5029200"/>
            <a:ext cx="3489960" cy="164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5556022" y="57977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Council of Constantinople (AD 381) </a:t>
            </a:r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172200" cy="48768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The Council of Constantinople completed the </a:t>
            </a:r>
            <a:r>
              <a:rPr lang="en-US" dirty="0" err="1" smtClean="0"/>
              <a:t>Niceno</a:t>
            </a:r>
            <a:r>
              <a:rPr lang="en-US" dirty="0" smtClean="0"/>
              <a:t>-Constantinopolitan Creed. This is the Nicene Creed we know and recite today.</a:t>
            </a:r>
            <a:endParaRPr lang="en-US" dirty="0"/>
          </a:p>
        </p:txBody>
      </p:sp>
      <p:pic>
        <p:nvPicPr>
          <p:cNvPr id="4" name="Picture 3" descr="Slide7NEW-Q66048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483052"/>
            <a:ext cx="4648200" cy="3074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2286000" y="643737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wpwittman.com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Councils of Ephesus (431) and Chalcedon (451)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4196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The Councils of Ephesus and Chalcedon challenged the Nestorian heresy.</a:t>
            </a:r>
          </a:p>
          <a:p>
            <a:r>
              <a:rPr lang="en-US" dirty="0" smtClean="0"/>
              <a:t>•	Nestorius taught that Jesus was two distinct persons—one divine, one human.</a:t>
            </a:r>
          </a:p>
          <a:p>
            <a:r>
              <a:rPr lang="en-US" dirty="0" smtClean="0"/>
              <a:t>•	Followers of </a:t>
            </a:r>
            <a:r>
              <a:rPr lang="en-US" dirty="0" err="1" smtClean="0"/>
              <a:t>Nestorianism</a:t>
            </a:r>
            <a:r>
              <a:rPr lang="en-US" dirty="0" smtClean="0"/>
              <a:t> rejected the title </a:t>
            </a:r>
            <a:r>
              <a:rPr lang="en-US" i="1" dirty="0" smtClean="0"/>
              <a:t>Theotokos</a:t>
            </a:r>
            <a:r>
              <a:rPr lang="en-US" dirty="0" smtClean="0"/>
              <a:t> (“God bearer”) for the Virgin Mary, instead teaching that Mary gave birth only to Jesus the human being.</a:t>
            </a:r>
            <a:endParaRPr lang="en-US" dirty="0"/>
          </a:p>
        </p:txBody>
      </p:sp>
      <p:pic>
        <p:nvPicPr>
          <p:cNvPr id="4" name="Picture 3" descr="Slide8NEW--Kremasti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1828800"/>
            <a:ext cx="2514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6324600" y="54233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Councils of Ephesus (431) and Chalcedon (451)</a:t>
            </a:r>
            <a:br>
              <a:rPr lang="en-US" sz="2600" dirty="0" smtClean="0"/>
            </a:br>
            <a:r>
              <a:rPr lang="en-US" sz="2600" i="1" dirty="0" smtClean="0"/>
              <a:t>(continued)</a:t>
            </a:r>
            <a:endParaRPr lang="en-US" sz="2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2672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•	Both Councils condemned </a:t>
            </a:r>
            <a:r>
              <a:rPr lang="en-US" dirty="0" err="1" smtClean="0"/>
              <a:t>Nestorianism</a:t>
            </a:r>
            <a:r>
              <a:rPr lang="en-US" dirty="0" smtClean="0"/>
              <a:t> as a heresy.</a:t>
            </a:r>
          </a:p>
          <a:p>
            <a:r>
              <a:rPr lang="en-US" dirty="0" smtClean="0"/>
              <a:t>•	The Council of Chalcedon also developed the Church’s doctrine of the </a:t>
            </a:r>
            <a:r>
              <a:rPr lang="en-US" i="1" dirty="0" smtClean="0"/>
              <a:t>hypostatic union</a:t>
            </a:r>
            <a:r>
              <a:rPr lang="en-US" dirty="0" smtClean="0"/>
              <a:t>—the union of Jesus Christ’s human and divine natures in one Divine Person.</a:t>
            </a:r>
            <a:endParaRPr lang="en-US" dirty="0"/>
          </a:p>
        </p:txBody>
      </p:sp>
      <p:pic>
        <p:nvPicPr>
          <p:cNvPr id="4" name="Picture 3" descr="Slide8-Transfiguration_(Ostankino_muse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81199"/>
            <a:ext cx="2895600" cy="410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562600" y="60960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215</TotalTime>
  <Words>432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LIC Presentation template-New</vt:lpstr>
      <vt:lpstr>Church Councils and Doctrinal Development</vt:lpstr>
      <vt:lpstr>PowerPoint Presentation</vt:lpstr>
      <vt:lpstr>Council of Nicaea (AD 325)</vt:lpstr>
      <vt:lpstr>Council of Nicaea (AD 325) (continued)</vt:lpstr>
      <vt:lpstr>Council of Nicaea (AD 325) (continued)</vt:lpstr>
      <vt:lpstr>Council of Constantinople (AD 381)</vt:lpstr>
      <vt:lpstr>Council of Constantinople (AD 381) (continued)</vt:lpstr>
      <vt:lpstr>Councils of Ephesus (431) and Chalcedon (451)</vt:lpstr>
      <vt:lpstr>Councils of Ephesus (431) and Chalcedon (451) (continued)</vt:lpstr>
      <vt:lpstr>Councils of Ephesus (431) and Chalcedon (451) (continued)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</dc:title>
  <dc:creator>bmartinka</dc:creator>
  <cp:lastModifiedBy>Brian Holzworth</cp:lastModifiedBy>
  <cp:revision>35</cp:revision>
  <dcterms:created xsi:type="dcterms:W3CDTF">2012-07-10T12:39:10Z</dcterms:created>
  <dcterms:modified xsi:type="dcterms:W3CDTF">2013-06-11T13:15:58Z</dcterms:modified>
</cp:coreProperties>
</file>