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73" r:id="rId13"/>
    <p:sldId id="272" r:id="rId14"/>
    <p:sldId id="268" r:id="rId15"/>
    <p:sldId id="271" r:id="rId16"/>
    <p:sldId id="274"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200">
          <p15:clr>
            <a:srgbClr val="A4A3A4"/>
          </p15:clr>
        </p15:guide>
        <p15:guide id="2" pos="2880">
          <p15:clr>
            <a:srgbClr val="A4A3A4"/>
          </p15:clr>
        </p15:guide>
        <p15:guide id="3" pos="129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lippman" initials="DL" lastIdx="1" clrIdx="0"/>
  <p:cmAuthor id="2" name="Jerry Ruff" initials="JR" lastIdx="1" clrIdx="1">
    <p:extLst>
      <p:ext uri="{19B8F6BF-5375-455C-9EA6-DF929625EA0E}">
        <p15:presenceInfo xmlns:p15="http://schemas.microsoft.com/office/powerpoint/2012/main" userId="S-1-5-21-636754644-196019783-934742191-65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32B3"/>
    <a:srgbClr val="4D3ACF"/>
    <a:srgbClr val="C80000"/>
    <a:srgbClr val="009F00"/>
    <a:srgbClr val="823EC1"/>
    <a:srgbClr val="3BA4CF"/>
    <a:srgbClr val="332082"/>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9" autoAdjust="0"/>
    <p:restoredTop sz="85565" autoAdjust="0"/>
  </p:normalViewPr>
  <p:slideViewPr>
    <p:cSldViewPr>
      <p:cViewPr varScale="1">
        <p:scale>
          <a:sx n="73" d="100"/>
          <a:sy n="73" d="100"/>
        </p:scale>
        <p:origin x="846" y="72"/>
      </p:cViewPr>
      <p:guideLst>
        <p:guide orient="horz" pos="1200"/>
        <p:guide pos="2880"/>
        <p:guide pos="1296"/>
      </p:guideLst>
    </p:cSldViewPr>
  </p:slideViewPr>
  <p:outlineViewPr>
    <p:cViewPr>
      <p:scale>
        <a:sx n="75" d="100"/>
        <a:sy n="75"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206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67A57D02-88C9-44D7-A44E-D8D278CE3310}" type="slidenum">
              <a:rPr lang="en-US" altLang="en-US"/>
              <a:pPr>
                <a:defRPr/>
              </a:pPr>
              <a:t>‹#›</a:t>
            </a:fld>
            <a:endParaRPr lang="en-US" altLang="en-US"/>
          </a:p>
        </p:txBody>
      </p:sp>
    </p:spTree>
    <p:extLst>
      <p:ext uri="{BB962C8B-B14F-4D97-AF65-F5344CB8AC3E}">
        <p14:creationId xmlns:p14="http://schemas.microsoft.com/office/powerpoint/2010/main" val="37150809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9637871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73A3F133-0E79-4F9C-930A-F94DC4053945}" type="slidenum">
              <a:rPr lang="en-US" altLang="en-US"/>
              <a:pPr/>
              <a:t>10</a:t>
            </a:fld>
            <a:endParaRPr lang="en-US" alt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415100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EBBB1D2-66FC-4CF8-99CE-969940F3DBCD}" type="slidenum">
              <a:rPr lang="en-US" altLang="en-US"/>
              <a:pPr/>
              <a:t>11</a:t>
            </a:fld>
            <a:endParaRPr lang="en-US" alt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rPr>
              <a:t>Helping the students to understand and relate to these logical arguments for God is important. Likely many students have thoughts about these concepts already, but not in these specific words. </a:t>
            </a:r>
          </a:p>
        </p:txBody>
      </p:sp>
    </p:spTree>
    <p:extLst>
      <p:ext uri="{BB962C8B-B14F-4D97-AF65-F5344CB8AC3E}">
        <p14:creationId xmlns:p14="http://schemas.microsoft.com/office/powerpoint/2010/main" val="17209317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2DA3052-AE92-49C4-8806-68196BF4A5DD}" type="slidenum">
              <a:rPr lang="en-US" altLang="en-US"/>
              <a:pPr/>
              <a:t>12</a:t>
            </a:fld>
            <a:endParaRPr lang="en-US" alt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rPr>
              <a:t>Helping the students to understand and relate to these logical arguments for God is important. Very likely many students have thoughts about these concepts already but not in these specific words. </a:t>
            </a:r>
          </a:p>
        </p:txBody>
      </p:sp>
    </p:spTree>
    <p:extLst>
      <p:ext uri="{BB962C8B-B14F-4D97-AF65-F5344CB8AC3E}">
        <p14:creationId xmlns:p14="http://schemas.microsoft.com/office/powerpoint/2010/main" val="29689344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i="1" smtClean="0">
              <a:latin typeface="Arial" panose="020B0604020202020204" pitchFamily="34" charset="0"/>
              <a:ea typeface="ＭＳ Ｐゴシック" panose="020B0600070205080204" pitchFamily="34" charset="-128"/>
            </a:endParaRPr>
          </a:p>
          <a:p>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8340586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73DC6A5D-D049-401C-A53E-BF19EC6ADCC9}" type="slidenum">
              <a:rPr lang="en-US" altLang="en-US"/>
              <a:pPr/>
              <a:t>14</a:t>
            </a:fld>
            <a:endParaRPr lang="en-US" alt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ea typeface="ＭＳ Ｐゴシック" panose="020B0600070205080204" pitchFamily="34" charset="-128"/>
              </a:rPr>
              <a:t>This slide introduces the essential concept of the Incarnation. This will be expanded upon later. At this point, it is important that the students understand that though the five previous methods of revelation are extremely important, the fullest Revelation of God is Jesus Christ. The students may have an incomplete answer to the question posed, but their answer can be used now to gauge prior knowledge and to begin to make the connection that to know Jesus is to know the Father. See John 14:8</a:t>
            </a:r>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a:t>
            </a:r>
            <a:r>
              <a:rPr lang="en-US" altLang="en-US" dirty="0" smtClean="0">
                <a:latin typeface="Arial" panose="020B0604020202020204" pitchFamily="34" charset="0"/>
                <a:ea typeface="ＭＳ Ｐゴシック" panose="020B0600070205080204" pitchFamily="34" charset="-128"/>
              </a:rPr>
              <a:t>14. </a:t>
            </a:r>
          </a:p>
        </p:txBody>
      </p:sp>
    </p:spTree>
    <p:extLst>
      <p:ext uri="{BB962C8B-B14F-4D97-AF65-F5344CB8AC3E}">
        <p14:creationId xmlns:p14="http://schemas.microsoft.com/office/powerpoint/2010/main" val="30076297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4FA00DA1-C008-4DB4-B2F0-5B2B5466B78C}" type="slidenum">
              <a:rPr lang="en-US" altLang="en-US" sz="1200"/>
              <a:pPr algn="r" eaLnBrk="1" hangingPunct="1"/>
              <a:t>15</a:t>
            </a:fld>
            <a:endParaRPr lang="en-US" altLang="en-US" sz="120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001292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54948032-E09A-4B41-8DB2-FBD5376F3E7F}" type="slidenum">
              <a:rPr lang="en-US" altLang="en-US" sz="1200"/>
              <a:pPr algn="r" eaLnBrk="1" hangingPunct="1"/>
              <a:t>16</a:t>
            </a:fld>
            <a:endParaRPr lang="en-US" altLang="en-US" sz="12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738310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47E0FE0-9D24-4FA0-8A06-BE3AA70FAD2B}" type="slidenum">
              <a:rPr lang="en-US" altLang="en-US"/>
              <a:pPr/>
              <a:t>2</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rPr>
              <a:t>This PowerPoint presentation is an introduction to what God desires from humans and why God chooses to reveal himself to us. </a:t>
            </a:r>
          </a:p>
        </p:txBody>
      </p:sp>
    </p:spTree>
    <p:extLst>
      <p:ext uri="{BB962C8B-B14F-4D97-AF65-F5344CB8AC3E}">
        <p14:creationId xmlns:p14="http://schemas.microsoft.com/office/powerpoint/2010/main" val="806048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C085C00-9FBB-42FE-A986-F3DF6404EE0D}" type="slidenum">
              <a:rPr lang="en-US" altLang="en-US"/>
              <a:pPr/>
              <a:t>3</a:t>
            </a:fld>
            <a:endParaRPr lang="en-US" alt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rPr>
              <a:t>Often people speak of searching for and then “finding” God.  In reality, God, out of his desire for deep, loving communion with us, is relentlessly seeking every person, </a:t>
            </a:r>
            <a:r>
              <a:rPr lang="en-US" altLang="en-US" i="1" smtClean="0">
                <a:latin typeface="Arial" panose="020B0604020202020204" pitchFamily="34" charset="0"/>
                <a:ea typeface="ＭＳ Ｐゴシック" panose="020B0600070205080204" pitchFamily="34" charset="-128"/>
              </a:rPr>
              <a:t>even if he or she is not aware of this seeking by God</a:t>
            </a:r>
            <a:r>
              <a:rPr lang="en-US" altLang="en-US" smtClean="0">
                <a:latin typeface="Arial" panose="020B0604020202020204" pitchFamily="34" charset="0"/>
                <a:ea typeface="ＭＳ Ｐゴシック" panose="020B0600070205080204" pitchFamily="34" charset="-128"/>
              </a:rPr>
              <a:t>. Thus, when we “find” God, it is because God is already revealing himself to us in many ways throughout all of time. The answer to the second question is illustrated on subsequent slides. </a:t>
            </a:r>
          </a:p>
        </p:txBody>
      </p:sp>
    </p:spTree>
    <p:extLst>
      <p:ext uri="{BB962C8B-B14F-4D97-AF65-F5344CB8AC3E}">
        <p14:creationId xmlns:p14="http://schemas.microsoft.com/office/powerpoint/2010/main" val="1286134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FEBD3A0-E370-496E-8EA5-56181386244F}" type="slidenum">
              <a:rPr lang="en-US" altLang="en-US"/>
              <a:pPr/>
              <a:t>4</a:t>
            </a:fld>
            <a:endParaRPr lang="en-US" altLang="en-US"/>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dirty="0" smtClean="0"/>
              <a:t>This slide presents the five types of revelation that will be expanded on in subsequent slides. It might be interesting</a:t>
            </a:r>
            <a:r>
              <a:rPr lang="en-US" baseline="0" dirty="0" smtClean="0"/>
              <a:t> </a:t>
            </a:r>
            <a:r>
              <a:rPr lang="en-US" dirty="0" smtClean="0"/>
              <a:t>to have the students, individually or in groups, draw their own “image” for each. The slide is currently set to reveal “types” of revelation prior to showing the images to better facilitate this exercise. </a:t>
            </a:r>
            <a:endParaRPr lang="en-US" dirty="0" smtClean="0"/>
          </a:p>
        </p:txBody>
      </p:sp>
    </p:spTree>
    <p:extLst>
      <p:ext uri="{BB962C8B-B14F-4D97-AF65-F5344CB8AC3E}">
        <p14:creationId xmlns:p14="http://schemas.microsoft.com/office/powerpoint/2010/main" val="4226580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F712D89-5E10-4B7C-95FD-7A49F9200003}" type="slidenum">
              <a:rPr lang="en-US" altLang="en-US"/>
              <a:pPr/>
              <a:t>5</a:t>
            </a:fld>
            <a:endParaRPr lang="en-US" alt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rPr>
              <a:t>These are reflection questions that students can write about, discuss with a partner, and then share with the larger group.</a:t>
            </a:r>
          </a:p>
        </p:txBody>
      </p:sp>
    </p:spTree>
    <p:extLst>
      <p:ext uri="{BB962C8B-B14F-4D97-AF65-F5344CB8AC3E}">
        <p14:creationId xmlns:p14="http://schemas.microsoft.com/office/powerpoint/2010/main" val="2629992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9CA598F-2498-4570-ABE6-C9314557F461}" type="slidenum">
              <a:rPr lang="en-US" altLang="en-US"/>
              <a:pPr/>
              <a:t>6</a:t>
            </a:fld>
            <a:endParaRPr lang="en-US" altLang="en-US"/>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881587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896EA03-D1E1-416C-BA01-C505DA0A2A0B}" type="slidenum">
              <a:rPr lang="en-US" altLang="en-US"/>
              <a:pPr/>
              <a:t>7</a:t>
            </a:fld>
            <a:endParaRPr lang="en-US" alt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ea typeface="ＭＳ Ｐゴシック" panose="020B0600070205080204" pitchFamily="34" charset="-128"/>
              </a:rPr>
              <a:t>Inspiration from the Holy Spirit means that the writers expressed the truth of God’s salvation message, and the reader of the Bible can understand this truth. Thus the Bible, a written document from a specific time period, is a living document, because the Holy Spirit continues to guide readers in understanding its truths. </a:t>
            </a:r>
          </a:p>
        </p:txBody>
      </p:sp>
    </p:spTree>
    <p:extLst>
      <p:ext uri="{BB962C8B-B14F-4D97-AF65-F5344CB8AC3E}">
        <p14:creationId xmlns:p14="http://schemas.microsoft.com/office/powerpoint/2010/main" val="42674869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790BF22-0BFB-42FD-B839-6FE7E30A63DD}" type="slidenum">
              <a:rPr lang="en-US" altLang="en-US"/>
              <a:pPr/>
              <a:t>8</a:t>
            </a:fld>
            <a:endParaRPr lang="en-US" alt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rPr>
              <a:t>An interesting exercise would be to use a concordance and find Bible passages that use key words such as </a:t>
            </a:r>
            <a:r>
              <a:rPr lang="en-US" altLang="en-US" i="1" smtClean="0">
                <a:latin typeface="Arial" panose="020B0604020202020204" pitchFamily="34" charset="0"/>
                <a:ea typeface="ＭＳ Ｐゴシック" panose="020B0600070205080204" pitchFamily="34" charset="-128"/>
              </a:rPr>
              <a:t>neighbor, self, self-love, </a:t>
            </a:r>
            <a:r>
              <a:rPr lang="en-US" altLang="en-US" smtClean="0">
                <a:latin typeface="Arial" panose="020B0604020202020204" pitchFamily="34" charset="0"/>
                <a:ea typeface="ＭＳ Ｐゴシック" panose="020B0600070205080204" pitchFamily="34" charset="-128"/>
              </a:rPr>
              <a:t>and</a:t>
            </a:r>
            <a:r>
              <a:rPr lang="en-US" altLang="en-US" i="1" smtClean="0">
                <a:latin typeface="Arial" panose="020B0604020202020204" pitchFamily="34" charset="0"/>
                <a:ea typeface="ＭＳ Ｐゴシック" panose="020B0600070205080204" pitchFamily="34" charset="-128"/>
              </a:rPr>
              <a:t> body </a:t>
            </a:r>
            <a:r>
              <a:rPr lang="en-US" altLang="en-US" smtClean="0">
                <a:latin typeface="Arial" panose="020B0604020202020204" pitchFamily="34" charset="0"/>
                <a:ea typeface="ＭＳ Ｐゴシック" panose="020B0600070205080204" pitchFamily="34" charset="-128"/>
              </a:rPr>
              <a:t>to learn what Scripture says about these “four objects.” </a:t>
            </a:r>
          </a:p>
        </p:txBody>
      </p:sp>
    </p:spTree>
    <p:extLst>
      <p:ext uri="{BB962C8B-B14F-4D97-AF65-F5344CB8AC3E}">
        <p14:creationId xmlns:p14="http://schemas.microsoft.com/office/powerpoint/2010/main" val="1840394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7E227353-DD4A-465F-B2E6-320BC43F9DE1}" type="slidenum">
              <a:rPr lang="en-US" altLang="en-US"/>
              <a:pPr/>
              <a:t>9</a:t>
            </a:fld>
            <a:endParaRPr lang="en-US" alt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ea typeface="ＭＳ Ｐゴシック" panose="020B0600070205080204" pitchFamily="34" charset="-128"/>
              </a:rPr>
              <a:t>The images on this slide demonstrate the “range” of creation from the micro to the macro. It might be interesting to discuss other parts of creation that exist between the micro and macro. </a:t>
            </a:r>
          </a:p>
        </p:txBody>
      </p:sp>
    </p:spTree>
    <p:extLst>
      <p:ext uri="{BB962C8B-B14F-4D97-AF65-F5344CB8AC3E}">
        <p14:creationId xmlns:p14="http://schemas.microsoft.com/office/powerpoint/2010/main" val="1353888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5BDD54D-644E-49A1-89F9-E6F6D206FD81}" type="slidenum">
              <a:rPr lang="en-US" altLang="en-US"/>
              <a:pPr>
                <a:defRPr/>
              </a:pPr>
              <a:t>‹#›</a:t>
            </a:fld>
            <a:endParaRPr lang="en-US" altLang="en-US"/>
          </a:p>
        </p:txBody>
      </p:sp>
    </p:spTree>
    <p:extLst>
      <p:ext uri="{BB962C8B-B14F-4D97-AF65-F5344CB8AC3E}">
        <p14:creationId xmlns:p14="http://schemas.microsoft.com/office/powerpoint/2010/main" val="154827483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387AAA-A985-433F-83D6-0DBE7EF81279}" type="slidenum">
              <a:rPr lang="en-US" altLang="en-US"/>
              <a:pPr>
                <a:defRPr/>
              </a:pPr>
              <a:t>‹#›</a:t>
            </a:fld>
            <a:endParaRPr lang="en-US" altLang="en-US"/>
          </a:p>
        </p:txBody>
      </p:sp>
    </p:spTree>
    <p:extLst>
      <p:ext uri="{BB962C8B-B14F-4D97-AF65-F5344CB8AC3E}">
        <p14:creationId xmlns:p14="http://schemas.microsoft.com/office/powerpoint/2010/main" val="2391686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E41B8CD-26FD-4139-A533-851BF4DDA112}" type="slidenum">
              <a:rPr lang="en-US" altLang="en-US"/>
              <a:pPr>
                <a:defRPr/>
              </a:pPr>
              <a:t>‹#›</a:t>
            </a:fld>
            <a:endParaRPr lang="en-US" altLang="en-US"/>
          </a:p>
        </p:txBody>
      </p:sp>
    </p:spTree>
    <p:extLst>
      <p:ext uri="{BB962C8B-B14F-4D97-AF65-F5344CB8AC3E}">
        <p14:creationId xmlns:p14="http://schemas.microsoft.com/office/powerpoint/2010/main" val="339589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CCD872-4174-49E7-B598-A20369174E30}" type="slidenum">
              <a:rPr lang="en-US" altLang="en-US"/>
              <a:pPr>
                <a:defRPr/>
              </a:pPr>
              <a:t>‹#›</a:t>
            </a:fld>
            <a:endParaRPr lang="en-US" altLang="en-US"/>
          </a:p>
        </p:txBody>
      </p:sp>
    </p:spTree>
    <p:extLst>
      <p:ext uri="{BB962C8B-B14F-4D97-AF65-F5344CB8AC3E}">
        <p14:creationId xmlns:p14="http://schemas.microsoft.com/office/powerpoint/2010/main" val="10845867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D96CB56-6783-4629-89E4-2785BB2CB00A}" type="slidenum">
              <a:rPr lang="en-US" altLang="en-US"/>
              <a:pPr>
                <a:defRPr/>
              </a:pPr>
              <a:t>‹#›</a:t>
            </a:fld>
            <a:endParaRPr lang="en-US" altLang="en-US"/>
          </a:p>
        </p:txBody>
      </p:sp>
    </p:spTree>
    <p:extLst>
      <p:ext uri="{BB962C8B-B14F-4D97-AF65-F5344CB8AC3E}">
        <p14:creationId xmlns:p14="http://schemas.microsoft.com/office/powerpoint/2010/main" val="24339822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7246C21-2A8E-4CC7-909D-24C4D88D3619}" type="slidenum">
              <a:rPr lang="en-US" altLang="en-US"/>
              <a:pPr>
                <a:defRPr/>
              </a:pPr>
              <a:t>‹#›</a:t>
            </a:fld>
            <a:endParaRPr lang="en-US" altLang="en-US"/>
          </a:p>
        </p:txBody>
      </p:sp>
    </p:spTree>
    <p:extLst>
      <p:ext uri="{BB962C8B-B14F-4D97-AF65-F5344CB8AC3E}">
        <p14:creationId xmlns:p14="http://schemas.microsoft.com/office/powerpoint/2010/main" val="80249661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080C293-30D4-44BC-B775-9A080756A409}" type="slidenum">
              <a:rPr lang="en-US" altLang="en-US"/>
              <a:pPr>
                <a:defRPr/>
              </a:pPr>
              <a:t>‹#›</a:t>
            </a:fld>
            <a:endParaRPr lang="en-US" altLang="en-US"/>
          </a:p>
        </p:txBody>
      </p:sp>
    </p:spTree>
    <p:extLst>
      <p:ext uri="{BB962C8B-B14F-4D97-AF65-F5344CB8AC3E}">
        <p14:creationId xmlns:p14="http://schemas.microsoft.com/office/powerpoint/2010/main" val="364116510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9E1EC0-D5D4-4849-B28B-183CC2603E39}" type="slidenum">
              <a:rPr lang="en-US" altLang="en-US"/>
              <a:pPr>
                <a:defRPr/>
              </a:pPr>
              <a:t>‹#›</a:t>
            </a:fld>
            <a:endParaRPr lang="en-US" altLang="en-US"/>
          </a:p>
        </p:txBody>
      </p:sp>
    </p:spTree>
    <p:extLst>
      <p:ext uri="{BB962C8B-B14F-4D97-AF65-F5344CB8AC3E}">
        <p14:creationId xmlns:p14="http://schemas.microsoft.com/office/powerpoint/2010/main" val="3891848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1127BF6-DB59-49CF-B31D-A30C4D798BEE}" type="slidenum">
              <a:rPr lang="en-US" altLang="en-US"/>
              <a:pPr>
                <a:defRPr/>
              </a:pPr>
              <a:t>‹#›</a:t>
            </a:fld>
            <a:endParaRPr lang="en-US" altLang="en-US"/>
          </a:p>
        </p:txBody>
      </p:sp>
    </p:spTree>
    <p:extLst>
      <p:ext uri="{BB962C8B-B14F-4D97-AF65-F5344CB8AC3E}">
        <p14:creationId xmlns:p14="http://schemas.microsoft.com/office/powerpoint/2010/main" val="1087755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B3A8869-279E-47CE-A1DF-89D58C073675}" type="slidenum">
              <a:rPr lang="en-US" altLang="en-US"/>
              <a:pPr>
                <a:defRPr/>
              </a:pPr>
              <a:t>‹#›</a:t>
            </a:fld>
            <a:endParaRPr lang="en-US" altLang="en-US"/>
          </a:p>
        </p:txBody>
      </p:sp>
    </p:spTree>
    <p:extLst>
      <p:ext uri="{BB962C8B-B14F-4D97-AF65-F5344CB8AC3E}">
        <p14:creationId xmlns:p14="http://schemas.microsoft.com/office/powerpoint/2010/main" val="4028919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D4CEEA4-7FEC-4AA6-B8E2-C908E365AAD2}" type="slidenum">
              <a:rPr lang="en-US" altLang="en-US"/>
              <a:pPr>
                <a:defRPr/>
              </a:pPr>
              <a:t>‹#›</a:t>
            </a:fld>
            <a:endParaRPr lang="en-US" altLang="en-US"/>
          </a:p>
        </p:txBody>
      </p:sp>
    </p:spTree>
    <p:extLst>
      <p:ext uri="{BB962C8B-B14F-4D97-AF65-F5344CB8AC3E}">
        <p14:creationId xmlns:p14="http://schemas.microsoft.com/office/powerpoint/2010/main" val="310934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B67FF956-9C80-4518-8C95-3591D97B1E6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6"/>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5" name="Rectangle 2"/>
          <p:cNvSpPr>
            <a:spLocks noGrp="1" noChangeArrowheads="1"/>
          </p:cNvSpPr>
          <p:nvPr>
            <p:ph type="ctrTitle"/>
          </p:nvPr>
        </p:nvSpPr>
        <p:spPr>
          <a:xfrm>
            <a:off x="1066800" y="2057400"/>
            <a:ext cx="7772400" cy="1470025"/>
          </a:xfrm>
        </p:spPr>
        <p:txBody>
          <a:bodyPr/>
          <a:lstStyle/>
          <a:p>
            <a:pPr eaLnBrk="1" hangingPunct="1"/>
            <a:r>
              <a:rPr lang="en-US" altLang="en-US" b="1" dirty="0" smtClean="0">
                <a:solidFill>
                  <a:srgbClr val="000000"/>
                </a:solidFill>
                <a:ea typeface="ＭＳ Ｐゴシック" panose="020B0600070205080204" pitchFamily="34" charset="-128"/>
              </a:rPr>
              <a:t>Finding God,</a:t>
            </a:r>
            <a:br>
              <a:rPr lang="en-US" altLang="en-US" b="1" dirty="0" smtClean="0">
                <a:solidFill>
                  <a:srgbClr val="000000"/>
                </a:solidFill>
                <a:ea typeface="ＭＳ Ｐゴシック" panose="020B0600070205080204" pitchFamily="34" charset="-128"/>
              </a:rPr>
            </a:br>
            <a:r>
              <a:rPr lang="en-US" altLang="en-US" b="1" dirty="0" smtClean="0">
                <a:solidFill>
                  <a:srgbClr val="000000"/>
                </a:solidFill>
                <a:ea typeface="ＭＳ Ｐゴシック" panose="020B0600070205080204" pitchFamily="34" charset="-128"/>
              </a:rPr>
              <a:t>Being Found by God</a:t>
            </a:r>
            <a:endParaRPr lang="en-US" altLang="en-US" dirty="0" smtClean="0">
              <a:solidFill>
                <a:srgbClr val="000000"/>
              </a:solidFill>
              <a:ea typeface="ＭＳ Ｐゴシック" panose="020B0600070205080204" pitchFamily="34" charset="-128"/>
            </a:endParaRPr>
          </a:p>
        </p:txBody>
      </p:sp>
      <p:sp>
        <p:nvSpPr>
          <p:cNvPr id="3076" name="Text Box 6"/>
          <p:cNvSpPr txBox="1">
            <a:spLocks noChangeArrowheads="1"/>
          </p:cNvSpPr>
          <p:nvPr/>
        </p:nvSpPr>
        <p:spPr bwMode="auto">
          <a:xfrm>
            <a:off x="7467600" y="6019800"/>
            <a:ext cx="1714500"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800" dirty="0">
                <a:solidFill>
                  <a:schemeClr val="bg2"/>
                </a:solidFill>
              </a:rPr>
              <a:t>Document #: TX004827</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8"/>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88" y="198"/>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270" name="Text Box 11"/>
          <p:cNvSpPr txBox="1">
            <a:spLocks noChangeArrowheads="1"/>
          </p:cNvSpPr>
          <p:nvPr/>
        </p:nvSpPr>
        <p:spPr bwMode="auto">
          <a:xfrm>
            <a:off x="5257800" y="5304397"/>
            <a:ext cx="22098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b="1" dirty="0">
                <a:solidFill>
                  <a:srgbClr val="332082"/>
                </a:solidFill>
              </a:rPr>
              <a:t>How do you find God finding you?</a:t>
            </a:r>
            <a:r>
              <a:rPr lang="en-US" altLang="en-US" sz="1800" dirty="0">
                <a:solidFill>
                  <a:srgbClr val="0070C0"/>
                </a:solidFill>
              </a:rPr>
              <a:t> </a:t>
            </a:r>
          </a:p>
        </p:txBody>
      </p:sp>
      <p:pic>
        <p:nvPicPr>
          <p:cNvPr id="21509" name="Picture 10" descr="Priest(lr).jpg                                                 00000026DISK_IMG                       8EF4568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733623"/>
            <a:ext cx="2690813" cy="4038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7414" name="Text Box 6"/>
          <p:cNvSpPr txBox="1">
            <a:spLocks noChangeArrowheads="1"/>
          </p:cNvSpPr>
          <p:nvPr/>
        </p:nvSpPr>
        <p:spPr bwMode="auto">
          <a:xfrm>
            <a:off x="1066800" y="2408056"/>
            <a:ext cx="5181600" cy="279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2575" indent="-282575">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lnSpc>
                <a:spcPct val="114000"/>
              </a:lnSpc>
              <a:spcBef>
                <a:spcPct val="50000"/>
              </a:spcBef>
              <a:buFont typeface="Times" panose="02020603050405020304" pitchFamily="18" charset="0"/>
              <a:buChar char="•"/>
            </a:pPr>
            <a:r>
              <a:rPr lang="en-US" altLang="en-US" sz="2000" dirty="0"/>
              <a:t>During the Middle Ages, new ways of proving the existence of God emerged.</a:t>
            </a:r>
          </a:p>
          <a:p>
            <a:pPr eaLnBrk="1" hangingPunct="1">
              <a:lnSpc>
                <a:spcPct val="114000"/>
              </a:lnSpc>
              <a:spcBef>
                <a:spcPct val="50000"/>
              </a:spcBef>
              <a:buFont typeface="Times" panose="02020603050405020304" pitchFamily="18" charset="0"/>
              <a:buChar char="•"/>
            </a:pPr>
            <a:r>
              <a:rPr lang="en-US" altLang="en-US" sz="2000" dirty="0"/>
              <a:t>Great thinkers held that humans could use their minds and logically develop arguments to attain truth and certainty about God. </a:t>
            </a:r>
          </a:p>
          <a:p>
            <a:pPr eaLnBrk="1" hangingPunct="1">
              <a:lnSpc>
                <a:spcPct val="114000"/>
              </a:lnSpc>
              <a:spcBef>
                <a:spcPct val="50000"/>
              </a:spcBef>
              <a:buFontTx/>
              <a:buNone/>
            </a:pPr>
            <a:endParaRPr lang="en-US" altLang="en-US" sz="1800" dirty="0"/>
          </a:p>
        </p:txBody>
      </p:sp>
      <p:sp>
        <p:nvSpPr>
          <p:cNvPr id="21511" name="Text Box 10"/>
          <p:cNvSpPr txBox="1">
            <a:spLocks noChangeArrowheads="1"/>
          </p:cNvSpPr>
          <p:nvPr/>
        </p:nvSpPr>
        <p:spPr bwMode="auto">
          <a:xfrm>
            <a:off x="6248400" y="4754760"/>
            <a:ext cx="2011363" cy="1692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500" dirty="0">
                <a:solidFill>
                  <a:schemeClr val="bg1">
                    <a:lumMod val="50000"/>
                  </a:schemeClr>
                </a:solidFill>
              </a:rPr>
              <a:t>® Monika Wisniewska/Shutterstock.com </a:t>
            </a:r>
          </a:p>
        </p:txBody>
      </p:sp>
      <p:sp>
        <p:nvSpPr>
          <p:cNvPr id="21512" name="TextBox 4"/>
          <p:cNvSpPr txBox="1">
            <a:spLocks noChangeArrowheads="1"/>
          </p:cNvSpPr>
          <p:nvPr/>
        </p:nvSpPr>
        <p:spPr bwMode="auto">
          <a:xfrm>
            <a:off x="914400" y="1071707"/>
            <a:ext cx="7848600" cy="946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2800" b="1" dirty="0"/>
              <a:t>Encountering God through </a:t>
            </a:r>
          </a:p>
          <a:p>
            <a:pPr eaLnBrk="1" hangingPunct="1">
              <a:spcBef>
                <a:spcPct val="0"/>
              </a:spcBef>
              <a:buFontTx/>
              <a:buNone/>
            </a:pPr>
            <a:r>
              <a:rPr lang="en-US" altLang="en-US" sz="2800" b="1" dirty="0" smtClean="0">
                <a:solidFill>
                  <a:srgbClr val="332082"/>
                </a:solidFill>
              </a:rPr>
              <a:t>Thought </a:t>
            </a:r>
            <a:r>
              <a:rPr lang="en-US" altLang="en-US" sz="2800" b="1" dirty="0">
                <a:solidFill>
                  <a:srgbClr val="332082"/>
                </a:solidFill>
              </a:rPr>
              <a:t>and Reason</a:t>
            </a:r>
            <a:endParaRPr lang="en-US" altLang="en-US" sz="2800" b="1" dirty="0">
              <a:solidFill>
                <a:srgbClr val="0070C0"/>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8"/>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3555" name="TextBox 4"/>
          <p:cNvSpPr txBox="1">
            <a:spLocks noChangeArrowheads="1"/>
          </p:cNvSpPr>
          <p:nvPr/>
        </p:nvSpPr>
        <p:spPr bwMode="auto">
          <a:xfrm>
            <a:off x="1219200" y="901700"/>
            <a:ext cx="6400799" cy="954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2800" b="1" dirty="0"/>
              <a:t>Saint Thomas Aquinas’s </a:t>
            </a:r>
            <a:br>
              <a:rPr lang="en-US" altLang="en-US" sz="2800" b="1" dirty="0"/>
            </a:br>
            <a:r>
              <a:rPr lang="en-US" altLang="en-US" sz="2800" b="1" dirty="0"/>
              <a:t>Five Proofs for the </a:t>
            </a:r>
            <a:r>
              <a:rPr lang="en-US" altLang="en-US" sz="2800" b="1" dirty="0" smtClean="0"/>
              <a:t>Existence of </a:t>
            </a:r>
            <a:r>
              <a:rPr lang="en-US" altLang="en-US" sz="2800" b="1" dirty="0"/>
              <a:t>God</a:t>
            </a:r>
          </a:p>
        </p:txBody>
      </p:sp>
      <p:sp>
        <p:nvSpPr>
          <p:cNvPr id="23556" name="Text Box 5"/>
          <p:cNvSpPr txBox="1">
            <a:spLocks noChangeArrowheads="1"/>
          </p:cNvSpPr>
          <p:nvPr/>
        </p:nvSpPr>
        <p:spPr bwMode="auto">
          <a:xfrm>
            <a:off x="1219200" y="5452973"/>
            <a:ext cx="2209800" cy="2444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000" dirty="0"/>
              <a:t>Saint Thomas Aquinas (1225</a:t>
            </a:r>
            <a:r>
              <a:rPr lang="en-US" altLang="en-US" sz="1000" dirty="0">
                <a:cs typeface="Arial" panose="020B0604020202020204" pitchFamily="34" charset="0"/>
              </a:rPr>
              <a:t>–1274)</a:t>
            </a:r>
          </a:p>
        </p:txBody>
      </p:sp>
      <p:sp>
        <p:nvSpPr>
          <p:cNvPr id="13317" name="Text Box 6"/>
          <p:cNvSpPr txBox="1">
            <a:spLocks noChangeArrowheads="1"/>
          </p:cNvSpPr>
          <p:nvPr/>
        </p:nvSpPr>
        <p:spPr bwMode="auto">
          <a:xfrm>
            <a:off x="3810000" y="2347990"/>
            <a:ext cx="4648200" cy="2678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2575" indent="-282575">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lnSpc>
                <a:spcPct val="114000"/>
              </a:lnSpc>
              <a:spcBef>
                <a:spcPct val="50000"/>
              </a:spcBef>
            </a:pPr>
            <a:r>
              <a:rPr lang="en-US" altLang="en-US" sz="2000" b="1" dirty="0"/>
              <a:t>First Mover</a:t>
            </a:r>
            <a:r>
              <a:rPr lang="en-US" altLang="en-US" sz="2000" dirty="0"/>
              <a:t> – everything moves in the universe; something started the motion. The First Mover is God. </a:t>
            </a:r>
          </a:p>
          <a:p>
            <a:pPr eaLnBrk="1" hangingPunct="1">
              <a:lnSpc>
                <a:spcPct val="114000"/>
              </a:lnSpc>
              <a:spcBef>
                <a:spcPct val="50000"/>
              </a:spcBef>
            </a:pPr>
            <a:r>
              <a:rPr lang="en-US" altLang="en-US" sz="2000" b="1" dirty="0"/>
              <a:t>Causality </a:t>
            </a:r>
            <a:r>
              <a:rPr lang="en-US" altLang="en-US" sz="2000" dirty="0"/>
              <a:t>– everything is caused by something else, but there must be an Ultimate or First Cause. This First Cause is God.</a:t>
            </a:r>
          </a:p>
        </p:txBody>
      </p:sp>
      <p:pic>
        <p:nvPicPr>
          <p:cNvPr id="23558" name="Picture 7" descr="Saint_Thomas_Aquinas.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2079590"/>
            <a:ext cx="2133600" cy="314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Text Box 10"/>
          <p:cNvSpPr txBox="1">
            <a:spLocks noChangeArrowheads="1"/>
          </p:cNvSpPr>
          <p:nvPr/>
        </p:nvSpPr>
        <p:spPr bwMode="auto">
          <a:xfrm>
            <a:off x="1223554" y="5212635"/>
            <a:ext cx="688115" cy="169277"/>
          </a:xfrm>
          <a:prstGeom prst="rect">
            <a:avLst/>
          </a:prstGeom>
          <a:noFill/>
          <a:ln w="9525">
            <a:noFill/>
            <a:miter lim="800000"/>
            <a:headEnd/>
            <a:tailEnd/>
          </a:ln>
        </p:spPr>
        <p:txBody>
          <a:bodyPr wrap="square">
            <a:spAutoFit/>
          </a:body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6"/>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5603" name="TextBox 4"/>
          <p:cNvSpPr txBox="1">
            <a:spLocks noChangeArrowheads="1"/>
          </p:cNvSpPr>
          <p:nvPr/>
        </p:nvSpPr>
        <p:spPr bwMode="auto">
          <a:xfrm>
            <a:off x="904875" y="914400"/>
            <a:ext cx="8162925"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b="1" dirty="0"/>
              <a:t>Saint Thomas Aquinas’s Five Proofs for the Existence of God </a:t>
            </a:r>
            <a:r>
              <a:rPr lang="en-US" altLang="en-US" sz="1000" dirty="0"/>
              <a:t>(cont’d.)</a:t>
            </a:r>
            <a:r>
              <a:rPr lang="en-US" altLang="en-US" sz="1800" i="1" dirty="0"/>
              <a:t> </a:t>
            </a:r>
          </a:p>
        </p:txBody>
      </p:sp>
      <p:sp>
        <p:nvSpPr>
          <p:cNvPr id="25604" name="Text Box 6"/>
          <p:cNvSpPr txBox="1">
            <a:spLocks noChangeArrowheads="1"/>
          </p:cNvSpPr>
          <p:nvPr/>
        </p:nvSpPr>
        <p:spPr bwMode="auto">
          <a:xfrm>
            <a:off x="1219200" y="1447800"/>
            <a:ext cx="6858000" cy="3525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2575" indent="-282575">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lnSpc>
                <a:spcPct val="114000"/>
              </a:lnSpc>
              <a:spcBef>
                <a:spcPct val="50000"/>
              </a:spcBef>
            </a:pPr>
            <a:r>
              <a:rPr lang="en-US" altLang="en-US" sz="2000" b="1"/>
              <a:t>Contingency</a:t>
            </a:r>
            <a:r>
              <a:rPr lang="en-US" altLang="en-US" sz="2000"/>
              <a:t> – Humans cannot exist without a Necessary Being who creates all but is not created. This Necessary Being is God. </a:t>
            </a:r>
          </a:p>
          <a:p>
            <a:pPr eaLnBrk="1" hangingPunct="1">
              <a:lnSpc>
                <a:spcPct val="114000"/>
              </a:lnSpc>
              <a:spcBef>
                <a:spcPct val="50000"/>
              </a:spcBef>
            </a:pPr>
            <a:r>
              <a:rPr lang="en-US" altLang="en-US" sz="2000" b="1"/>
              <a:t>Perfection</a:t>
            </a:r>
            <a:r>
              <a:rPr lang="en-US" altLang="en-US" sz="2000"/>
              <a:t> – We know perfection, because there is one all-perfect being: God. All-perfect God sets the infinite standards for wisdom and truth. </a:t>
            </a:r>
          </a:p>
          <a:p>
            <a:pPr eaLnBrk="1" hangingPunct="1">
              <a:lnSpc>
                <a:spcPct val="114000"/>
              </a:lnSpc>
              <a:spcBef>
                <a:spcPct val="50000"/>
              </a:spcBef>
            </a:pPr>
            <a:r>
              <a:rPr lang="en-US" altLang="en-US" sz="2000" b="1"/>
              <a:t>Intelligent Being </a:t>
            </a:r>
            <a:r>
              <a:rPr lang="en-US" altLang="en-US" sz="2000"/>
              <a:t>– There is a remarkable order to all of creation. Because of this order, an intelligent designer must be behind the universe. This</a:t>
            </a:r>
            <a:r>
              <a:rPr lang="en-US" altLang="en-US" sz="2000" b="1"/>
              <a:t> </a:t>
            </a:r>
            <a:r>
              <a:rPr lang="en-US" altLang="en-US" sz="2000"/>
              <a:t>Designer is God. </a:t>
            </a:r>
          </a:p>
        </p:txBody>
      </p:sp>
      <p:sp>
        <p:nvSpPr>
          <p:cNvPr id="14341" name="Text Box 11"/>
          <p:cNvSpPr txBox="1">
            <a:spLocks noChangeArrowheads="1"/>
          </p:cNvSpPr>
          <p:nvPr/>
        </p:nvSpPr>
        <p:spPr bwMode="auto">
          <a:xfrm>
            <a:off x="5562600" y="5275163"/>
            <a:ext cx="27432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b="1" dirty="0">
                <a:solidFill>
                  <a:srgbClr val="C00000"/>
                </a:solidFill>
              </a:rPr>
              <a:t>With which of these do you most identify?</a:t>
            </a:r>
            <a:endParaRPr lang="en-US" altLang="en-US" sz="1800" dirty="0">
              <a:solidFill>
                <a:srgbClr val="C00000"/>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18"/>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7651" name="TextBox 4"/>
          <p:cNvSpPr txBox="1">
            <a:spLocks noChangeArrowheads="1"/>
          </p:cNvSpPr>
          <p:nvPr/>
        </p:nvSpPr>
        <p:spPr bwMode="auto">
          <a:xfrm>
            <a:off x="875143" y="884383"/>
            <a:ext cx="784860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2800" b="1" dirty="0"/>
              <a:t>Two Great Thinkers on Natural Revelation</a:t>
            </a:r>
            <a:endParaRPr lang="en-US" altLang="en-US" sz="2400" b="1" dirty="0"/>
          </a:p>
        </p:txBody>
      </p:sp>
      <p:sp>
        <p:nvSpPr>
          <p:cNvPr id="47111" name="Rectangle 7"/>
          <p:cNvSpPr>
            <a:spLocks noChangeArrowheads="1"/>
          </p:cNvSpPr>
          <p:nvPr/>
        </p:nvSpPr>
        <p:spPr bwMode="auto">
          <a:xfrm>
            <a:off x="1143000" y="3907841"/>
            <a:ext cx="3048000" cy="1489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lnSpc>
                <a:spcPct val="114000"/>
              </a:lnSpc>
              <a:spcBef>
                <a:spcPct val="50000"/>
              </a:spcBef>
              <a:buFontTx/>
              <a:buNone/>
            </a:pPr>
            <a:r>
              <a:rPr lang="en-US" altLang="en-US" sz="1600" b="1" dirty="0"/>
              <a:t>Convergence of Probabilities:</a:t>
            </a:r>
            <a:r>
              <a:rPr lang="en-US" altLang="en-US" sz="1600" dirty="0"/>
              <a:t> Many “hints” point to the existence of God. When combined, they produce a powerful argument for God. </a:t>
            </a:r>
          </a:p>
        </p:txBody>
      </p:sp>
      <p:sp>
        <p:nvSpPr>
          <p:cNvPr id="21517" name="Text Box 13"/>
          <p:cNvSpPr txBox="1">
            <a:spLocks noChangeArrowheads="1"/>
          </p:cNvSpPr>
          <p:nvPr/>
        </p:nvSpPr>
        <p:spPr bwMode="auto">
          <a:xfrm>
            <a:off x="4800600" y="3907841"/>
            <a:ext cx="3657600" cy="1209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lnSpc>
                <a:spcPct val="114000"/>
              </a:lnSpc>
              <a:spcBef>
                <a:spcPct val="50000"/>
              </a:spcBef>
              <a:buFontTx/>
              <a:buNone/>
            </a:pPr>
            <a:r>
              <a:rPr lang="en-US" altLang="en-US" sz="1600" dirty="0"/>
              <a:t>Anytime humans experience limitations in knowledge, freedom, or perfection, there is an awareness of God as Absolute Mystery.</a:t>
            </a:r>
          </a:p>
        </p:txBody>
      </p:sp>
      <p:sp>
        <p:nvSpPr>
          <p:cNvPr id="27654" name="Rectangle 15"/>
          <p:cNvSpPr>
            <a:spLocks noChangeArrowheads="1"/>
          </p:cNvSpPr>
          <p:nvPr/>
        </p:nvSpPr>
        <p:spPr bwMode="auto">
          <a:xfrm>
            <a:off x="-66675" y="2976563"/>
            <a:ext cx="184150"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endParaRPr lang="en-US" altLang="en-US" sz="1600"/>
          </a:p>
        </p:txBody>
      </p:sp>
      <p:sp>
        <p:nvSpPr>
          <p:cNvPr id="16394" name="Text Box 11"/>
          <p:cNvSpPr txBox="1">
            <a:spLocks noChangeArrowheads="1"/>
          </p:cNvSpPr>
          <p:nvPr/>
        </p:nvSpPr>
        <p:spPr bwMode="auto">
          <a:xfrm>
            <a:off x="5943600" y="5410200"/>
            <a:ext cx="27432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b="1">
                <a:solidFill>
                  <a:srgbClr val="C00000"/>
                </a:solidFill>
              </a:rPr>
              <a:t>With which of these do you most identify?</a:t>
            </a:r>
            <a:endParaRPr lang="en-US" altLang="en-US" sz="1800">
              <a:solidFill>
                <a:srgbClr val="C00000"/>
              </a:solidFill>
            </a:endParaRPr>
          </a:p>
        </p:txBody>
      </p:sp>
      <p:sp>
        <p:nvSpPr>
          <p:cNvPr id="27656" name="Text Box 10"/>
          <p:cNvSpPr txBox="1">
            <a:spLocks noChangeArrowheads="1"/>
          </p:cNvSpPr>
          <p:nvPr/>
        </p:nvSpPr>
        <p:spPr bwMode="auto">
          <a:xfrm rot="-5400000">
            <a:off x="75408" y="2582068"/>
            <a:ext cx="2057400" cy="246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500" dirty="0">
                <a:solidFill>
                  <a:schemeClr val="bg1">
                    <a:lumMod val="50000"/>
                  </a:schemeClr>
                </a:solidFill>
              </a:rPr>
              <a:t>Courtesy of the </a:t>
            </a:r>
            <a:br>
              <a:rPr lang="en-US" altLang="en-US" sz="500" dirty="0">
                <a:solidFill>
                  <a:schemeClr val="bg1">
                    <a:lumMod val="50000"/>
                  </a:schemeClr>
                </a:solidFill>
              </a:rPr>
            </a:br>
            <a:r>
              <a:rPr lang="en-US" altLang="en-US" sz="500" dirty="0">
                <a:solidFill>
                  <a:schemeClr val="bg1">
                    <a:lumMod val="50000"/>
                  </a:schemeClr>
                </a:solidFill>
              </a:rPr>
              <a:t>University of Texas Libraries, The University of Texas at Austin</a:t>
            </a:r>
          </a:p>
        </p:txBody>
      </p:sp>
      <p:pic>
        <p:nvPicPr>
          <p:cNvPr id="27659" name="Picture 18" descr="John_Henry_Cardinal_Newman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19201" y="1600200"/>
            <a:ext cx="1600200" cy="20494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nvGrpSpPr>
          <p:cNvPr id="27660" name="Group 17"/>
          <p:cNvGrpSpPr>
            <a:grpSpLocks/>
          </p:cNvGrpSpPr>
          <p:nvPr/>
        </p:nvGrpSpPr>
        <p:grpSpPr bwMode="auto">
          <a:xfrm>
            <a:off x="2514601" y="2971800"/>
            <a:ext cx="1447800" cy="762000"/>
            <a:chOff x="762000" y="2895600"/>
            <a:chExt cx="1447800" cy="762000"/>
          </a:xfrm>
        </p:grpSpPr>
        <p:sp>
          <p:nvSpPr>
            <p:cNvPr id="13" name="Rectangle 16"/>
            <p:cNvSpPr>
              <a:spLocks noChangeArrowheads="1"/>
            </p:cNvSpPr>
            <p:nvPr/>
          </p:nvSpPr>
          <p:spPr bwMode="auto">
            <a:xfrm>
              <a:off x="762000" y="2895600"/>
              <a:ext cx="1447800" cy="762000"/>
            </a:xfrm>
            <a:prstGeom prst="rect">
              <a:avLst/>
            </a:prstGeom>
            <a:solidFill>
              <a:schemeClr val="accent3"/>
            </a:solidFill>
            <a:ln w="38100">
              <a:solidFill>
                <a:srgbClr val="C00000"/>
              </a:solidFill>
              <a:miter lim="800000"/>
              <a:headEnd/>
              <a:tailEnd/>
            </a:ln>
          </p:spPr>
          <p:txBody>
            <a:bodyPr wrap="none" anchor="ctr"/>
            <a:lstStyle/>
            <a:p>
              <a:pPr eaLnBrk="1" hangingPunct="1">
                <a:defRPr/>
              </a:pPr>
              <a:endParaRPr lang="en-US" dirty="0">
                <a:ln w="38100">
                  <a:solidFill>
                    <a:schemeClr val="tx1"/>
                  </a:solidFill>
                </a:ln>
                <a:latin typeface="Arial" charset="0"/>
                <a:ea typeface="+mn-ea"/>
              </a:endParaRPr>
            </a:p>
          </p:txBody>
        </p:sp>
        <p:sp>
          <p:nvSpPr>
            <p:cNvPr id="27666" name="Text Box 10"/>
            <p:cNvSpPr txBox="1">
              <a:spLocks noChangeArrowheads="1"/>
            </p:cNvSpPr>
            <p:nvPr/>
          </p:nvSpPr>
          <p:spPr bwMode="auto">
            <a:xfrm>
              <a:off x="762000" y="2935288"/>
              <a:ext cx="1447800"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200"/>
                <a:t>Cardinal John Henry Newman</a:t>
              </a:r>
              <a:br>
                <a:rPr lang="en-US" altLang="en-US" sz="1200"/>
              </a:br>
              <a:r>
                <a:rPr lang="en-US" altLang="en-US" sz="1200"/>
                <a:t>(1801</a:t>
              </a:r>
              <a:r>
                <a:rPr lang="en-US" altLang="en-US" sz="1200">
                  <a:cs typeface="Arial" panose="020B0604020202020204" pitchFamily="34" charset="0"/>
                </a:rPr>
                <a:t>–1890)</a:t>
              </a:r>
              <a:endParaRPr lang="en-US" altLang="en-US" sz="1600">
                <a:cs typeface="Arial" panose="020B0604020202020204" pitchFamily="34" charset="0"/>
              </a:endParaRPr>
            </a:p>
          </p:txBody>
        </p:sp>
      </p:grpSp>
      <p:pic>
        <p:nvPicPr>
          <p:cNvPr id="27661" name="Picture 19" descr="Rahner_internet.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1600200"/>
            <a:ext cx="1398588" cy="1981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nvGrpSpPr>
          <p:cNvPr id="27662" name="Group 14"/>
          <p:cNvGrpSpPr>
            <a:grpSpLocks/>
          </p:cNvGrpSpPr>
          <p:nvPr/>
        </p:nvGrpSpPr>
        <p:grpSpPr bwMode="auto">
          <a:xfrm>
            <a:off x="6172200" y="3124200"/>
            <a:ext cx="1295400" cy="533400"/>
            <a:chOff x="914400" y="2895600"/>
            <a:chExt cx="1295400" cy="533400"/>
          </a:xfrm>
        </p:grpSpPr>
        <p:sp>
          <p:nvSpPr>
            <p:cNvPr id="16" name="Rectangle 16"/>
            <p:cNvSpPr>
              <a:spLocks noChangeArrowheads="1"/>
            </p:cNvSpPr>
            <p:nvPr/>
          </p:nvSpPr>
          <p:spPr bwMode="auto">
            <a:xfrm>
              <a:off x="914400" y="2895600"/>
              <a:ext cx="1295400" cy="533400"/>
            </a:xfrm>
            <a:prstGeom prst="rect">
              <a:avLst/>
            </a:prstGeom>
            <a:solidFill>
              <a:schemeClr val="accent3"/>
            </a:solidFill>
            <a:ln w="38100">
              <a:solidFill>
                <a:srgbClr val="C00000"/>
              </a:solidFill>
              <a:miter lim="800000"/>
              <a:headEnd/>
              <a:tailEnd/>
            </a:ln>
          </p:spPr>
          <p:txBody>
            <a:bodyPr wrap="none" anchor="ctr"/>
            <a:lstStyle/>
            <a:p>
              <a:pPr eaLnBrk="1" hangingPunct="1">
                <a:defRPr/>
              </a:pPr>
              <a:endParaRPr lang="en-US">
                <a:ln w="38100">
                  <a:solidFill>
                    <a:schemeClr val="tx1"/>
                  </a:solidFill>
                </a:ln>
                <a:latin typeface="Arial" charset="0"/>
                <a:ea typeface="+mn-ea"/>
              </a:endParaRPr>
            </a:p>
          </p:txBody>
        </p:sp>
        <p:sp>
          <p:nvSpPr>
            <p:cNvPr id="27664" name="Text Box 10"/>
            <p:cNvSpPr txBox="1">
              <a:spLocks noChangeArrowheads="1"/>
            </p:cNvSpPr>
            <p:nvPr/>
          </p:nvSpPr>
          <p:spPr bwMode="auto">
            <a:xfrm>
              <a:off x="914400" y="2935288"/>
              <a:ext cx="12954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200"/>
                <a:t>Karl Rahner, SJ</a:t>
              </a:r>
              <a:br>
                <a:rPr lang="en-US" altLang="en-US" sz="1200"/>
              </a:br>
              <a:r>
                <a:rPr lang="en-US" altLang="en-US" sz="1200"/>
                <a:t>(1904–1984)</a:t>
              </a:r>
              <a:endParaRPr lang="en-US" altLang="en-US" sz="1600"/>
            </a:p>
          </p:txBody>
        </p:sp>
      </p:grpSp>
      <p:sp>
        <p:nvSpPr>
          <p:cNvPr id="18" name="Text Box 10"/>
          <p:cNvSpPr txBox="1">
            <a:spLocks noChangeArrowheads="1"/>
          </p:cNvSpPr>
          <p:nvPr/>
        </p:nvSpPr>
        <p:spPr bwMode="auto">
          <a:xfrm>
            <a:off x="4799443" y="3564523"/>
            <a:ext cx="688115" cy="169277"/>
          </a:xfrm>
          <a:prstGeom prst="rect">
            <a:avLst/>
          </a:prstGeom>
          <a:noFill/>
          <a:ln w="9525">
            <a:noFill/>
            <a:miter lim="800000"/>
            <a:headEnd/>
            <a:tailEnd/>
          </a:ln>
        </p:spPr>
        <p:txBody>
          <a:bodyPr wrap="square">
            <a:spAutoFit/>
          </a:body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9"/>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9699" name="TextBox 4"/>
          <p:cNvSpPr txBox="1">
            <a:spLocks noChangeArrowheads="1"/>
          </p:cNvSpPr>
          <p:nvPr/>
        </p:nvSpPr>
        <p:spPr bwMode="auto">
          <a:xfrm>
            <a:off x="914400" y="1104900"/>
            <a:ext cx="784860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2800" b="1" dirty="0"/>
              <a:t>Jesus Christ Is God’s Perfect Revelation</a:t>
            </a:r>
          </a:p>
        </p:txBody>
      </p:sp>
      <p:sp>
        <p:nvSpPr>
          <p:cNvPr id="23561" name="Text Box 9"/>
          <p:cNvSpPr txBox="1">
            <a:spLocks noChangeArrowheads="1"/>
          </p:cNvSpPr>
          <p:nvPr/>
        </p:nvSpPr>
        <p:spPr bwMode="auto">
          <a:xfrm>
            <a:off x="1219200" y="1887538"/>
            <a:ext cx="4267200" cy="4133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2575" indent="-282575">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lnSpc>
                <a:spcPct val="114000"/>
              </a:lnSpc>
              <a:spcBef>
                <a:spcPct val="50000"/>
              </a:spcBef>
              <a:buFont typeface="Times" panose="02020603050405020304" pitchFamily="18" charset="0"/>
              <a:buChar char="•"/>
            </a:pPr>
            <a:r>
              <a:rPr lang="en-US" altLang="en-US" sz="2000" dirty="0"/>
              <a:t>Because God wants a deep relationship with us, the Word became flesh in the person of Jesus the Christ. </a:t>
            </a:r>
          </a:p>
          <a:p>
            <a:pPr eaLnBrk="1" hangingPunct="1">
              <a:lnSpc>
                <a:spcPct val="114000"/>
              </a:lnSpc>
              <a:spcBef>
                <a:spcPct val="50000"/>
              </a:spcBef>
              <a:buFont typeface="Times" panose="02020603050405020304" pitchFamily="18" charset="0"/>
              <a:buChar char="•"/>
            </a:pPr>
            <a:r>
              <a:rPr lang="en-US" altLang="en-US" sz="2000" dirty="0"/>
              <a:t>Through Jesus Christ, God has </a:t>
            </a:r>
            <a:r>
              <a:rPr lang="ja-JP" altLang="en-US" sz="2000" dirty="0"/>
              <a:t>“</a:t>
            </a:r>
            <a:r>
              <a:rPr lang="en-US" altLang="ja-JP" sz="2000" dirty="0"/>
              <a:t>provided the definitive, superabundant answer to the questions that man asks himself about the meaning and purpose of his life</a:t>
            </a:r>
            <a:r>
              <a:rPr lang="ja-JP" altLang="en-US" sz="2000" dirty="0"/>
              <a:t>”</a:t>
            </a:r>
            <a:r>
              <a:rPr lang="en-US" altLang="ja-JP" sz="2000"/>
              <a:t> (</a:t>
            </a:r>
            <a:r>
              <a:rPr lang="en-US" altLang="ja-JP" sz="2000" i="1"/>
              <a:t>CCC,</a:t>
            </a:r>
            <a:r>
              <a:rPr lang="en-US" altLang="ja-JP" sz="2000"/>
              <a:t> </a:t>
            </a:r>
            <a:r>
              <a:rPr lang="en-US" altLang="ja-JP" sz="2000" smtClean="0"/>
              <a:t>68</a:t>
            </a:r>
            <a:r>
              <a:rPr lang="en-US" altLang="ja-JP" sz="2000"/>
              <a:t>). </a:t>
            </a:r>
          </a:p>
          <a:p>
            <a:pPr eaLnBrk="1" hangingPunct="1">
              <a:spcBef>
                <a:spcPct val="50000"/>
              </a:spcBef>
              <a:buFontTx/>
              <a:buNone/>
            </a:pPr>
            <a:endParaRPr lang="en-US" altLang="en-US" sz="1800" dirty="0"/>
          </a:p>
        </p:txBody>
      </p:sp>
      <p:sp>
        <p:nvSpPr>
          <p:cNvPr id="17413" name="Text Box 11"/>
          <p:cNvSpPr txBox="1">
            <a:spLocks noChangeArrowheads="1"/>
          </p:cNvSpPr>
          <p:nvPr/>
        </p:nvSpPr>
        <p:spPr bwMode="auto">
          <a:xfrm>
            <a:off x="5943600" y="5105400"/>
            <a:ext cx="2667000" cy="9159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b="1">
                <a:solidFill>
                  <a:srgbClr val="C00000"/>
                </a:solidFill>
              </a:rPr>
              <a:t>From what you know about Jesus, what do you know about God?</a:t>
            </a:r>
            <a:endParaRPr lang="en-US" altLang="en-US" sz="1800">
              <a:solidFill>
                <a:srgbClr val="C00000"/>
              </a:solidFill>
            </a:endParaRPr>
          </a:p>
        </p:txBody>
      </p:sp>
      <p:grpSp>
        <p:nvGrpSpPr>
          <p:cNvPr id="29702" name="Group 7"/>
          <p:cNvGrpSpPr>
            <a:grpSpLocks/>
          </p:cNvGrpSpPr>
          <p:nvPr/>
        </p:nvGrpSpPr>
        <p:grpSpPr bwMode="auto">
          <a:xfrm>
            <a:off x="5791200" y="2514600"/>
            <a:ext cx="2667000" cy="762000"/>
            <a:chOff x="5486400" y="2362200"/>
            <a:chExt cx="2667000" cy="762000"/>
          </a:xfrm>
        </p:grpSpPr>
        <p:sp>
          <p:nvSpPr>
            <p:cNvPr id="29704" name="Text Box 10"/>
            <p:cNvSpPr txBox="1">
              <a:spLocks noChangeArrowheads="1"/>
            </p:cNvSpPr>
            <p:nvPr/>
          </p:nvSpPr>
          <p:spPr bwMode="auto">
            <a:xfrm>
              <a:off x="5486400" y="2438400"/>
              <a:ext cx="26670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50000"/>
                </a:spcBef>
                <a:buFontTx/>
                <a:buNone/>
              </a:pPr>
              <a:r>
                <a:rPr lang="en-US" altLang="en-US" sz="1800" i="1"/>
                <a:t>Incarnation:</a:t>
              </a:r>
              <a:r>
                <a:rPr lang="en-US" altLang="en-US" sz="1800"/>
                <a:t> (from Latin) </a:t>
              </a:r>
              <a:br>
                <a:rPr lang="en-US" altLang="en-US" sz="1800"/>
              </a:br>
              <a:r>
                <a:rPr lang="en-US" altLang="en-US" sz="1800"/>
                <a:t>“to become flesh”</a:t>
              </a:r>
            </a:p>
          </p:txBody>
        </p:sp>
        <p:sp>
          <p:nvSpPr>
            <p:cNvPr id="29705" name="Rectangle 16"/>
            <p:cNvSpPr>
              <a:spLocks noChangeArrowheads="1"/>
            </p:cNvSpPr>
            <p:nvPr/>
          </p:nvSpPr>
          <p:spPr bwMode="auto">
            <a:xfrm>
              <a:off x="5486400" y="2362200"/>
              <a:ext cx="2667000" cy="762000"/>
            </a:xfrm>
            <a:prstGeom prst="rect">
              <a:avLst/>
            </a:prstGeom>
            <a:noFill/>
            <a:ln w="38100">
              <a:solidFill>
                <a:srgbClr val="C00000"/>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en-US" altLang="en-US" sz="1800"/>
            </a:p>
          </p:txBody>
        </p:sp>
      </p:gr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6"/>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390"/>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1747" name="Picture 24" descr="Jesus Lord-shutterstock.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1219200"/>
            <a:ext cx="1844675" cy="2560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1748" name="TextBox 4"/>
          <p:cNvSpPr txBox="1">
            <a:spLocks noChangeArrowheads="1"/>
          </p:cNvSpPr>
          <p:nvPr/>
        </p:nvSpPr>
        <p:spPr bwMode="auto">
          <a:xfrm>
            <a:off x="914400" y="838200"/>
            <a:ext cx="784860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2800" b="1" dirty="0"/>
              <a:t>God Reveals Himself to Us</a:t>
            </a:r>
          </a:p>
        </p:txBody>
      </p:sp>
      <p:sp>
        <p:nvSpPr>
          <p:cNvPr id="31749" name="Text Box 15"/>
          <p:cNvSpPr txBox="1">
            <a:spLocks noChangeArrowheads="1"/>
          </p:cNvSpPr>
          <p:nvPr/>
        </p:nvSpPr>
        <p:spPr bwMode="auto">
          <a:xfrm>
            <a:off x="381000" y="228600"/>
            <a:ext cx="815340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a:t> </a:t>
            </a:r>
          </a:p>
        </p:txBody>
      </p:sp>
      <p:sp>
        <p:nvSpPr>
          <p:cNvPr id="10251" name="Text Box 11"/>
          <p:cNvSpPr txBox="1">
            <a:spLocks noChangeArrowheads="1"/>
          </p:cNvSpPr>
          <p:nvPr/>
        </p:nvSpPr>
        <p:spPr bwMode="auto">
          <a:xfrm>
            <a:off x="5943600" y="5180013"/>
            <a:ext cx="2705100" cy="9159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b="1" dirty="0">
                <a:solidFill>
                  <a:srgbClr val="C00000"/>
                </a:solidFill>
              </a:rPr>
              <a:t>How has this lesson changed how you find God finding you? </a:t>
            </a:r>
          </a:p>
        </p:txBody>
      </p:sp>
      <p:sp>
        <p:nvSpPr>
          <p:cNvPr id="31752" name="Rectangle 2"/>
          <p:cNvSpPr>
            <a:spLocks noChangeArrowheads="1"/>
          </p:cNvSpPr>
          <p:nvPr/>
        </p:nvSpPr>
        <p:spPr bwMode="auto">
          <a:xfrm>
            <a:off x="762000" y="1752600"/>
            <a:ext cx="7772400" cy="3581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4400"/>
          </a:p>
        </p:txBody>
      </p:sp>
      <p:sp>
        <p:nvSpPr>
          <p:cNvPr id="2" name="Text Box 10"/>
          <p:cNvSpPr txBox="1">
            <a:spLocks noChangeArrowheads="1"/>
          </p:cNvSpPr>
          <p:nvPr/>
        </p:nvSpPr>
        <p:spPr bwMode="auto">
          <a:xfrm rot="16200000">
            <a:off x="7238999" y="2285999"/>
            <a:ext cx="1219199" cy="304803"/>
          </a:xfrm>
          <a:prstGeom prst="rect">
            <a:avLst/>
          </a:prstGeom>
          <a:noFill/>
          <a:ln w="9525">
            <a:noFill/>
            <a:miter lim="800000"/>
            <a:headEnd/>
            <a:tailEnd/>
          </a:ln>
        </p:spPr>
        <p:txBody>
          <a:bodyPr spcFirstLastPara="1">
            <a:prstTxWarp prst="textArchDown">
              <a:avLst/>
            </a:prstTxWarp>
            <a:spAutoFit/>
          </a:bodyPr>
          <a:lstStyle/>
          <a:p>
            <a:pPr eaLnBrk="1" hangingPunct="1">
              <a:spcBef>
                <a:spcPct val="50000"/>
              </a:spcBef>
              <a:defRPr/>
            </a:pPr>
            <a:r>
              <a:rPr lang="en-US" sz="500" dirty="0">
                <a:solidFill>
                  <a:schemeClr val="bg1">
                    <a:lumMod val="50000"/>
                  </a:schemeClr>
                </a:solidFill>
                <a:latin typeface="Arial" charset="0"/>
                <a:ea typeface="+mn-ea"/>
              </a:rPr>
              <a:t>© Victorian Traditions/Shutterstock.com</a:t>
            </a:r>
          </a:p>
        </p:txBody>
      </p:sp>
      <p:grpSp>
        <p:nvGrpSpPr>
          <p:cNvPr id="3" name="Group 41"/>
          <p:cNvGrpSpPr>
            <a:grpSpLocks/>
          </p:cNvGrpSpPr>
          <p:nvPr/>
        </p:nvGrpSpPr>
        <p:grpSpPr bwMode="auto">
          <a:xfrm>
            <a:off x="5160963" y="4191000"/>
            <a:ext cx="2382837" cy="573088"/>
            <a:chOff x="4800600" y="4038600"/>
            <a:chExt cx="2743200" cy="660400"/>
          </a:xfrm>
        </p:grpSpPr>
        <p:sp>
          <p:nvSpPr>
            <p:cNvPr id="31767" name="AutoShape 26"/>
            <p:cNvSpPr>
              <a:spLocks noChangeArrowheads="1"/>
            </p:cNvSpPr>
            <p:nvPr/>
          </p:nvSpPr>
          <p:spPr bwMode="auto">
            <a:xfrm>
              <a:off x="4800600" y="4038600"/>
              <a:ext cx="2743200" cy="660400"/>
            </a:xfrm>
            <a:prstGeom prst="ellipse">
              <a:avLst/>
            </a:prstGeom>
            <a:gradFill rotWithShape="0">
              <a:gsLst>
                <a:gs pos="0">
                  <a:srgbClr val="000080"/>
                </a:gs>
                <a:gs pos="100000">
                  <a:srgbClr val="00003B"/>
                </a:gs>
              </a:gsLst>
              <a:lin ang="5400000" scaled="1"/>
            </a:gradFill>
            <a:ln w="31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1800"/>
            </a:p>
          </p:txBody>
        </p:sp>
        <p:sp>
          <p:nvSpPr>
            <p:cNvPr id="31768" name="Text Box 16"/>
            <p:cNvSpPr txBox="1">
              <a:spLocks noChangeArrowheads="1"/>
            </p:cNvSpPr>
            <p:nvPr/>
          </p:nvSpPr>
          <p:spPr bwMode="auto">
            <a:xfrm>
              <a:off x="4800600" y="4219461"/>
              <a:ext cx="2743200" cy="33304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lvl="1" algn="ctr" eaLnBrk="1" hangingPunct="1">
                <a:lnSpc>
                  <a:spcPct val="80000"/>
                </a:lnSpc>
                <a:spcBef>
                  <a:spcPct val="50000"/>
                </a:spcBef>
                <a:buFontTx/>
                <a:buNone/>
              </a:pPr>
              <a:r>
                <a:rPr lang="en-US" altLang="en-US" sz="1600" b="1">
                  <a:solidFill>
                    <a:schemeClr val="bg1"/>
                  </a:solidFill>
                </a:rPr>
                <a:t>Thought &amp; Reason</a:t>
              </a:r>
              <a:endParaRPr lang="en-US" altLang="en-US" sz="1600"/>
            </a:p>
          </p:txBody>
        </p:sp>
      </p:grpSp>
      <p:grpSp>
        <p:nvGrpSpPr>
          <p:cNvPr id="4" name="Group 42"/>
          <p:cNvGrpSpPr>
            <a:grpSpLocks/>
          </p:cNvGrpSpPr>
          <p:nvPr/>
        </p:nvGrpSpPr>
        <p:grpSpPr bwMode="auto">
          <a:xfrm>
            <a:off x="4167188" y="3505200"/>
            <a:ext cx="2384425" cy="573088"/>
            <a:chOff x="4800600" y="3302000"/>
            <a:chExt cx="2743200" cy="660400"/>
          </a:xfrm>
        </p:grpSpPr>
        <p:sp>
          <p:nvSpPr>
            <p:cNvPr id="31765" name="AutoShape 24"/>
            <p:cNvSpPr>
              <a:spLocks noChangeArrowheads="1"/>
            </p:cNvSpPr>
            <p:nvPr/>
          </p:nvSpPr>
          <p:spPr bwMode="auto">
            <a:xfrm>
              <a:off x="4800600" y="3302000"/>
              <a:ext cx="2743200" cy="660400"/>
            </a:xfrm>
            <a:prstGeom prst="ellipse">
              <a:avLst/>
            </a:prstGeom>
            <a:gradFill rotWithShape="0">
              <a:gsLst>
                <a:gs pos="0">
                  <a:srgbClr val="009F00"/>
                </a:gs>
                <a:gs pos="100000">
                  <a:srgbClr val="004A00"/>
                </a:gs>
              </a:gsLst>
              <a:lin ang="5400000" scaled="1"/>
            </a:gradFill>
            <a:ln w="31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1800"/>
            </a:p>
          </p:txBody>
        </p:sp>
        <p:sp>
          <p:nvSpPr>
            <p:cNvPr id="31766" name="Text Box 16"/>
            <p:cNvSpPr txBox="1">
              <a:spLocks noChangeArrowheads="1"/>
            </p:cNvSpPr>
            <p:nvPr/>
          </p:nvSpPr>
          <p:spPr bwMode="auto">
            <a:xfrm>
              <a:off x="4800600" y="3429000"/>
              <a:ext cx="2743200" cy="3877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lvl="1" algn="ctr" eaLnBrk="1" hangingPunct="1">
                <a:lnSpc>
                  <a:spcPct val="80000"/>
                </a:lnSpc>
                <a:spcBef>
                  <a:spcPct val="50000"/>
                </a:spcBef>
                <a:buFontTx/>
                <a:buNone/>
              </a:pPr>
              <a:r>
                <a:rPr lang="en-US" altLang="en-US" sz="1800" b="1">
                  <a:solidFill>
                    <a:schemeClr val="bg1"/>
                  </a:solidFill>
                </a:rPr>
                <a:t>Creation</a:t>
              </a:r>
              <a:endParaRPr lang="en-US" altLang="en-US" sz="2400"/>
            </a:p>
          </p:txBody>
        </p:sp>
      </p:grpSp>
      <p:grpSp>
        <p:nvGrpSpPr>
          <p:cNvPr id="5" name="Group 43"/>
          <p:cNvGrpSpPr>
            <a:grpSpLocks/>
          </p:cNvGrpSpPr>
          <p:nvPr/>
        </p:nvGrpSpPr>
        <p:grpSpPr bwMode="auto">
          <a:xfrm>
            <a:off x="1851025" y="2209800"/>
            <a:ext cx="2382838" cy="573088"/>
            <a:chOff x="1752600" y="3302000"/>
            <a:chExt cx="2743200" cy="660400"/>
          </a:xfrm>
        </p:grpSpPr>
        <p:sp>
          <p:nvSpPr>
            <p:cNvPr id="31763" name="AutoShape 20"/>
            <p:cNvSpPr>
              <a:spLocks noChangeArrowheads="1"/>
            </p:cNvSpPr>
            <p:nvPr/>
          </p:nvSpPr>
          <p:spPr bwMode="auto">
            <a:xfrm>
              <a:off x="1752600" y="3302000"/>
              <a:ext cx="2743200" cy="660400"/>
            </a:xfrm>
            <a:prstGeom prst="ellipse">
              <a:avLst/>
            </a:prstGeom>
            <a:gradFill rotWithShape="0">
              <a:gsLst>
                <a:gs pos="0">
                  <a:srgbClr val="800080"/>
                </a:gs>
                <a:gs pos="100000">
                  <a:srgbClr val="3B003B"/>
                </a:gs>
              </a:gsLst>
              <a:lin ang="5400000" scaled="1"/>
            </a:gradFill>
            <a:ln w="31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1800"/>
            </a:p>
          </p:txBody>
        </p:sp>
        <p:sp>
          <p:nvSpPr>
            <p:cNvPr id="31764" name="Text Box 16"/>
            <p:cNvSpPr txBox="1">
              <a:spLocks noChangeArrowheads="1"/>
            </p:cNvSpPr>
            <p:nvPr/>
          </p:nvSpPr>
          <p:spPr bwMode="auto">
            <a:xfrm>
              <a:off x="1752600" y="3429000"/>
              <a:ext cx="2743200" cy="3877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lvl="1" algn="ctr" eaLnBrk="1" hangingPunct="1">
                <a:lnSpc>
                  <a:spcPct val="80000"/>
                </a:lnSpc>
                <a:spcBef>
                  <a:spcPct val="50000"/>
                </a:spcBef>
                <a:buFontTx/>
                <a:buNone/>
              </a:pPr>
              <a:r>
                <a:rPr lang="en-US" altLang="en-US" sz="1800" b="1">
                  <a:solidFill>
                    <a:schemeClr val="bg1"/>
                  </a:solidFill>
                </a:rPr>
                <a:t>The Bible</a:t>
              </a:r>
              <a:endParaRPr lang="en-US" altLang="en-US" sz="2400"/>
            </a:p>
          </p:txBody>
        </p:sp>
      </p:grpSp>
      <p:grpSp>
        <p:nvGrpSpPr>
          <p:cNvPr id="6" name="Group 45"/>
          <p:cNvGrpSpPr>
            <a:grpSpLocks/>
          </p:cNvGrpSpPr>
          <p:nvPr/>
        </p:nvGrpSpPr>
        <p:grpSpPr bwMode="auto">
          <a:xfrm>
            <a:off x="2976563" y="2857500"/>
            <a:ext cx="2382837" cy="574675"/>
            <a:chOff x="1752600" y="4038600"/>
            <a:chExt cx="2743200" cy="660400"/>
          </a:xfrm>
        </p:grpSpPr>
        <p:sp>
          <p:nvSpPr>
            <p:cNvPr id="31761" name="AutoShape 22"/>
            <p:cNvSpPr>
              <a:spLocks noChangeArrowheads="1"/>
            </p:cNvSpPr>
            <p:nvPr/>
          </p:nvSpPr>
          <p:spPr bwMode="auto">
            <a:xfrm>
              <a:off x="1752600" y="4038600"/>
              <a:ext cx="2743200" cy="660400"/>
            </a:xfrm>
            <a:prstGeom prst="ellipse">
              <a:avLst/>
            </a:prstGeom>
            <a:gradFill rotWithShape="0">
              <a:gsLst>
                <a:gs pos="0">
                  <a:srgbClr val="993300"/>
                </a:gs>
                <a:gs pos="100000">
                  <a:srgbClr val="471800"/>
                </a:gs>
              </a:gsLst>
              <a:lin ang="5400000" scaled="1"/>
            </a:gradFill>
            <a:ln w="31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1800"/>
            </a:p>
          </p:txBody>
        </p:sp>
        <p:sp>
          <p:nvSpPr>
            <p:cNvPr id="31762" name="Text Box 16"/>
            <p:cNvSpPr>
              <a:spLocks noChangeArrowheads="1"/>
            </p:cNvSpPr>
            <p:nvPr/>
          </p:nvSpPr>
          <p:spPr bwMode="auto">
            <a:xfrm>
              <a:off x="1752600" y="4049526"/>
              <a:ext cx="2743200" cy="558799"/>
            </a:xfrm>
            <a:prstGeom prst="ellipse">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lvl="1" algn="ctr" eaLnBrk="1" hangingPunct="1">
                <a:lnSpc>
                  <a:spcPct val="80000"/>
                </a:lnSpc>
                <a:spcBef>
                  <a:spcPct val="50000"/>
                </a:spcBef>
                <a:buFontTx/>
                <a:buNone/>
              </a:pPr>
              <a:r>
                <a:rPr lang="en-US" altLang="en-US" sz="1800" b="1">
                  <a:solidFill>
                    <a:schemeClr val="bg1"/>
                  </a:solidFill>
                </a:rPr>
                <a:t>Love</a:t>
              </a:r>
              <a:endParaRPr lang="en-US" altLang="en-US" sz="2400"/>
            </a:p>
          </p:txBody>
        </p:sp>
      </p:grpSp>
      <p:grpSp>
        <p:nvGrpSpPr>
          <p:cNvPr id="7" name="Group 37"/>
          <p:cNvGrpSpPr>
            <a:grpSpLocks/>
          </p:cNvGrpSpPr>
          <p:nvPr/>
        </p:nvGrpSpPr>
        <p:grpSpPr bwMode="auto">
          <a:xfrm>
            <a:off x="1057275" y="1524000"/>
            <a:ext cx="2382838" cy="595313"/>
            <a:chOff x="1752600" y="4876800"/>
            <a:chExt cx="2743200" cy="685800"/>
          </a:xfrm>
        </p:grpSpPr>
        <p:sp>
          <p:nvSpPr>
            <p:cNvPr id="31759" name="AutoShape 17"/>
            <p:cNvSpPr>
              <a:spLocks noChangeArrowheads="1"/>
            </p:cNvSpPr>
            <p:nvPr/>
          </p:nvSpPr>
          <p:spPr bwMode="auto">
            <a:xfrm>
              <a:off x="1752600" y="4876800"/>
              <a:ext cx="2743200" cy="685800"/>
            </a:xfrm>
            <a:prstGeom prst="ellipse">
              <a:avLst/>
            </a:prstGeom>
            <a:gradFill rotWithShape="0">
              <a:gsLst>
                <a:gs pos="0">
                  <a:srgbClr val="3366FF"/>
                </a:gs>
                <a:gs pos="100000">
                  <a:srgbClr val="182F76"/>
                </a:gs>
              </a:gsLst>
              <a:lin ang="5400000" scaled="1"/>
            </a:gradFill>
            <a:ln w="31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1800"/>
            </a:p>
          </p:txBody>
        </p:sp>
        <p:sp>
          <p:nvSpPr>
            <p:cNvPr id="31760" name="Text Box 16"/>
            <p:cNvSpPr txBox="1">
              <a:spLocks noChangeArrowheads="1"/>
            </p:cNvSpPr>
            <p:nvPr/>
          </p:nvSpPr>
          <p:spPr bwMode="auto">
            <a:xfrm>
              <a:off x="1752600" y="5029200"/>
              <a:ext cx="2743200" cy="485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lvl="1" algn="ctr" eaLnBrk="1" hangingPunct="1">
                <a:lnSpc>
                  <a:spcPct val="80000"/>
                </a:lnSpc>
                <a:spcBef>
                  <a:spcPct val="50000"/>
                </a:spcBef>
                <a:buFontTx/>
                <a:buNone/>
              </a:pPr>
              <a:r>
                <a:rPr lang="en-US" altLang="en-US" sz="1600" b="1">
                  <a:solidFill>
                    <a:schemeClr val="bg1"/>
                  </a:solidFill>
                </a:rPr>
                <a:t>Search for Happiness </a:t>
              </a:r>
              <a:br>
                <a:rPr lang="en-US" altLang="en-US" sz="1600" b="1">
                  <a:solidFill>
                    <a:schemeClr val="bg1"/>
                  </a:solidFill>
                </a:rPr>
              </a:br>
              <a:r>
                <a:rPr lang="en-US" altLang="en-US" sz="1600" b="1">
                  <a:solidFill>
                    <a:schemeClr val="bg1"/>
                  </a:solidFill>
                </a:rPr>
                <a:t>&amp; Meaning</a:t>
              </a:r>
              <a:endParaRPr lang="en-US" altLang="en-US" sz="1600"/>
            </a:p>
          </p:txBody>
        </p:sp>
      </p:gr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6"/>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3795" name="TextBox 4"/>
          <p:cNvSpPr txBox="1">
            <a:spLocks noChangeArrowheads="1"/>
          </p:cNvSpPr>
          <p:nvPr/>
        </p:nvSpPr>
        <p:spPr bwMode="auto">
          <a:xfrm>
            <a:off x="914400" y="1066800"/>
            <a:ext cx="784860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2800" b="1"/>
              <a:t>Acknowledgment</a:t>
            </a:r>
          </a:p>
        </p:txBody>
      </p:sp>
      <p:sp>
        <p:nvSpPr>
          <p:cNvPr id="33796" name="Text Box 15"/>
          <p:cNvSpPr txBox="1">
            <a:spLocks noChangeArrowheads="1"/>
          </p:cNvSpPr>
          <p:nvPr/>
        </p:nvSpPr>
        <p:spPr bwMode="auto">
          <a:xfrm>
            <a:off x="381000" y="228600"/>
            <a:ext cx="815340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a:t> </a:t>
            </a:r>
          </a:p>
        </p:txBody>
      </p:sp>
      <p:sp>
        <p:nvSpPr>
          <p:cNvPr id="33797" name="Rectangle 2"/>
          <p:cNvSpPr>
            <a:spLocks noChangeArrowheads="1"/>
          </p:cNvSpPr>
          <p:nvPr/>
        </p:nvSpPr>
        <p:spPr bwMode="auto">
          <a:xfrm>
            <a:off x="762000" y="1752600"/>
            <a:ext cx="7772400" cy="3581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4400"/>
          </a:p>
        </p:txBody>
      </p:sp>
      <p:sp>
        <p:nvSpPr>
          <p:cNvPr id="33798" name="Content Placeholder 2"/>
          <p:cNvSpPr txBox="1">
            <a:spLocks/>
          </p:cNvSpPr>
          <p:nvPr/>
        </p:nvSpPr>
        <p:spPr bwMode="auto">
          <a:xfrm>
            <a:off x="914400" y="1808163"/>
            <a:ext cx="7315200" cy="3838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buFontTx/>
              <a:buNone/>
            </a:pPr>
            <a:r>
              <a:rPr lang="en-US" altLang="en-US" sz="1400" dirty="0"/>
              <a:t>The quotation on slide 14 is from the English translation of the </a:t>
            </a:r>
            <a:r>
              <a:rPr lang="en-US" altLang="en-US" sz="1400" i="1" dirty="0"/>
              <a:t>Catechism of the Catholic Church</a:t>
            </a:r>
            <a:r>
              <a:rPr lang="en-US" altLang="en-US" sz="1400" dirty="0"/>
              <a:t> for use in the United States of America, second edition </a:t>
            </a:r>
            <a:r>
              <a:rPr lang="en-US" altLang="en-US" sz="1400" i="1" dirty="0"/>
              <a:t>(CCC),</a:t>
            </a:r>
            <a:r>
              <a:rPr lang="en-US" altLang="en-US" sz="1400" dirty="0"/>
              <a:t> number 68. Copyright © 1994 by the United States Catholic Conference, Inc.—</a:t>
            </a:r>
            <a:r>
              <a:rPr lang="en-US" altLang="en-US" sz="1400" dirty="0" err="1"/>
              <a:t>Libreria</a:t>
            </a:r>
            <a:r>
              <a:rPr lang="en-US" altLang="en-US" sz="1400" dirty="0"/>
              <a:t> </a:t>
            </a:r>
            <a:r>
              <a:rPr lang="en-US" altLang="en-US" sz="1400" dirty="0" err="1"/>
              <a:t>Editrice</a:t>
            </a:r>
            <a:r>
              <a:rPr lang="en-US" altLang="en-US" sz="1400" dirty="0"/>
              <a:t> </a:t>
            </a:r>
            <a:r>
              <a:rPr lang="en-US" altLang="en-US" sz="1400" dirty="0" err="1"/>
              <a:t>Vaticana</a:t>
            </a:r>
            <a:r>
              <a:rPr lang="en-US" altLang="en-US" sz="1400" dirty="0"/>
              <a:t> (LEV). English translation of the </a:t>
            </a:r>
            <a:r>
              <a:rPr lang="en-US" altLang="en-US" sz="1400" i="1" dirty="0"/>
              <a:t>Catechism of the Catholic Church: Modifications from the </a:t>
            </a:r>
            <a:r>
              <a:rPr lang="en-US" altLang="en-US" sz="1400" i="1" dirty="0" err="1"/>
              <a:t>Editio</a:t>
            </a:r>
            <a:r>
              <a:rPr lang="en-US" altLang="en-US" sz="1400" i="1" dirty="0"/>
              <a:t> </a:t>
            </a:r>
            <a:r>
              <a:rPr lang="en-US" altLang="en-US" sz="1400" i="1" dirty="0" err="1"/>
              <a:t>Typica</a:t>
            </a:r>
            <a:r>
              <a:rPr lang="en-US" altLang="en-US" sz="1400" dirty="0"/>
              <a:t> copyright © 1997 by the United States Catholic Conference, Inc.—LEV.</a:t>
            </a:r>
          </a:p>
          <a:p>
            <a:pPr>
              <a:buFontTx/>
              <a:buNone/>
            </a:pPr>
            <a:endParaRPr lang="en-US" altLang="en-US" sz="1400" dirty="0"/>
          </a:p>
          <a:p>
            <a:pPr>
              <a:buFontTx/>
              <a:buNone/>
            </a:pPr>
            <a:endParaRPr lang="en-US" altLang="en-US" sz="1400" dirty="0"/>
          </a:p>
          <a:p>
            <a:pPr>
              <a:buFontTx/>
              <a:buNone/>
            </a:pPr>
            <a:endParaRPr lang="en-US" altLang="en-US" sz="1400" dirty="0"/>
          </a:p>
          <a:p>
            <a:pPr>
              <a:buFontTx/>
              <a:buNone/>
            </a:pPr>
            <a:endParaRPr lang="en-US" altLang="en-US" dirty="0"/>
          </a:p>
          <a:p>
            <a:pPr>
              <a:buFontTx/>
              <a:buNone/>
            </a:pPr>
            <a:endParaRPr lang="en-US" altLang="en-US" dirty="0"/>
          </a:p>
          <a:p>
            <a:endParaRPr lang="en-US" alt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123" name="Text Box 6"/>
          <p:cNvSpPr txBox="1">
            <a:spLocks noChangeArrowheads="1"/>
          </p:cNvSpPr>
          <p:nvPr/>
        </p:nvSpPr>
        <p:spPr bwMode="auto">
          <a:xfrm>
            <a:off x="914400" y="762000"/>
            <a:ext cx="594360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2800" b="1" dirty="0"/>
              <a:t>God Desires…</a:t>
            </a:r>
          </a:p>
        </p:txBody>
      </p:sp>
      <p:sp>
        <p:nvSpPr>
          <p:cNvPr id="2" name="Text Box 11"/>
          <p:cNvSpPr txBox="1">
            <a:spLocks noChangeArrowheads="1"/>
          </p:cNvSpPr>
          <p:nvPr/>
        </p:nvSpPr>
        <p:spPr bwMode="auto">
          <a:xfrm>
            <a:off x="1295400" y="2216150"/>
            <a:ext cx="7239000" cy="1616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marL="227013" indent="-227013">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282575"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lvl="1" eaLnBrk="1" hangingPunct="1">
              <a:spcBef>
                <a:spcPct val="50000"/>
              </a:spcBef>
              <a:buFont typeface="Times" panose="02020603050405020304" pitchFamily="18" charset="0"/>
              <a:buChar char="•"/>
            </a:pPr>
            <a:r>
              <a:rPr lang="en-US" altLang="en-US" sz="2000"/>
              <a:t>God constantly calls us to relationship with him.</a:t>
            </a:r>
          </a:p>
          <a:p>
            <a:pPr lvl="1" eaLnBrk="1" hangingPunct="1">
              <a:spcBef>
                <a:spcPct val="50000"/>
              </a:spcBef>
              <a:buFont typeface="Times" panose="02020603050405020304" pitchFamily="18" charset="0"/>
              <a:buChar char="•"/>
            </a:pPr>
            <a:r>
              <a:rPr lang="en-US" altLang="en-US" sz="2000"/>
              <a:t>We are invited into communion with God in order to experience the grace of his saving love.</a:t>
            </a:r>
          </a:p>
          <a:p>
            <a:pPr algn="ctr" eaLnBrk="1" hangingPunct="1">
              <a:spcBef>
                <a:spcPct val="50000"/>
              </a:spcBef>
              <a:buFont typeface="Times" panose="02020603050405020304" pitchFamily="18" charset="0"/>
              <a:buChar char="•"/>
            </a:pPr>
            <a:endParaRPr lang="en-US" altLang="en-US" sz="2000"/>
          </a:p>
        </p:txBody>
      </p:sp>
      <p:pic>
        <p:nvPicPr>
          <p:cNvPr id="512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3571875"/>
            <a:ext cx="3998913" cy="2665413"/>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pic>
      <p:sp>
        <p:nvSpPr>
          <p:cNvPr id="5126" name="Text Box 10"/>
          <p:cNvSpPr txBox="1">
            <a:spLocks noChangeArrowheads="1"/>
          </p:cNvSpPr>
          <p:nvPr/>
        </p:nvSpPr>
        <p:spPr bwMode="auto">
          <a:xfrm>
            <a:off x="2438400" y="6221314"/>
            <a:ext cx="2362200" cy="1698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500" dirty="0">
                <a:solidFill>
                  <a:schemeClr val="bg1">
                    <a:lumMod val="50000"/>
                  </a:schemeClr>
                </a:solidFill>
              </a:rPr>
              <a:t>© Leigh Prather/Shutterstock.com</a:t>
            </a:r>
            <a:endParaRPr lang="en-US" altLang="en-US" sz="1800" dirty="0">
              <a:solidFill>
                <a:schemeClr val="bg1">
                  <a:lumMod val="50000"/>
                </a:schemeClr>
              </a:solidFill>
            </a:endParaRPr>
          </a:p>
        </p:txBody>
      </p:sp>
      <p:pic>
        <p:nvPicPr>
          <p:cNvPr id="5127" name="Picture 10" descr="To know..jpg                                                   00000032DISK_IMG                       8EF4568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7988" y="1209675"/>
            <a:ext cx="5027612" cy="1004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6"/>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150" name="Text Box 6"/>
          <p:cNvSpPr txBox="1">
            <a:spLocks noChangeArrowheads="1"/>
          </p:cNvSpPr>
          <p:nvPr/>
        </p:nvSpPr>
        <p:spPr bwMode="auto">
          <a:xfrm>
            <a:off x="2476500" y="4400314"/>
            <a:ext cx="4724400" cy="939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57200" indent="-411163">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lnSpc>
                <a:spcPct val="114000"/>
              </a:lnSpc>
              <a:spcBef>
                <a:spcPct val="50000"/>
              </a:spcBef>
              <a:buFont typeface="Times" panose="02020603050405020304" pitchFamily="18" charset="0"/>
              <a:buAutoNum type="arabicPeriod"/>
            </a:pPr>
            <a:r>
              <a:rPr lang="en-US" altLang="en-US" sz="2000" dirty="0"/>
              <a:t>What does this quotation mean?</a:t>
            </a:r>
          </a:p>
          <a:p>
            <a:pPr eaLnBrk="1" hangingPunct="1">
              <a:lnSpc>
                <a:spcPct val="114000"/>
              </a:lnSpc>
              <a:spcBef>
                <a:spcPct val="50000"/>
              </a:spcBef>
              <a:buFont typeface="Times" panose="02020603050405020304" pitchFamily="18" charset="0"/>
              <a:buAutoNum type="arabicPeriod"/>
            </a:pPr>
            <a:r>
              <a:rPr lang="en-US" altLang="en-US" sz="2000" dirty="0"/>
              <a:t>How does God find us? </a:t>
            </a:r>
          </a:p>
        </p:txBody>
      </p:sp>
      <p:sp>
        <p:nvSpPr>
          <p:cNvPr id="7173" name="TextBox 4"/>
          <p:cNvSpPr txBox="1">
            <a:spLocks noChangeArrowheads="1"/>
          </p:cNvSpPr>
          <p:nvPr/>
        </p:nvSpPr>
        <p:spPr bwMode="auto">
          <a:xfrm>
            <a:off x="914400" y="1066800"/>
            <a:ext cx="784860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800" b="1" dirty="0"/>
              <a:t>Finding God or Being Found by God?</a:t>
            </a:r>
          </a:p>
        </p:txBody>
      </p:sp>
      <p:sp>
        <p:nvSpPr>
          <p:cNvPr id="7" name="Rectangle 6"/>
          <p:cNvSpPr/>
          <p:nvPr/>
        </p:nvSpPr>
        <p:spPr>
          <a:xfrm>
            <a:off x="1524000" y="2020609"/>
            <a:ext cx="5867400" cy="1843881"/>
          </a:xfrm>
          <a:prstGeom prst="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 name="Rectangle 5"/>
          <p:cNvSpPr>
            <a:spLocks noChangeArrowheads="1"/>
          </p:cNvSpPr>
          <p:nvPr/>
        </p:nvSpPr>
        <p:spPr bwMode="auto">
          <a:xfrm>
            <a:off x="1524000" y="3733285"/>
            <a:ext cx="4572000" cy="369888"/>
          </a:xfrm>
          <a:prstGeom prst="rect">
            <a:avLst/>
          </a:prstGeom>
          <a:noFill/>
          <a:ln w="9525">
            <a:noFill/>
            <a:miter lim="800000"/>
            <a:headEnd/>
            <a:tailEnd/>
          </a:ln>
        </p:spPr>
        <p:txBody>
          <a:bodyPr>
            <a:spAutoFit/>
          </a:bodyPr>
          <a:lstStyle/>
          <a:p>
            <a:r>
              <a:rPr lang="en-US" sz="500" dirty="0">
                <a:solidFill>
                  <a:schemeClr val="bg1">
                    <a:lumMod val="50000"/>
                  </a:schemeClr>
                </a:solidFill>
              </a:rPr>
              <a:t>Quotation is from a free, downloadable audio retreat at </a:t>
            </a:r>
            <a:r>
              <a:rPr lang="en-US" sz="500" i="1" dirty="0">
                <a:solidFill>
                  <a:schemeClr val="bg1">
                    <a:lumMod val="50000"/>
                  </a:schemeClr>
                </a:solidFill>
              </a:rPr>
              <a:t>onlineministries.creighton.edu/</a:t>
            </a:r>
            <a:r>
              <a:rPr lang="en-US" sz="500" i="1" dirty="0" err="1">
                <a:solidFill>
                  <a:schemeClr val="bg1">
                    <a:lumMod val="50000"/>
                  </a:schemeClr>
                </a:solidFill>
              </a:rPr>
              <a:t>CollaborativeMinistry</a:t>
            </a:r>
            <a:r>
              <a:rPr lang="en-US" sz="500" i="1" dirty="0">
                <a:solidFill>
                  <a:schemeClr val="bg1">
                    <a:lumMod val="50000"/>
                  </a:schemeClr>
                </a:solidFill>
              </a:rPr>
              <a:t>/</a:t>
            </a:r>
            <a:r>
              <a:rPr lang="en-US" sz="500" i="1" dirty="0" err="1">
                <a:solidFill>
                  <a:schemeClr val="bg1">
                    <a:lumMod val="50000"/>
                  </a:schemeClr>
                </a:solidFill>
              </a:rPr>
              <a:t>AudioRetreat</a:t>
            </a:r>
            <a:r>
              <a:rPr lang="en-US" sz="500" i="1" dirty="0">
                <a:solidFill>
                  <a:schemeClr val="bg1">
                    <a:lumMod val="50000"/>
                  </a:schemeClr>
                </a:solidFill>
              </a:rPr>
              <a:t>/AudioRetreats.html</a:t>
            </a:r>
            <a:r>
              <a:rPr lang="en-US" i="1" dirty="0">
                <a:solidFill>
                  <a:schemeClr val="bg1">
                    <a:lumMod val="50000"/>
                  </a:schemeClr>
                </a:solidFill>
              </a:rPr>
              <a:t>.</a:t>
            </a:r>
          </a:p>
        </p:txBody>
      </p:sp>
      <p:sp>
        <p:nvSpPr>
          <p:cNvPr id="9" name="Text Box 4"/>
          <p:cNvSpPr txBox="1">
            <a:spLocks noChangeArrowheads="1"/>
          </p:cNvSpPr>
          <p:nvPr/>
        </p:nvSpPr>
        <p:spPr bwMode="auto">
          <a:xfrm>
            <a:off x="1619250" y="2311400"/>
            <a:ext cx="5410200" cy="1316038"/>
          </a:xfrm>
          <a:prstGeom prst="rect">
            <a:avLst/>
          </a:prstGeom>
          <a:noFill/>
          <a:ln w="9525">
            <a:noFill/>
            <a:miter lim="800000"/>
            <a:headEnd/>
            <a:tailEnd/>
          </a:ln>
        </p:spPr>
        <p:txBody>
          <a:bodyPr>
            <a:spAutoFit/>
          </a:bodyPr>
          <a:lstStyle/>
          <a:p>
            <a:pPr algn="ctr">
              <a:lnSpc>
                <a:spcPct val="114000"/>
              </a:lnSpc>
              <a:spcBef>
                <a:spcPct val="50000"/>
              </a:spcBef>
            </a:pPr>
            <a:r>
              <a:rPr lang="en-US" sz="2600" dirty="0">
                <a:solidFill>
                  <a:srgbClr val="332082"/>
                </a:solidFill>
              </a:rPr>
              <a:t>“</a:t>
            </a:r>
            <a:r>
              <a:rPr lang="en-US" sz="2600" dirty="0">
                <a:solidFill>
                  <a:srgbClr val="4D3ACF"/>
                </a:solidFill>
              </a:rPr>
              <a:t>We don’t</a:t>
            </a:r>
            <a:r>
              <a:rPr lang="en-US" sz="2600" b="1" dirty="0">
                <a:solidFill>
                  <a:srgbClr val="4D3ACF"/>
                </a:solidFill>
              </a:rPr>
              <a:t> </a:t>
            </a:r>
            <a:r>
              <a:rPr lang="en-US" sz="2600" b="1" i="1" dirty="0">
                <a:solidFill>
                  <a:srgbClr val="332082"/>
                </a:solidFill>
              </a:rPr>
              <a:t>‘find’ God</a:t>
            </a:r>
            <a:r>
              <a:rPr lang="en-US" sz="2600" b="1" dirty="0">
                <a:solidFill>
                  <a:srgbClr val="4D3ACF"/>
                </a:solidFill>
              </a:rPr>
              <a:t>, </a:t>
            </a:r>
            <a:r>
              <a:rPr lang="en-US" sz="2600" dirty="0">
                <a:solidFill>
                  <a:srgbClr val="4D3ACF"/>
                </a:solidFill>
              </a:rPr>
              <a:t>rather we</a:t>
            </a:r>
            <a:r>
              <a:rPr lang="en-US" sz="2600" b="1" dirty="0">
                <a:solidFill>
                  <a:srgbClr val="4D3ACF"/>
                </a:solidFill>
              </a:rPr>
              <a:t> </a:t>
            </a:r>
            <a:r>
              <a:rPr lang="en-US" sz="2600" b="1" i="1" dirty="0">
                <a:solidFill>
                  <a:srgbClr val="332082"/>
                </a:solidFill>
              </a:rPr>
              <a:t>find God finding us</a:t>
            </a:r>
            <a:r>
              <a:rPr lang="en-US" sz="2600" dirty="0">
                <a:solidFill>
                  <a:srgbClr val="332082"/>
                </a:solidFill>
              </a:rPr>
              <a:t>.” </a:t>
            </a:r>
            <a:endParaRPr lang="en-US" sz="2600" dirty="0"/>
          </a:p>
          <a:p>
            <a:pPr algn="ctr">
              <a:spcBef>
                <a:spcPct val="50000"/>
              </a:spcBef>
            </a:pPr>
            <a:r>
              <a:rPr lang="en-US" sz="1400" i="1" dirty="0" smtClean="0"/>
              <a:t>			</a:t>
            </a:r>
            <a:r>
              <a:rPr lang="en-US" sz="1400" dirty="0" smtClean="0"/>
              <a:t>– </a:t>
            </a:r>
            <a:r>
              <a:rPr lang="en-US" sz="1400" dirty="0"/>
              <a:t>Fr. Larry </a:t>
            </a:r>
            <a:r>
              <a:rPr lang="en-US" sz="1400" dirty="0" err="1"/>
              <a:t>Gillick</a:t>
            </a:r>
            <a:r>
              <a:rPr lang="en-US" sz="1400" dirty="0"/>
              <a:t>, SJ </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88" y="-1390"/>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219" name="TextBox 4"/>
          <p:cNvSpPr txBox="1">
            <a:spLocks noChangeArrowheads="1"/>
          </p:cNvSpPr>
          <p:nvPr/>
        </p:nvSpPr>
        <p:spPr bwMode="auto">
          <a:xfrm>
            <a:off x="914400" y="1066800"/>
            <a:ext cx="731520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800" b="1"/>
              <a:t>God Reveals Himself to Us</a:t>
            </a:r>
          </a:p>
        </p:txBody>
      </p:sp>
      <p:sp>
        <p:nvSpPr>
          <p:cNvPr id="9220" name="Text Box 22"/>
          <p:cNvSpPr txBox="1">
            <a:spLocks noChangeArrowheads="1"/>
          </p:cNvSpPr>
          <p:nvPr/>
        </p:nvSpPr>
        <p:spPr bwMode="auto">
          <a:xfrm>
            <a:off x="381000" y="228600"/>
            <a:ext cx="815340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a:t> </a:t>
            </a:r>
          </a:p>
        </p:txBody>
      </p:sp>
      <p:grpSp>
        <p:nvGrpSpPr>
          <p:cNvPr id="2" name="Group 11"/>
          <p:cNvGrpSpPr>
            <a:grpSpLocks/>
          </p:cNvGrpSpPr>
          <p:nvPr/>
        </p:nvGrpSpPr>
        <p:grpSpPr bwMode="auto">
          <a:xfrm>
            <a:off x="5943600" y="2209800"/>
            <a:ext cx="2590800" cy="838200"/>
            <a:chOff x="5791200" y="3200400"/>
            <a:chExt cx="2590800" cy="838200"/>
          </a:xfrm>
        </p:grpSpPr>
        <p:sp>
          <p:nvSpPr>
            <p:cNvPr id="9237" name="Text Box 10"/>
            <p:cNvSpPr txBox="1">
              <a:spLocks noChangeArrowheads="1"/>
            </p:cNvSpPr>
            <p:nvPr/>
          </p:nvSpPr>
          <p:spPr bwMode="auto">
            <a:xfrm>
              <a:off x="5791200" y="3276600"/>
              <a:ext cx="25908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50000"/>
                </a:spcBef>
                <a:buFontTx/>
                <a:buNone/>
              </a:pPr>
              <a:r>
                <a:rPr lang="en-US" altLang="en-US" sz="1800" i="1"/>
                <a:t>Revelation</a:t>
              </a:r>
              <a:r>
                <a:rPr lang="en-US" altLang="en-US" sz="1800"/>
                <a:t> (from Latin) “to unveil or disclose”</a:t>
              </a:r>
            </a:p>
          </p:txBody>
        </p:sp>
        <p:sp>
          <p:nvSpPr>
            <p:cNvPr id="9238" name="Rectangle 16"/>
            <p:cNvSpPr>
              <a:spLocks noChangeArrowheads="1"/>
            </p:cNvSpPr>
            <p:nvPr/>
          </p:nvSpPr>
          <p:spPr bwMode="auto">
            <a:xfrm>
              <a:off x="5791200" y="3200400"/>
              <a:ext cx="2590800" cy="838200"/>
            </a:xfrm>
            <a:prstGeom prst="rect">
              <a:avLst/>
            </a:prstGeom>
            <a:noFill/>
            <a:ln w="38100">
              <a:solidFill>
                <a:srgbClr val="C00000"/>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en-US" altLang="en-US" sz="1800"/>
            </a:p>
          </p:txBody>
        </p:sp>
      </p:grpSp>
      <p:grpSp>
        <p:nvGrpSpPr>
          <p:cNvPr id="3" name="Group 41"/>
          <p:cNvGrpSpPr>
            <a:grpSpLocks/>
          </p:cNvGrpSpPr>
          <p:nvPr/>
        </p:nvGrpSpPr>
        <p:grpSpPr bwMode="auto">
          <a:xfrm>
            <a:off x="5562600" y="5181600"/>
            <a:ext cx="2819400" cy="660400"/>
            <a:chOff x="4800600" y="4038600"/>
            <a:chExt cx="2819400" cy="660400"/>
          </a:xfrm>
        </p:grpSpPr>
        <p:sp>
          <p:nvSpPr>
            <p:cNvPr id="9235" name="AutoShape 26"/>
            <p:cNvSpPr>
              <a:spLocks noChangeArrowheads="1"/>
            </p:cNvSpPr>
            <p:nvPr/>
          </p:nvSpPr>
          <p:spPr bwMode="auto">
            <a:xfrm>
              <a:off x="4800600" y="4038600"/>
              <a:ext cx="2743200" cy="660400"/>
            </a:xfrm>
            <a:prstGeom prst="ellipse">
              <a:avLst/>
            </a:prstGeom>
            <a:gradFill rotWithShape="0">
              <a:gsLst>
                <a:gs pos="0">
                  <a:srgbClr val="000080"/>
                </a:gs>
                <a:gs pos="100000">
                  <a:srgbClr val="00003B"/>
                </a:gs>
              </a:gsLst>
              <a:lin ang="5400000" scaled="1"/>
            </a:gradFill>
            <a:ln w="31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1800"/>
            </a:p>
          </p:txBody>
        </p:sp>
        <p:sp>
          <p:nvSpPr>
            <p:cNvPr id="9236" name="Text Box 16"/>
            <p:cNvSpPr txBox="1">
              <a:spLocks noChangeArrowheads="1"/>
            </p:cNvSpPr>
            <p:nvPr/>
          </p:nvSpPr>
          <p:spPr bwMode="auto">
            <a:xfrm>
              <a:off x="4876800" y="4178300"/>
              <a:ext cx="2743200" cy="393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lvl="1" algn="ctr" eaLnBrk="1" hangingPunct="1">
                <a:lnSpc>
                  <a:spcPct val="80000"/>
                </a:lnSpc>
                <a:spcBef>
                  <a:spcPct val="50000"/>
                </a:spcBef>
                <a:buFontTx/>
                <a:buNone/>
              </a:pPr>
              <a:r>
                <a:rPr lang="en-US" altLang="en-US" sz="1800" b="1" dirty="0">
                  <a:solidFill>
                    <a:schemeClr val="bg1"/>
                  </a:solidFill>
                </a:rPr>
                <a:t>Thought &amp; Reason</a:t>
              </a:r>
              <a:endParaRPr lang="en-US" altLang="en-US" sz="2400" dirty="0"/>
            </a:p>
          </p:txBody>
        </p:sp>
      </p:grpSp>
      <p:grpSp>
        <p:nvGrpSpPr>
          <p:cNvPr id="4" name="Group 42"/>
          <p:cNvGrpSpPr>
            <a:grpSpLocks/>
          </p:cNvGrpSpPr>
          <p:nvPr/>
        </p:nvGrpSpPr>
        <p:grpSpPr bwMode="auto">
          <a:xfrm>
            <a:off x="4419600" y="4343400"/>
            <a:ext cx="2743200" cy="660400"/>
            <a:chOff x="4800600" y="3302000"/>
            <a:chExt cx="2743200" cy="660400"/>
          </a:xfrm>
        </p:grpSpPr>
        <p:sp>
          <p:nvSpPr>
            <p:cNvPr id="9233" name="AutoShape 24"/>
            <p:cNvSpPr>
              <a:spLocks noChangeArrowheads="1"/>
            </p:cNvSpPr>
            <p:nvPr/>
          </p:nvSpPr>
          <p:spPr bwMode="auto">
            <a:xfrm>
              <a:off x="4800600" y="3302000"/>
              <a:ext cx="2743200" cy="660400"/>
            </a:xfrm>
            <a:prstGeom prst="ellipse">
              <a:avLst/>
            </a:prstGeom>
            <a:gradFill rotWithShape="0">
              <a:gsLst>
                <a:gs pos="0">
                  <a:srgbClr val="009F00"/>
                </a:gs>
                <a:gs pos="100000">
                  <a:srgbClr val="004A00"/>
                </a:gs>
              </a:gsLst>
              <a:lin ang="5400000" scaled="1"/>
            </a:gradFill>
            <a:ln w="31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1800"/>
            </a:p>
          </p:txBody>
        </p:sp>
        <p:sp>
          <p:nvSpPr>
            <p:cNvPr id="9234" name="Text Box 16"/>
            <p:cNvSpPr txBox="1">
              <a:spLocks noChangeArrowheads="1"/>
            </p:cNvSpPr>
            <p:nvPr/>
          </p:nvSpPr>
          <p:spPr bwMode="auto">
            <a:xfrm>
              <a:off x="4800600" y="3429000"/>
              <a:ext cx="2743200" cy="3877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lvl="1" algn="ctr" eaLnBrk="1" hangingPunct="1">
                <a:lnSpc>
                  <a:spcPct val="80000"/>
                </a:lnSpc>
                <a:spcBef>
                  <a:spcPct val="50000"/>
                </a:spcBef>
                <a:buFontTx/>
                <a:buNone/>
              </a:pPr>
              <a:r>
                <a:rPr lang="en-US" altLang="en-US" sz="1800" b="1" dirty="0">
                  <a:solidFill>
                    <a:schemeClr val="bg1"/>
                  </a:solidFill>
                </a:rPr>
                <a:t>Creation</a:t>
              </a:r>
              <a:endParaRPr lang="en-US" altLang="en-US" sz="2400" dirty="0"/>
            </a:p>
          </p:txBody>
        </p:sp>
      </p:grpSp>
      <p:grpSp>
        <p:nvGrpSpPr>
          <p:cNvPr id="5" name="Group 43"/>
          <p:cNvGrpSpPr>
            <a:grpSpLocks/>
          </p:cNvGrpSpPr>
          <p:nvPr/>
        </p:nvGrpSpPr>
        <p:grpSpPr bwMode="auto">
          <a:xfrm>
            <a:off x="1752600" y="2743200"/>
            <a:ext cx="2743200" cy="660400"/>
            <a:chOff x="1752600" y="3302000"/>
            <a:chExt cx="2743200" cy="660400"/>
          </a:xfrm>
        </p:grpSpPr>
        <p:sp>
          <p:nvSpPr>
            <p:cNvPr id="9231" name="AutoShape 20"/>
            <p:cNvSpPr>
              <a:spLocks noChangeArrowheads="1"/>
            </p:cNvSpPr>
            <p:nvPr/>
          </p:nvSpPr>
          <p:spPr bwMode="auto">
            <a:xfrm>
              <a:off x="1752600" y="3302000"/>
              <a:ext cx="2743200" cy="660400"/>
            </a:xfrm>
            <a:prstGeom prst="ellipse">
              <a:avLst/>
            </a:prstGeom>
            <a:gradFill rotWithShape="0">
              <a:gsLst>
                <a:gs pos="0">
                  <a:srgbClr val="800080"/>
                </a:gs>
                <a:gs pos="100000">
                  <a:srgbClr val="3B003B"/>
                </a:gs>
              </a:gsLst>
              <a:lin ang="5400000" scaled="1"/>
            </a:gradFill>
            <a:ln w="31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1800"/>
            </a:p>
          </p:txBody>
        </p:sp>
        <p:sp>
          <p:nvSpPr>
            <p:cNvPr id="9232" name="Text Box 16"/>
            <p:cNvSpPr txBox="1">
              <a:spLocks noChangeArrowheads="1"/>
            </p:cNvSpPr>
            <p:nvPr/>
          </p:nvSpPr>
          <p:spPr bwMode="auto">
            <a:xfrm>
              <a:off x="1752600" y="3429000"/>
              <a:ext cx="2743200" cy="3877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lvl="1" algn="ctr" eaLnBrk="1" hangingPunct="1">
                <a:lnSpc>
                  <a:spcPct val="80000"/>
                </a:lnSpc>
                <a:spcBef>
                  <a:spcPct val="50000"/>
                </a:spcBef>
                <a:buFontTx/>
                <a:buNone/>
              </a:pPr>
              <a:r>
                <a:rPr lang="en-US" altLang="en-US" sz="1800" b="1">
                  <a:solidFill>
                    <a:schemeClr val="bg1"/>
                  </a:solidFill>
                </a:rPr>
                <a:t>The Bible</a:t>
              </a:r>
              <a:endParaRPr lang="en-US" altLang="en-US" sz="2400"/>
            </a:p>
          </p:txBody>
        </p:sp>
      </p:grpSp>
      <p:grpSp>
        <p:nvGrpSpPr>
          <p:cNvPr id="6" name="Group 45"/>
          <p:cNvGrpSpPr>
            <a:grpSpLocks/>
          </p:cNvGrpSpPr>
          <p:nvPr/>
        </p:nvGrpSpPr>
        <p:grpSpPr bwMode="auto">
          <a:xfrm>
            <a:off x="3048000" y="3505200"/>
            <a:ext cx="2743200" cy="660400"/>
            <a:chOff x="1752600" y="4038600"/>
            <a:chExt cx="2743200" cy="660400"/>
          </a:xfrm>
        </p:grpSpPr>
        <p:sp>
          <p:nvSpPr>
            <p:cNvPr id="9229" name="AutoShape 22"/>
            <p:cNvSpPr>
              <a:spLocks noChangeArrowheads="1"/>
            </p:cNvSpPr>
            <p:nvPr/>
          </p:nvSpPr>
          <p:spPr bwMode="auto">
            <a:xfrm>
              <a:off x="1752600" y="4038600"/>
              <a:ext cx="2743200" cy="660400"/>
            </a:xfrm>
            <a:prstGeom prst="ellipse">
              <a:avLst/>
            </a:prstGeom>
            <a:gradFill rotWithShape="0">
              <a:gsLst>
                <a:gs pos="0">
                  <a:srgbClr val="993300"/>
                </a:gs>
                <a:gs pos="100000">
                  <a:srgbClr val="471800"/>
                </a:gs>
              </a:gsLst>
              <a:lin ang="5400000" scaled="1"/>
            </a:gradFill>
            <a:ln w="31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1800"/>
            </a:p>
          </p:txBody>
        </p:sp>
        <p:sp>
          <p:nvSpPr>
            <p:cNvPr id="9230" name="Text Box 16"/>
            <p:cNvSpPr>
              <a:spLocks noChangeArrowheads="1"/>
            </p:cNvSpPr>
            <p:nvPr/>
          </p:nvSpPr>
          <p:spPr bwMode="auto">
            <a:xfrm>
              <a:off x="1752600" y="4089400"/>
              <a:ext cx="2743200" cy="558800"/>
            </a:xfrm>
            <a:prstGeom prst="ellipse">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lvl="1" algn="ctr" eaLnBrk="1" hangingPunct="1">
                <a:lnSpc>
                  <a:spcPct val="80000"/>
                </a:lnSpc>
                <a:spcBef>
                  <a:spcPct val="50000"/>
                </a:spcBef>
                <a:buFontTx/>
                <a:buNone/>
              </a:pPr>
              <a:r>
                <a:rPr lang="en-US" altLang="en-US" sz="1800" b="1">
                  <a:solidFill>
                    <a:schemeClr val="bg1"/>
                  </a:solidFill>
                </a:rPr>
                <a:t>Love</a:t>
              </a:r>
              <a:endParaRPr lang="en-US" altLang="en-US" sz="2400"/>
            </a:p>
          </p:txBody>
        </p:sp>
      </p:grpSp>
      <p:grpSp>
        <p:nvGrpSpPr>
          <p:cNvPr id="7" name="Group 21"/>
          <p:cNvGrpSpPr>
            <a:grpSpLocks/>
          </p:cNvGrpSpPr>
          <p:nvPr/>
        </p:nvGrpSpPr>
        <p:grpSpPr bwMode="auto">
          <a:xfrm>
            <a:off x="838200" y="1905000"/>
            <a:ext cx="2743200" cy="685800"/>
            <a:chOff x="1752600" y="4876800"/>
            <a:chExt cx="2743200" cy="685800"/>
          </a:xfrm>
        </p:grpSpPr>
        <p:sp>
          <p:nvSpPr>
            <p:cNvPr id="9227" name="AutoShape 17"/>
            <p:cNvSpPr>
              <a:spLocks noChangeArrowheads="1"/>
            </p:cNvSpPr>
            <p:nvPr/>
          </p:nvSpPr>
          <p:spPr bwMode="auto">
            <a:xfrm>
              <a:off x="1752600" y="4876800"/>
              <a:ext cx="2743200" cy="685800"/>
            </a:xfrm>
            <a:prstGeom prst="ellipse">
              <a:avLst/>
            </a:prstGeom>
            <a:gradFill rotWithShape="0">
              <a:gsLst>
                <a:gs pos="0">
                  <a:srgbClr val="3366FF"/>
                </a:gs>
                <a:gs pos="100000">
                  <a:srgbClr val="182F76"/>
                </a:gs>
              </a:gsLst>
              <a:lin ang="5400000" scaled="1"/>
            </a:gradFill>
            <a:ln w="31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1800"/>
            </a:p>
          </p:txBody>
        </p:sp>
        <p:sp>
          <p:nvSpPr>
            <p:cNvPr id="9228" name="Text Box 16"/>
            <p:cNvSpPr txBox="1">
              <a:spLocks noChangeArrowheads="1"/>
            </p:cNvSpPr>
            <p:nvPr/>
          </p:nvSpPr>
          <p:spPr bwMode="auto">
            <a:xfrm>
              <a:off x="1752600" y="5029200"/>
              <a:ext cx="2743200" cy="485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lvl="1" algn="ctr" eaLnBrk="1" hangingPunct="1">
                <a:lnSpc>
                  <a:spcPct val="80000"/>
                </a:lnSpc>
                <a:spcBef>
                  <a:spcPct val="50000"/>
                </a:spcBef>
                <a:buFontTx/>
                <a:buNone/>
              </a:pPr>
              <a:r>
                <a:rPr lang="en-US" altLang="en-US" sz="1600" b="1">
                  <a:solidFill>
                    <a:schemeClr val="bg1"/>
                  </a:solidFill>
                </a:rPr>
                <a:t>Search for Happiness </a:t>
              </a:r>
              <a:br>
                <a:rPr lang="en-US" altLang="en-US" sz="1600" b="1">
                  <a:solidFill>
                    <a:schemeClr val="bg1"/>
                  </a:solidFill>
                </a:rPr>
              </a:br>
              <a:r>
                <a:rPr lang="en-US" altLang="en-US" sz="1600" b="1">
                  <a:solidFill>
                    <a:schemeClr val="bg1"/>
                  </a:solidFill>
                </a:rPr>
                <a:t>&amp; Meaning</a:t>
              </a:r>
              <a:endParaRPr lang="en-US" altLang="en-US" sz="1600"/>
            </a:p>
          </p:txBody>
        </p:sp>
      </p:gr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7"/>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267" name="TextBox 4"/>
          <p:cNvSpPr txBox="1">
            <a:spLocks noChangeArrowheads="1"/>
          </p:cNvSpPr>
          <p:nvPr/>
        </p:nvSpPr>
        <p:spPr bwMode="auto">
          <a:xfrm>
            <a:off x="990600" y="1256943"/>
            <a:ext cx="784860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800" b="1" dirty="0"/>
              <a:t>God Reveals Himself to Us</a:t>
            </a:r>
          </a:p>
        </p:txBody>
      </p:sp>
      <p:pic>
        <p:nvPicPr>
          <p:cNvPr id="11268" name="Picture 8" descr="&#10;Cross(lr).jpg                                                  00000026DISK_IMG                       8EF4568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65440">
            <a:off x="5724525" y="760413"/>
            <a:ext cx="2428875" cy="49450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269" name="Text Box 10"/>
          <p:cNvSpPr txBox="1">
            <a:spLocks noChangeArrowheads="1"/>
          </p:cNvSpPr>
          <p:nvPr/>
        </p:nvSpPr>
        <p:spPr bwMode="auto">
          <a:xfrm rot="-761898">
            <a:off x="6096000" y="2536825"/>
            <a:ext cx="1482725" cy="168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50000"/>
              </a:spcBef>
              <a:buFontTx/>
              <a:buNone/>
            </a:pPr>
            <a:r>
              <a:rPr lang="en-US" altLang="en-US" sz="500" dirty="0">
                <a:solidFill>
                  <a:schemeClr val="bg1">
                    <a:lumMod val="50000"/>
                  </a:schemeClr>
                </a:solidFill>
              </a:rPr>
              <a:t>© </a:t>
            </a:r>
            <a:r>
              <a:rPr lang="en-US" altLang="en-US" sz="500" dirty="0" err="1">
                <a:solidFill>
                  <a:schemeClr val="bg1">
                    <a:lumMod val="50000"/>
                  </a:schemeClr>
                </a:solidFill>
              </a:rPr>
              <a:t>Bragin</a:t>
            </a:r>
            <a:r>
              <a:rPr lang="en-US" altLang="en-US" sz="500" dirty="0">
                <a:solidFill>
                  <a:schemeClr val="bg1">
                    <a:lumMod val="50000"/>
                  </a:schemeClr>
                </a:solidFill>
              </a:rPr>
              <a:t> Alexey/Shutterstock.com </a:t>
            </a:r>
          </a:p>
        </p:txBody>
      </p:sp>
      <p:sp>
        <p:nvSpPr>
          <p:cNvPr id="9225" name="Text Box 9"/>
          <p:cNvSpPr txBox="1">
            <a:spLocks noChangeArrowheads="1"/>
          </p:cNvSpPr>
          <p:nvPr/>
        </p:nvSpPr>
        <p:spPr bwMode="auto">
          <a:xfrm>
            <a:off x="1295400" y="2188368"/>
            <a:ext cx="5257800" cy="2482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57200" indent="-411163">
              <a:spcBef>
                <a:spcPct val="20000"/>
              </a:spcBef>
              <a:buChar char="•"/>
              <a:tabLst>
                <a:tab pos="287338" algn="l"/>
              </a:tabLst>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tabLst>
                <a:tab pos="287338" algn="l"/>
              </a:tabLst>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tabLst>
                <a:tab pos="287338" algn="l"/>
              </a:tabLst>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tabLst>
                <a:tab pos="287338" algn="l"/>
              </a:tabLst>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tabLst>
                <a:tab pos="287338" algn="l"/>
              </a:tabLst>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tabLst>
                <a:tab pos="287338" algn="l"/>
              </a:tabLst>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tabLst>
                <a:tab pos="287338" algn="l"/>
              </a:tabLst>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tabLst>
                <a:tab pos="287338" algn="l"/>
              </a:tabLst>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tabLst>
                <a:tab pos="287338" algn="l"/>
              </a:tabLst>
              <a:defRPr sz="2000">
                <a:solidFill>
                  <a:schemeClr val="tx1"/>
                </a:solidFill>
                <a:latin typeface="Arial" panose="020B0604020202020204" pitchFamily="34" charset="0"/>
                <a:ea typeface="ＭＳ Ｐゴシック" panose="020B0600070205080204" pitchFamily="34" charset="-128"/>
              </a:defRPr>
            </a:lvl9pPr>
          </a:lstStyle>
          <a:p>
            <a:pPr eaLnBrk="1" hangingPunct="1">
              <a:lnSpc>
                <a:spcPct val="114000"/>
              </a:lnSpc>
              <a:spcBef>
                <a:spcPct val="50000"/>
              </a:spcBef>
              <a:buFont typeface="Wingdings" panose="05000000000000000000" pitchFamily="2" charset="2"/>
              <a:buAutoNum type="arabicPeriod"/>
            </a:pPr>
            <a:r>
              <a:rPr lang="en-US" altLang="en-US" sz="2000" dirty="0"/>
              <a:t>How have you experienced God?</a:t>
            </a:r>
            <a:br>
              <a:rPr lang="en-US" altLang="en-US" sz="2000" dirty="0"/>
            </a:br>
            <a:r>
              <a:rPr lang="en-US" altLang="en-US" sz="2000" dirty="0"/>
              <a:t>Briefly describe.</a:t>
            </a:r>
          </a:p>
          <a:p>
            <a:pPr eaLnBrk="1" hangingPunct="1">
              <a:lnSpc>
                <a:spcPct val="114000"/>
              </a:lnSpc>
              <a:spcBef>
                <a:spcPct val="50000"/>
              </a:spcBef>
              <a:buFont typeface="Wingdings" panose="05000000000000000000" pitchFamily="2" charset="2"/>
              <a:buAutoNum type="arabicPeriod"/>
            </a:pPr>
            <a:r>
              <a:rPr lang="en-US" altLang="en-US" sz="2000" dirty="0"/>
              <a:t>Are any of these means of Revelation</a:t>
            </a:r>
            <a:br>
              <a:rPr lang="en-US" altLang="en-US" sz="2000" dirty="0"/>
            </a:br>
            <a:r>
              <a:rPr lang="en-US" altLang="en-US" sz="2000" dirty="0"/>
              <a:t>unfamiliar to you?</a:t>
            </a:r>
          </a:p>
          <a:p>
            <a:pPr eaLnBrk="1" hangingPunct="1">
              <a:lnSpc>
                <a:spcPct val="114000"/>
              </a:lnSpc>
              <a:spcBef>
                <a:spcPct val="50000"/>
              </a:spcBef>
              <a:buFont typeface="Wingdings" panose="05000000000000000000" pitchFamily="2" charset="2"/>
              <a:buAutoNum type="arabicPeriod"/>
            </a:pPr>
            <a:r>
              <a:rPr lang="en-US" altLang="en-US" sz="2000" dirty="0"/>
              <a:t>Why do you think these are </a:t>
            </a:r>
            <a:br>
              <a:rPr lang="en-US" altLang="en-US" sz="2000" dirty="0"/>
            </a:br>
            <a:r>
              <a:rPr lang="en-US" altLang="en-US" sz="2000" dirty="0"/>
              <a:t>unfamiliar to you?    </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0"/>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88" y="-1390"/>
            <a:ext cx="9145588" cy="6859191"/>
          </a:xfrm>
          <a:prstGeom prst="rect">
            <a:avLst/>
          </a:prstGeom>
          <a:gradFill rotWithShape="0">
            <a:gsLst>
              <a:gs pos="0">
                <a:srgbClr val="4D3ACF"/>
              </a:gs>
              <a:gs pos="100000">
                <a:srgbClr val="241B60"/>
              </a:gs>
            </a:gsLst>
            <a:lin ang="5400000" scaled="1"/>
          </a:gradFill>
          <a:ln>
            <a:noFill/>
          </a:ln>
          <a:extLst>
            <a:ext uri="{91240B29-F687-4f45-9708-019B960494DF}">
              <a14:hiddenLine xmlns="" xmlns:a14="http://schemas.microsoft.com/office/drawing/2010/main" w="9525">
                <a:solidFill>
                  <a:srgbClr val="000000"/>
                </a:solidFill>
                <a:miter lim="800000"/>
                <a:headEnd/>
                <a:tailEnd/>
              </a14:hiddenLine>
            </a:ext>
          </a:extLst>
        </p:spPr>
      </p:pic>
      <p:sp>
        <p:nvSpPr>
          <p:cNvPr id="13315" name="TextBox 4"/>
          <p:cNvSpPr txBox="1">
            <a:spLocks noChangeArrowheads="1"/>
          </p:cNvSpPr>
          <p:nvPr/>
        </p:nvSpPr>
        <p:spPr bwMode="auto">
          <a:xfrm>
            <a:off x="990600" y="1154753"/>
            <a:ext cx="7720013" cy="946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2800" b="1" dirty="0"/>
              <a:t>Encountering God in the</a:t>
            </a:r>
          </a:p>
          <a:p>
            <a:pPr eaLnBrk="1" hangingPunct="1">
              <a:spcBef>
                <a:spcPct val="0"/>
              </a:spcBef>
              <a:buFontTx/>
              <a:buNone/>
            </a:pPr>
            <a:r>
              <a:rPr lang="en-US" altLang="en-US" sz="2800" b="1" dirty="0" smtClean="0">
                <a:solidFill>
                  <a:srgbClr val="4D3ACF"/>
                </a:solidFill>
              </a:rPr>
              <a:t>Search </a:t>
            </a:r>
            <a:r>
              <a:rPr lang="en-US" altLang="en-US" sz="2800" b="1" dirty="0">
                <a:solidFill>
                  <a:srgbClr val="4D3ACF"/>
                </a:solidFill>
              </a:rPr>
              <a:t>for Happiness and Meaning</a:t>
            </a:r>
            <a:endParaRPr lang="en-US" altLang="en-US" sz="2800" b="1" dirty="0">
              <a:solidFill>
                <a:srgbClr val="00B0F0"/>
              </a:solidFill>
            </a:endParaRPr>
          </a:p>
        </p:txBody>
      </p:sp>
      <p:sp>
        <p:nvSpPr>
          <p:cNvPr id="13316" name="Text Box 6"/>
          <p:cNvSpPr txBox="1">
            <a:spLocks noChangeArrowheads="1"/>
          </p:cNvSpPr>
          <p:nvPr/>
        </p:nvSpPr>
        <p:spPr bwMode="auto">
          <a:xfrm>
            <a:off x="1066800" y="0"/>
            <a:ext cx="76200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endParaRPr lang="en-US" altLang="en-US" sz="1800"/>
          </a:p>
        </p:txBody>
      </p:sp>
      <p:sp>
        <p:nvSpPr>
          <p:cNvPr id="13317" name="Text Box 7"/>
          <p:cNvSpPr txBox="1">
            <a:spLocks noChangeArrowheads="1"/>
          </p:cNvSpPr>
          <p:nvPr/>
        </p:nvSpPr>
        <p:spPr bwMode="auto">
          <a:xfrm>
            <a:off x="2057400" y="381000"/>
            <a:ext cx="15240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50000"/>
              </a:spcBef>
              <a:buFontTx/>
              <a:buNone/>
            </a:pPr>
            <a:endParaRPr lang="en-US" altLang="en-US" sz="2400"/>
          </a:p>
        </p:txBody>
      </p:sp>
      <p:sp>
        <p:nvSpPr>
          <p:cNvPr id="7174" name="Text Box 11"/>
          <p:cNvSpPr txBox="1">
            <a:spLocks noChangeArrowheads="1"/>
          </p:cNvSpPr>
          <p:nvPr/>
        </p:nvSpPr>
        <p:spPr bwMode="auto">
          <a:xfrm>
            <a:off x="5638800" y="4911316"/>
            <a:ext cx="21336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b="1" dirty="0">
                <a:solidFill>
                  <a:srgbClr val="4D3ACF"/>
                </a:solidFill>
              </a:rPr>
              <a:t>How do you find God finding you?</a:t>
            </a:r>
            <a:r>
              <a:rPr lang="en-US" altLang="en-US" sz="1800" dirty="0">
                <a:solidFill>
                  <a:srgbClr val="00B0F0"/>
                </a:solidFill>
              </a:rPr>
              <a:t> </a:t>
            </a:r>
          </a:p>
        </p:txBody>
      </p:sp>
      <p:sp>
        <p:nvSpPr>
          <p:cNvPr id="7181" name="Text Box 13"/>
          <p:cNvSpPr txBox="1">
            <a:spLocks noChangeArrowheads="1"/>
          </p:cNvSpPr>
          <p:nvPr/>
        </p:nvSpPr>
        <p:spPr bwMode="auto">
          <a:xfrm>
            <a:off x="990600" y="2200275"/>
            <a:ext cx="7162800" cy="11445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lnSpc>
                <a:spcPct val="114000"/>
              </a:lnSpc>
              <a:spcBef>
                <a:spcPct val="50000"/>
              </a:spcBef>
              <a:buFontTx/>
              <a:buNone/>
            </a:pPr>
            <a:r>
              <a:rPr lang="en-US" altLang="en-US" sz="2000" dirty="0"/>
              <a:t>Songs, art, movies, literature, and poetry often show us that there is more to life than what we experience through the five senses. </a:t>
            </a:r>
          </a:p>
        </p:txBody>
      </p:sp>
      <p:sp>
        <p:nvSpPr>
          <p:cNvPr id="2" name="Text Box 14"/>
          <p:cNvSpPr txBox="1">
            <a:spLocks noChangeArrowheads="1"/>
          </p:cNvSpPr>
          <p:nvPr/>
        </p:nvSpPr>
        <p:spPr bwMode="auto">
          <a:xfrm>
            <a:off x="1371600" y="3733800"/>
            <a:ext cx="6629400" cy="784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2857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lvl="1" eaLnBrk="1" hangingPunct="1">
              <a:spcBef>
                <a:spcPct val="50000"/>
              </a:spcBef>
              <a:buFont typeface="Arial" panose="020B0604020202020204" pitchFamily="34" charset="0"/>
              <a:buChar char="•"/>
            </a:pPr>
            <a:r>
              <a:rPr lang="en-US" altLang="en-US" sz="1800" dirty="0"/>
              <a:t>God is our beginning and our destiny.  </a:t>
            </a:r>
          </a:p>
          <a:p>
            <a:pPr lvl="1" eaLnBrk="1" hangingPunct="1">
              <a:spcBef>
                <a:spcPct val="50000"/>
              </a:spcBef>
              <a:buFont typeface="Arial" panose="020B0604020202020204" pitchFamily="34" charset="0"/>
              <a:buChar char="•"/>
            </a:pPr>
            <a:r>
              <a:rPr lang="en-US" altLang="en-US" sz="1800" dirty="0"/>
              <a:t>Thus happiness is found only in a life fully committed to God.</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8"/>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5363" name="TextBox 4"/>
          <p:cNvSpPr txBox="1">
            <a:spLocks noChangeArrowheads="1"/>
          </p:cNvSpPr>
          <p:nvPr/>
        </p:nvSpPr>
        <p:spPr bwMode="auto">
          <a:xfrm>
            <a:off x="914400" y="1066800"/>
            <a:ext cx="784860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2800" b="1"/>
              <a:t>Encountering God in the</a:t>
            </a:r>
            <a:r>
              <a:rPr lang="en-US" altLang="en-US" sz="2800" b="1">
                <a:solidFill>
                  <a:srgbClr val="823EC1"/>
                </a:solidFill>
              </a:rPr>
              <a:t> Bible</a:t>
            </a:r>
            <a:endParaRPr lang="en-US" altLang="en-US" sz="2800" b="1">
              <a:solidFill>
                <a:srgbClr val="7030A0"/>
              </a:solidFill>
            </a:endParaRPr>
          </a:p>
        </p:txBody>
      </p:sp>
      <p:sp>
        <p:nvSpPr>
          <p:cNvPr id="8198" name="Text Box 11"/>
          <p:cNvSpPr txBox="1">
            <a:spLocks noChangeArrowheads="1"/>
          </p:cNvSpPr>
          <p:nvPr/>
        </p:nvSpPr>
        <p:spPr bwMode="auto">
          <a:xfrm>
            <a:off x="5943600" y="4861953"/>
            <a:ext cx="22098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b="1" dirty="0">
                <a:solidFill>
                  <a:srgbClr val="823EC1"/>
                </a:solidFill>
              </a:rPr>
              <a:t>How do you find God finding you?</a:t>
            </a:r>
            <a:r>
              <a:rPr lang="en-US" altLang="en-US" sz="1800" dirty="0">
                <a:solidFill>
                  <a:srgbClr val="7030A0"/>
                </a:solidFill>
              </a:rPr>
              <a:t> </a:t>
            </a:r>
          </a:p>
        </p:txBody>
      </p:sp>
      <p:pic>
        <p:nvPicPr>
          <p:cNvPr id="15365" name="Picture 9" descr="John.jpg                                                       00000026DISK_IMG                       8EF4568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367904">
            <a:off x="763765" y="1980157"/>
            <a:ext cx="4038600" cy="29606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ext Box 8"/>
          <p:cNvSpPr txBox="1">
            <a:spLocks noChangeArrowheads="1"/>
          </p:cNvSpPr>
          <p:nvPr/>
        </p:nvSpPr>
        <p:spPr bwMode="auto">
          <a:xfrm>
            <a:off x="4649604" y="2652515"/>
            <a:ext cx="3886200" cy="1495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lnSpc>
                <a:spcPct val="114000"/>
              </a:lnSpc>
              <a:spcBef>
                <a:spcPct val="50000"/>
              </a:spcBef>
              <a:buFontTx/>
              <a:buNone/>
            </a:pPr>
            <a:r>
              <a:rPr lang="en-US" altLang="en-US" sz="2000" dirty="0"/>
              <a:t>The Holy Spirit </a:t>
            </a:r>
            <a:r>
              <a:rPr lang="en-US" altLang="en-US" sz="2000" b="1" dirty="0"/>
              <a:t>inspired</a:t>
            </a:r>
            <a:r>
              <a:rPr lang="en-US" altLang="en-US" sz="2000" dirty="0"/>
              <a:t> the Bible’s human authors to write what God wanted to reveal for our salvation.</a:t>
            </a:r>
          </a:p>
        </p:txBody>
      </p:sp>
      <p:sp>
        <p:nvSpPr>
          <p:cNvPr id="15368" name="Text Box 10"/>
          <p:cNvSpPr txBox="1">
            <a:spLocks noChangeArrowheads="1"/>
          </p:cNvSpPr>
          <p:nvPr/>
        </p:nvSpPr>
        <p:spPr bwMode="auto">
          <a:xfrm rot="-274665">
            <a:off x="3194228" y="4636044"/>
            <a:ext cx="1450975" cy="168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500" dirty="0">
                <a:solidFill>
                  <a:schemeClr val="bg1">
                    <a:lumMod val="50000"/>
                  </a:schemeClr>
                </a:solidFill>
              </a:rPr>
              <a:t>© Margaret M Stewart /Shutterstock.com</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7"/>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88" y="-19594"/>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7411" name="TextBox 4"/>
          <p:cNvSpPr txBox="1">
            <a:spLocks noChangeArrowheads="1"/>
          </p:cNvSpPr>
          <p:nvPr/>
        </p:nvSpPr>
        <p:spPr bwMode="auto">
          <a:xfrm>
            <a:off x="990600" y="990600"/>
            <a:ext cx="784860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2800" b="1" dirty="0"/>
              <a:t>Encountering God through </a:t>
            </a:r>
            <a:r>
              <a:rPr lang="en-US" altLang="en-US" sz="2800" b="1" dirty="0">
                <a:solidFill>
                  <a:srgbClr val="C80000"/>
                </a:solidFill>
              </a:rPr>
              <a:t>Love</a:t>
            </a:r>
            <a:endParaRPr lang="en-US" altLang="en-US" sz="2800" b="1" dirty="0">
              <a:solidFill>
                <a:srgbClr val="FF0000"/>
              </a:solidFill>
            </a:endParaRPr>
          </a:p>
        </p:txBody>
      </p:sp>
      <p:sp>
        <p:nvSpPr>
          <p:cNvPr id="17412" name="Text Box 6"/>
          <p:cNvSpPr txBox="1">
            <a:spLocks noChangeArrowheads="1"/>
          </p:cNvSpPr>
          <p:nvPr/>
        </p:nvSpPr>
        <p:spPr bwMode="auto">
          <a:xfrm>
            <a:off x="990600" y="1676400"/>
            <a:ext cx="7162800" cy="708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2000" dirty="0"/>
              <a:t>Saint Augustine of Hippo (354</a:t>
            </a:r>
            <a:r>
              <a:rPr lang="en-US" altLang="en-US" sz="2000" dirty="0">
                <a:cs typeface="Arial" panose="020B0604020202020204" pitchFamily="34" charset="0"/>
              </a:rPr>
              <a:t>–430) proposed the following four “objects” that we should love:</a:t>
            </a:r>
          </a:p>
        </p:txBody>
      </p:sp>
      <p:sp>
        <p:nvSpPr>
          <p:cNvPr id="13323" name="Text Box 11"/>
          <p:cNvSpPr txBox="1">
            <a:spLocks noChangeArrowheads="1"/>
          </p:cNvSpPr>
          <p:nvPr/>
        </p:nvSpPr>
        <p:spPr bwMode="auto">
          <a:xfrm>
            <a:off x="1371600" y="2667000"/>
            <a:ext cx="6934200" cy="2092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lvl="1" eaLnBrk="1" hangingPunct="1">
              <a:spcBef>
                <a:spcPct val="50000"/>
              </a:spcBef>
              <a:buFontTx/>
              <a:buChar char="•"/>
            </a:pPr>
            <a:r>
              <a:rPr lang="en-US" altLang="en-US" sz="2000" dirty="0"/>
              <a:t>Love of </a:t>
            </a:r>
            <a:r>
              <a:rPr lang="en-US" altLang="en-US" sz="2000" b="1" dirty="0"/>
              <a:t>God</a:t>
            </a:r>
            <a:r>
              <a:rPr lang="en-US" altLang="en-US" sz="2000" dirty="0"/>
              <a:t> above all created things.</a:t>
            </a:r>
          </a:p>
          <a:p>
            <a:pPr marL="0" lvl="1" eaLnBrk="1" hangingPunct="1">
              <a:spcBef>
                <a:spcPct val="50000"/>
              </a:spcBef>
              <a:buFontTx/>
              <a:buChar char="•"/>
            </a:pPr>
            <a:r>
              <a:rPr lang="en-US" altLang="en-US" sz="2000" dirty="0"/>
              <a:t>Love of our </a:t>
            </a:r>
            <a:r>
              <a:rPr lang="en-US" altLang="en-US" sz="2000" b="1" dirty="0"/>
              <a:t>neighbor</a:t>
            </a:r>
            <a:r>
              <a:rPr lang="en-US" altLang="en-US" sz="2000" dirty="0"/>
              <a:t> as inseparable from love of God.</a:t>
            </a:r>
          </a:p>
          <a:p>
            <a:pPr marL="0" lvl="1" eaLnBrk="1" hangingPunct="1">
              <a:spcBef>
                <a:spcPct val="50000"/>
              </a:spcBef>
              <a:buFontTx/>
              <a:buChar char="•"/>
            </a:pPr>
            <a:r>
              <a:rPr lang="en-US" altLang="en-US" sz="2000" dirty="0"/>
              <a:t>Love of </a:t>
            </a:r>
            <a:r>
              <a:rPr lang="en-US" altLang="en-US" sz="2000" b="1" dirty="0"/>
              <a:t>self </a:t>
            </a:r>
            <a:r>
              <a:rPr lang="en-US" altLang="en-US" sz="2000" dirty="0"/>
              <a:t>as knowledge that God is imprinted on </a:t>
            </a:r>
            <a:r>
              <a:rPr lang="en-US" altLang="en-US" sz="2000" dirty="0" smtClean="0"/>
              <a:t>our</a:t>
            </a:r>
            <a:br>
              <a:rPr lang="en-US" altLang="en-US" sz="2000" dirty="0" smtClean="0"/>
            </a:br>
            <a:r>
              <a:rPr lang="en-US" altLang="en-US" sz="2000" dirty="0" smtClean="0"/>
              <a:t>    </a:t>
            </a:r>
            <a:r>
              <a:rPr lang="en-US" altLang="en-US" sz="2000" dirty="0" smtClean="0"/>
              <a:t>hearts.</a:t>
            </a:r>
            <a:endParaRPr lang="en-US" altLang="en-US" sz="2000" b="1" i="1" dirty="0">
              <a:solidFill>
                <a:srgbClr val="92D050"/>
              </a:solidFill>
            </a:endParaRPr>
          </a:p>
          <a:p>
            <a:pPr marL="0" lvl="1" eaLnBrk="1" hangingPunct="1">
              <a:spcBef>
                <a:spcPct val="50000"/>
              </a:spcBef>
              <a:buFontTx/>
              <a:buChar char="•"/>
            </a:pPr>
            <a:r>
              <a:rPr lang="en-US" altLang="en-US" sz="2000" dirty="0"/>
              <a:t>Love of our </a:t>
            </a:r>
            <a:r>
              <a:rPr lang="en-US" altLang="en-US" sz="2000" b="1" dirty="0"/>
              <a:t>body</a:t>
            </a:r>
            <a:r>
              <a:rPr lang="en-US" altLang="en-US" sz="2000" dirty="0"/>
              <a:t> as one of God’s masterpieces.</a:t>
            </a:r>
          </a:p>
        </p:txBody>
      </p:sp>
      <p:sp>
        <p:nvSpPr>
          <p:cNvPr id="9222" name="Text Box 11"/>
          <p:cNvSpPr txBox="1">
            <a:spLocks noChangeArrowheads="1"/>
          </p:cNvSpPr>
          <p:nvPr/>
        </p:nvSpPr>
        <p:spPr bwMode="auto">
          <a:xfrm>
            <a:off x="5943600" y="5158111"/>
            <a:ext cx="22098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b="1" dirty="0">
                <a:solidFill>
                  <a:srgbClr val="C80000"/>
                </a:solidFill>
              </a:rPr>
              <a:t>How do you find God finding you?</a:t>
            </a:r>
            <a:r>
              <a:rPr lang="en-US" altLang="en-US" sz="1800" dirty="0">
                <a:solidFill>
                  <a:srgbClr val="FF0000"/>
                </a:solidFill>
              </a:rPr>
              <a:t> </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243" name="Text Box 9"/>
          <p:cNvSpPr txBox="1">
            <a:spLocks noChangeArrowheads="1"/>
          </p:cNvSpPr>
          <p:nvPr/>
        </p:nvSpPr>
        <p:spPr bwMode="auto">
          <a:xfrm>
            <a:off x="1296194" y="1463986"/>
            <a:ext cx="6400006" cy="1635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282575"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lvl="1" eaLnBrk="1" hangingPunct="1">
              <a:lnSpc>
                <a:spcPct val="114000"/>
              </a:lnSpc>
              <a:spcBef>
                <a:spcPct val="50000"/>
              </a:spcBef>
              <a:buFont typeface="Times" panose="02020603050405020304" pitchFamily="18" charset="0"/>
              <a:buChar char="•"/>
            </a:pPr>
            <a:r>
              <a:rPr lang="en-US" altLang="en-US" sz="2000" dirty="0"/>
              <a:t>How can someone not believe in God when he or she </a:t>
            </a:r>
            <a:r>
              <a:rPr lang="en-US" altLang="en-US" sz="2000" i="1" dirty="0"/>
              <a:t>sees this</a:t>
            </a:r>
            <a:r>
              <a:rPr lang="en-US" altLang="en-US" sz="2000" dirty="0"/>
              <a:t> or </a:t>
            </a:r>
            <a:r>
              <a:rPr lang="en-US" altLang="en-US" sz="2000" i="1" dirty="0"/>
              <a:t>hears that</a:t>
            </a:r>
            <a:r>
              <a:rPr lang="en-US" altLang="en-US" sz="2000" dirty="0"/>
              <a:t> or </a:t>
            </a:r>
            <a:r>
              <a:rPr lang="en-US" altLang="en-US" sz="2000" i="1" dirty="0"/>
              <a:t>looks here?</a:t>
            </a:r>
          </a:p>
          <a:p>
            <a:pPr lvl="1" eaLnBrk="1" hangingPunct="1">
              <a:lnSpc>
                <a:spcPct val="114000"/>
              </a:lnSpc>
              <a:spcBef>
                <a:spcPct val="50000"/>
              </a:spcBef>
              <a:buFont typeface="Times" panose="02020603050405020304" pitchFamily="18" charset="0"/>
              <a:buChar char="•"/>
            </a:pPr>
            <a:r>
              <a:rPr lang="en-US" altLang="en-US" sz="2000" dirty="0"/>
              <a:t>Church Fathers saw God through natural revelation with humanity as the summit.</a:t>
            </a:r>
          </a:p>
        </p:txBody>
      </p:sp>
      <p:sp>
        <p:nvSpPr>
          <p:cNvPr id="19460" name="TextBox 4"/>
          <p:cNvSpPr txBox="1">
            <a:spLocks noChangeArrowheads="1"/>
          </p:cNvSpPr>
          <p:nvPr/>
        </p:nvSpPr>
        <p:spPr bwMode="auto">
          <a:xfrm>
            <a:off x="927464" y="839191"/>
            <a:ext cx="784860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2800" b="1" dirty="0"/>
              <a:t>Encountering God in </a:t>
            </a:r>
            <a:r>
              <a:rPr lang="en-US" altLang="en-US" sz="2800" b="1" dirty="0">
                <a:solidFill>
                  <a:srgbClr val="009F00"/>
                </a:solidFill>
              </a:rPr>
              <a:t>Creation</a:t>
            </a:r>
            <a:endParaRPr lang="en-US" altLang="en-US" sz="2800" b="1" dirty="0">
              <a:solidFill>
                <a:srgbClr val="00B050"/>
              </a:solidFill>
            </a:endParaRPr>
          </a:p>
        </p:txBody>
      </p:sp>
      <p:sp>
        <p:nvSpPr>
          <p:cNvPr id="10246" name="Text Box 11"/>
          <p:cNvSpPr txBox="1">
            <a:spLocks noChangeArrowheads="1"/>
          </p:cNvSpPr>
          <p:nvPr/>
        </p:nvSpPr>
        <p:spPr bwMode="auto">
          <a:xfrm>
            <a:off x="3835678" y="5443818"/>
            <a:ext cx="22098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en-US" altLang="en-US" sz="1800" b="1" dirty="0">
                <a:solidFill>
                  <a:srgbClr val="009F00"/>
                </a:solidFill>
              </a:rPr>
              <a:t>How do you find God finding you?</a:t>
            </a:r>
            <a:r>
              <a:rPr lang="en-US" altLang="en-US" sz="1800" dirty="0">
                <a:solidFill>
                  <a:srgbClr val="00B050"/>
                </a:solidFill>
              </a:rPr>
              <a:t> </a:t>
            </a:r>
          </a:p>
        </p:txBody>
      </p:sp>
      <p:grpSp>
        <p:nvGrpSpPr>
          <p:cNvPr id="21" name="Group 11"/>
          <p:cNvGrpSpPr>
            <a:grpSpLocks/>
          </p:cNvGrpSpPr>
          <p:nvPr/>
        </p:nvGrpSpPr>
        <p:grpSpPr bwMode="auto">
          <a:xfrm>
            <a:off x="2968927" y="3352800"/>
            <a:ext cx="3943303" cy="1596865"/>
            <a:chOff x="719296" y="3429737"/>
            <a:chExt cx="4267200" cy="1219200"/>
          </a:xfrm>
          <a:solidFill>
            <a:srgbClr val="FFC000"/>
          </a:solidFill>
        </p:grpSpPr>
        <p:sp>
          <p:nvSpPr>
            <p:cNvPr id="22" name="Rectangle 16"/>
            <p:cNvSpPr>
              <a:spLocks noChangeArrowheads="1"/>
            </p:cNvSpPr>
            <p:nvPr/>
          </p:nvSpPr>
          <p:spPr bwMode="auto">
            <a:xfrm>
              <a:off x="719296" y="3429737"/>
              <a:ext cx="4267200" cy="1219200"/>
            </a:xfrm>
            <a:prstGeom prst="rect">
              <a:avLst/>
            </a:prstGeom>
            <a:grpFill/>
            <a:ln>
              <a:headEnd/>
              <a:tailEnd/>
            </a:ln>
          </p:spPr>
          <p:style>
            <a:lnRef idx="1">
              <a:schemeClr val="accent4"/>
            </a:lnRef>
            <a:fillRef idx="2">
              <a:schemeClr val="accent4"/>
            </a:fillRef>
            <a:effectRef idx="1">
              <a:schemeClr val="accent4"/>
            </a:effectRef>
            <a:fontRef idx="minor">
              <a:schemeClr val="dk1"/>
            </a:fontRef>
          </p:style>
          <p:txBody>
            <a:bodyPr wrap="none" anchor="ctr"/>
            <a:lstStyle/>
            <a:p>
              <a:endParaRPr lang="en-US"/>
            </a:p>
          </p:txBody>
        </p:sp>
        <p:sp>
          <p:nvSpPr>
            <p:cNvPr id="23" name="Text Box 13"/>
            <p:cNvSpPr txBox="1">
              <a:spLocks noChangeArrowheads="1"/>
            </p:cNvSpPr>
            <p:nvPr/>
          </p:nvSpPr>
          <p:spPr bwMode="auto">
            <a:xfrm>
              <a:off x="795496" y="3524193"/>
              <a:ext cx="4114800" cy="1030287"/>
            </a:xfrm>
            <a:prstGeom prst="rect">
              <a:avLst/>
            </a:prstGeom>
            <a:grpFill/>
            <a:ln w="9525">
              <a:noFill/>
              <a:miter lim="800000"/>
              <a:headEnd/>
              <a:tailEnd/>
            </a:ln>
          </p:spPr>
          <p:txBody>
            <a:bodyPr>
              <a:spAutoFit/>
            </a:bodyPr>
            <a:lstStyle/>
            <a:p>
              <a:pPr algn="ctr">
                <a:lnSpc>
                  <a:spcPct val="114000"/>
                </a:lnSpc>
                <a:spcBef>
                  <a:spcPct val="50000"/>
                </a:spcBef>
              </a:pPr>
              <a:r>
                <a:rPr lang="en-US" dirty="0"/>
                <a:t>According to Saint Augustine, nothing created by God </a:t>
              </a:r>
              <a:r>
                <a:rPr lang="en-US" dirty="0" smtClean="0"/>
                <a:t/>
              </a:r>
              <a:br>
                <a:rPr lang="en-US" dirty="0" smtClean="0"/>
              </a:br>
              <a:r>
                <a:rPr lang="en-US" dirty="0" smtClean="0"/>
                <a:t>is </a:t>
              </a:r>
              <a:r>
                <a:rPr lang="en-US" dirty="0"/>
                <a:t>insignificant, not even </a:t>
              </a:r>
              <a:r>
                <a:rPr lang="en-US" dirty="0" smtClean="0"/>
                <a:t/>
              </a:r>
              <a:br>
                <a:rPr lang="en-US" dirty="0" smtClean="0"/>
              </a:br>
              <a:r>
                <a:rPr lang="en-US" dirty="0" smtClean="0"/>
                <a:t>the </a:t>
              </a:r>
              <a:r>
                <a:rPr lang="en-US" dirty="0"/>
                <a:t>tiniest insect.</a:t>
              </a:r>
            </a:p>
          </p:txBody>
        </p:sp>
      </p:grpSp>
      <p:sp>
        <p:nvSpPr>
          <p:cNvPr id="24" name="Text Box 10"/>
          <p:cNvSpPr txBox="1">
            <a:spLocks noChangeArrowheads="1"/>
          </p:cNvSpPr>
          <p:nvPr/>
        </p:nvSpPr>
        <p:spPr bwMode="auto">
          <a:xfrm rot="21098755">
            <a:off x="1175989" y="4912775"/>
            <a:ext cx="1327150" cy="168275"/>
          </a:xfrm>
          <a:prstGeom prst="rect">
            <a:avLst/>
          </a:prstGeom>
          <a:noFill/>
          <a:ln w="9525">
            <a:noFill/>
            <a:miter lim="800000"/>
            <a:headEnd/>
            <a:tailEnd/>
          </a:ln>
        </p:spPr>
        <p:txBody>
          <a:bodyPr>
            <a:spAutoFit/>
          </a:bodyPr>
          <a:lstStyle/>
          <a:p>
            <a:pPr>
              <a:spcBef>
                <a:spcPct val="50000"/>
              </a:spcBef>
            </a:pPr>
            <a:r>
              <a:rPr lang="en-US" sz="500" dirty="0">
                <a:solidFill>
                  <a:schemeClr val="bg1">
                    <a:lumMod val="50000"/>
                  </a:schemeClr>
                </a:solidFill>
              </a:rPr>
              <a:t>© MilousSK/Shutterstock.com</a:t>
            </a:r>
          </a:p>
        </p:txBody>
      </p:sp>
      <p:pic>
        <p:nvPicPr>
          <p:cNvPr id="25" name="Picture 12" descr="&#10;EarthMoon.jpg                                                  00000026DISK_IMG                       8EF45680:"/>
          <p:cNvPicPr>
            <a:picLocks noChangeAspect="1" noChangeArrowheads="1"/>
          </p:cNvPicPr>
          <p:nvPr/>
        </p:nvPicPr>
        <p:blipFill>
          <a:blip r:embed="rId4" cstate="print"/>
          <a:srcRect/>
          <a:stretch>
            <a:fillRect/>
          </a:stretch>
        </p:blipFill>
        <p:spPr bwMode="auto">
          <a:xfrm rot="818790">
            <a:off x="7233662" y="3774232"/>
            <a:ext cx="1414538" cy="1253158"/>
          </a:xfrm>
          <a:prstGeom prst="rect">
            <a:avLst/>
          </a:prstGeom>
          <a:noFill/>
          <a:ln w="9525">
            <a:solidFill>
              <a:schemeClr val="tx1"/>
            </a:solidFill>
            <a:miter lim="800000"/>
            <a:headEnd/>
            <a:tailEnd/>
          </a:ln>
          <a:effectLst>
            <a:reflection blurRad="6350" stA="52000" endA="300" endPos="35000" dir="5400000" sy="-100000" algn="bl" rotWithShape="0"/>
          </a:effectLst>
        </p:spPr>
      </p:pic>
      <p:pic>
        <p:nvPicPr>
          <p:cNvPr id="26" name="Picture 13" descr="HoneyBee.jpg                                                   00000026DISK_IMG                       8EF45680:"/>
          <p:cNvPicPr>
            <a:picLocks noChangeAspect="1" noChangeArrowheads="1"/>
          </p:cNvPicPr>
          <p:nvPr/>
        </p:nvPicPr>
        <p:blipFill>
          <a:blip r:embed="rId5" cstate="print"/>
          <a:srcRect/>
          <a:stretch>
            <a:fillRect/>
          </a:stretch>
        </p:blipFill>
        <p:spPr bwMode="auto">
          <a:xfrm rot="21095508">
            <a:off x="889279" y="3709063"/>
            <a:ext cx="1819733" cy="1213155"/>
          </a:xfrm>
          <a:prstGeom prst="rect">
            <a:avLst/>
          </a:prstGeom>
          <a:noFill/>
          <a:ln w="9525">
            <a:solidFill>
              <a:schemeClr val="tx1"/>
            </a:solidFill>
            <a:miter lim="800000"/>
            <a:headEnd/>
            <a:tailEnd/>
          </a:ln>
          <a:effectLst>
            <a:reflection blurRad="6350" stA="52000" endA="300" endPos="35000" dir="5400000" sy="-100000" algn="bl" rotWithShape="0"/>
          </a:effectLst>
        </p:spPr>
      </p:pic>
      <p:sp>
        <p:nvSpPr>
          <p:cNvPr id="27" name="Text Box 10"/>
          <p:cNvSpPr txBox="1">
            <a:spLocks noChangeArrowheads="1"/>
          </p:cNvSpPr>
          <p:nvPr/>
        </p:nvSpPr>
        <p:spPr bwMode="auto">
          <a:xfrm rot="828446">
            <a:off x="6992457" y="4964607"/>
            <a:ext cx="1327150" cy="168275"/>
          </a:xfrm>
          <a:prstGeom prst="rect">
            <a:avLst/>
          </a:prstGeom>
          <a:noFill/>
          <a:ln w="9525">
            <a:noFill/>
            <a:miter lim="800000"/>
            <a:headEnd/>
            <a:tailEnd/>
          </a:ln>
        </p:spPr>
        <p:txBody>
          <a:bodyPr>
            <a:spAutoFit/>
          </a:bodyPr>
          <a:lstStyle/>
          <a:p>
            <a:pPr>
              <a:spcBef>
                <a:spcPct val="50000"/>
              </a:spcBef>
            </a:pPr>
            <a:r>
              <a:rPr lang="en-US" sz="500" dirty="0">
                <a:solidFill>
                  <a:schemeClr val="bg1">
                    <a:lumMod val="50000"/>
                  </a:schemeClr>
                </a:solidFill>
              </a:rPr>
              <a:t>© </a:t>
            </a:r>
            <a:r>
              <a:rPr lang="en-US" sz="500" dirty="0" err="1">
                <a:solidFill>
                  <a:schemeClr val="bg1">
                    <a:lumMod val="50000"/>
                  </a:schemeClr>
                </a:solidFill>
              </a:rPr>
              <a:t>Beneda</a:t>
            </a:r>
            <a:r>
              <a:rPr lang="en-US" sz="500" dirty="0">
                <a:solidFill>
                  <a:schemeClr val="bg1">
                    <a:lumMod val="50000"/>
                  </a:schemeClr>
                </a:solidFill>
              </a:rPr>
              <a:t> Miroslav/Shutterstock.com</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3724</TotalTime>
  <Words>1338</Words>
  <Application>Microsoft Office PowerPoint</Application>
  <PresentationFormat>On-screen Show (4:3)</PresentationFormat>
  <Paragraphs>118</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ＭＳ Ｐゴシック</vt:lpstr>
      <vt:lpstr>Arial</vt:lpstr>
      <vt:lpstr>Times</vt:lpstr>
      <vt:lpstr>Wingdings</vt:lpstr>
      <vt:lpstr>Default Design</vt:lpstr>
      <vt:lpstr>Finding God, Being Found by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Independent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 God &amp; Being Found by God</dc:title>
  <dc:creator>Justin Karr</dc:creator>
  <cp:lastModifiedBy>Caren Yang</cp:lastModifiedBy>
  <cp:revision>360</cp:revision>
  <dcterms:created xsi:type="dcterms:W3CDTF">2009-06-22T14:27:32Z</dcterms:created>
  <dcterms:modified xsi:type="dcterms:W3CDTF">2015-03-11T16:59:14Z</dcterms:modified>
</cp:coreProperties>
</file>