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201" autoAdjust="0"/>
  </p:normalViewPr>
  <p:slideViewPr>
    <p:cSldViewPr>
      <p:cViewPr varScale="1">
        <p:scale>
          <a:sx n="187" d="100"/>
          <a:sy n="187"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04228-7464-4EA9-96B5-5CB316F21B37}"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49D6E-6B8B-48C1-9273-92D32739E70D}" type="slidenum">
              <a:rPr lang="en-US" smtClean="0"/>
              <a:pPr/>
              <a:t>‹#›</a:t>
            </a:fld>
            <a:endParaRPr lang="en-US"/>
          </a:p>
        </p:txBody>
      </p:sp>
    </p:spTree>
    <p:extLst>
      <p:ext uri="{BB962C8B-B14F-4D97-AF65-F5344CB8AC3E}">
        <p14:creationId xmlns:p14="http://schemas.microsoft.com/office/powerpoint/2010/main" val="85996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God had promised to form a covenant with all people, and to overcome the slavery of sin and the darkness of death.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12 introduction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2</a:t>
            </a:fld>
            <a:endParaRPr lang="en-US"/>
          </a:p>
        </p:txBody>
      </p:sp>
    </p:spTree>
    <p:extLst>
      <p:ext uri="{BB962C8B-B14F-4D97-AF65-F5344CB8AC3E}">
        <p14:creationId xmlns:p14="http://schemas.microsoft.com/office/powerpoint/2010/main" val="29828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compare the first few verses of the three synoptic Gospels. Ask these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are they similar?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are they different?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11</a:t>
            </a:fld>
            <a:endParaRPr lang="en-US"/>
          </a:p>
        </p:txBody>
      </p:sp>
    </p:spTree>
    <p:extLst>
      <p:ext uri="{BB962C8B-B14F-4D97-AF65-F5344CB8AC3E}">
        <p14:creationId xmlns:p14="http://schemas.microsoft.com/office/powerpoint/2010/main" val="340050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look at the first few verses of the Gospel of John. Ask how these verses are different from those that open the synoptic Gospels.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12</a:t>
            </a:fld>
            <a:endParaRPr lang="en-US"/>
          </a:p>
        </p:txBody>
      </p:sp>
    </p:spTree>
    <p:extLst>
      <p:ext uri="{BB962C8B-B14F-4D97-AF65-F5344CB8AC3E}">
        <p14:creationId xmlns:p14="http://schemas.microsoft.com/office/powerpoint/2010/main" val="190507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about artworks that depict Jesus in different ways. Request examples of favorite visual images of Jesus.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13</a:t>
            </a:fld>
            <a:endParaRPr lang="en-US"/>
          </a:p>
        </p:txBody>
      </p:sp>
    </p:spTree>
    <p:extLst>
      <p:ext uri="{BB962C8B-B14F-4D97-AF65-F5344CB8AC3E}">
        <p14:creationId xmlns:p14="http://schemas.microsoft.com/office/powerpoint/2010/main" val="3206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Holy Spirit guided the Gospel writers to foster and enliven the faith of human beings who come from different backgrounds and have varying needs.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14</a:t>
            </a:fld>
            <a:endParaRPr lang="en-US"/>
          </a:p>
        </p:txBody>
      </p:sp>
    </p:spTree>
    <p:extLst>
      <p:ext uri="{BB962C8B-B14F-4D97-AF65-F5344CB8AC3E}">
        <p14:creationId xmlns:p14="http://schemas.microsoft.com/office/powerpoint/2010/main" val="14289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Refer to the Faith in Action sidebar in article 57 in the student book, and discuss with students modern methods of evangelization, including social media, which recent popes have used.</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57, “The Central Place of the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3</a:t>
            </a:fld>
            <a:endParaRPr lang="en-US"/>
          </a:p>
        </p:txBody>
      </p:sp>
    </p:spTree>
    <p:extLst>
      <p:ext uri="{BB962C8B-B14F-4D97-AF65-F5344CB8AC3E}">
        <p14:creationId xmlns:p14="http://schemas.microsoft.com/office/powerpoint/2010/main" val="366484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Remind the students that the Gospel writers recorded Jesus’ words and works to help later generations have faith in him. Ask the students these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 you think the Gospel writers succeeded in this goal?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Why or why not?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57, “The Central Place of the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4</a:t>
            </a:fld>
            <a:endParaRPr lang="en-US"/>
          </a:p>
        </p:txBody>
      </p:sp>
    </p:spTree>
    <p:extLst>
      <p:ext uri="{BB962C8B-B14F-4D97-AF65-F5344CB8AC3E}">
        <p14:creationId xmlns:p14="http://schemas.microsoft.com/office/powerpoint/2010/main" val="351074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The next three slides expand on each of these stages of Gospel formation. Remind the students that this pattern is similar to the one they learned about the formation of Old Testament texts.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58, “Three Stages in Gospel Formation,”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5</a:t>
            </a:fld>
            <a:endParaRPr lang="en-US"/>
          </a:p>
        </p:txBody>
      </p:sp>
    </p:spTree>
    <p:extLst>
      <p:ext uri="{BB962C8B-B14F-4D97-AF65-F5344CB8AC3E}">
        <p14:creationId xmlns:p14="http://schemas.microsoft.com/office/powerpoint/2010/main" val="408000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Which event in the Gospels would you most like to have witnessed in person?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58, “Three Stages in Gospel Formation,”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6</a:t>
            </a:fld>
            <a:endParaRPr lang="en-US"/>
          </a:p>
        </p:txBody>
      </p:sp>
    </p:spTree>
    <p:extLst>
      <p:ext uri="{BB962C8B-B14F-4D97-AF65-F5344CB8AC3E}">
        <p14:creationId xmlns:p14="http://schemas.microsoft.com/office/powerpoint/2010/main" val="225572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Remind the students that after his Resurrection, Jesus charged his disciples with the mission to share the Gospel (see Matthew 28:16–20, The Great Commission).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58, “Three Stages in Gospel Formation,”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7</a:t>
            </a:fld>
            <a:endParaRPr lang="en-US"/>
          </a:p>
        </p:txBody>
      </p:sp>
    </p:spTree>
    <p:extLst>
      <p:ext uri="{BB962C8B-B14F-4D97-AF65-F5344CB8AC3E}">
        <p14:creationId xmlns:p14="http://schemas.microsoft.com/office/powerpoint/2010/main" val="363999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Explore with students why the Good News was committed to writing </a:t>
            </a:r>
            <a:r>
              <a:rPr lang="en-US" sz="1200" i="1" kern="1200" dirty="0" smtClean="0">
                <a:solidFill>
                  <a:schemeClr val="tx1"/>
                </a:solidFill>
                <a:latin typeface="+mn-lt"/>
                <a:ea typeface="+mn-ea"/>
                <a:cs typeface="+mn-cs"/>
              </a:rPr>
              <a:t>(a growing fear that the message of salvation could be distorted or interpreted incorrectly, many eyewitnesses to Jesus’ life were elderly) </a:t>
            </a:r>
            <a:r>
              <a:rPr lang="en-US" sz="1200" kern="1200" dirty="0" smtClean="0">
                <a:solidFill>
                  <a:schemeClr val="tx1"/>
                </a:solidFill>
                <a:latin typeface="+mn-lt"/>
                <a:ea typeface="+mn-ea"/>
                <a:cs typeface="+mn-cs"/>
              </a:rPr>
              <a:t>(see article 58 in the student book)</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58, “Three Stages in Gospel Formation,”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8</a:t>
            </a:fld>
            <a:endParaRPr lang="en-US"/>
          </a:p>
        </p:txBody>
      </p:sp>
    </p:spTree>
    <p:extLst>
      <p:ext uri="{BB962C8B-B14F-4D97-AF65-F5344CB8AC3E}">
        <p14:creationId xmlns:p14="http://schemas.microsoft.com/office/powerpoint/2010/main" val="258253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Primary Sources sidebar in article 59 in the student book. Lead a discussion of how content on the same topic may differ in articles, textbooks, and blogs while still offering valuable information and insight.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9</a:t>
            </a:fld>
            <a:endParaRPr lang="en-US"/>
          </a:p>
        </p:txBody>
      </p:sp>
    </p:spTree>
    <p:extLst>
      <p:ext uri="{BB962C8B-B14F-4D97-AF65-F5344CB8AC3E}">
        <p14:creationId xmlns:p14="http://schemas.microsoft.com/office/powerpoint/2010/main" val="1710645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Lead a discussion with the students about how the Gospel might be preached differently in a prison versus a wealthy suburban church; in a community where people have believed for generations versus a place with many new converts.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59, “Why Four Gospels?” in the student book.</a:t>
            </a:r>
          </a:p>
          <a:p>
            <a:endParaRPr lang="en-US" dirty="0"/>
          </a:p>
        </p:txBody>
      </p:sp>
      <p:sp>
        <p:nvSpPr>
          <p:cNvPr id="4" name="Slide Number Placeholder 3"/>
          <p:cNvSpPr>
            <a:spLocks noGrp="1"/>
          </p:cNvSpPr>
          <p:nvPr>
            <p:ph type="sldNum" sz="quarter" idx="10"/>
          </p:nvPr>
        </p:nvSpPr>
        <p:spPr/>
        <p:txBody>
          <a:bodyPr/>
          <a:lstStyle/>
          <a:p>
            <a:fld id="{12349D6E-6B8B-48C1-9273-92D32739E70D}" type="slidenum">
              <a:rPr lang="en-US" smtClean="0"/>
              <a:pPr/>
              <a:t>10</a:t>
            </a:fld>
            <a:endParaRPr lang="en-US"/>
          </a:p>
        </p:txBody>
      </p:sp>
    </p:spTree>
    <p:extLst>
      <p:ext uri="{BB962C8B-B14F-4D97-AF65-F5344CB8AC3E}">
        <p14:creationId xmlns:p14="http://schemas.microsoft.com/office/powerpoint/2010/main" val="225509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Gospels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4, Chapter 12</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TX004690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Portraits of Faith</a:t>
            </a:r>
            <a:endParaRPr lang="en-US" dirty="0"/>
          </a:p>
        </p:txBody>
      </p:sp>
      <p:sp>
        <p:nvSpPr>
          <p:cNvPr id="3" name="Content Placeholder 2"/>
          <p:cNvSpPr>
            <a:spLocks noGrp="1"/>
          </p:cNvSpPr>
          <p:nvPr>
            <p:ph idx="1"/>
          </p:nvPr>
        </p:nvSpPr>
        <p:spPr>
          <a:xfrm>
            <a:off x="1371600" y="1752600"/>
            <a:ext cx="4114800" cy="4373563"/>
          </a:xfrm>
        </p:spPr>
        <p:txBody>
          <a:bodyPr/>
          <a:lstStyle/>
          <a:p>
            <a:r>
              <a:rPr lang="en-US" dirty="0" smtClean="0"/>
              <a:t>The Gospels are a unique literary form, or genre.</a:t>
            </a:r>
          </a:p>
          <a:p>
            <a:r>
              <a:rPr lang="en-US" dirty="0" smtClean="0"/>
              <a:t>They are based in the actual teachings of Christ and the historical events of his life.</a:t>
            </a:r>
          </a:p>
          <a:p>
            <a:r>
              <a:rPr lang="en-US" dirty="0" smtClean="0"/>
              <a:t>Each Gospel writer emphasized the religious truth his community needed.</a:t>
            </a:r>
            <a:endParaRPr lang="en-US" dirty="0"/>
          </a:p>
        </p:txBody>
      </p:sp>
      <p:pic>
        <p:nvPicPr>
          <p:cNvPr id="4" name="Picture 3" descr="Slide 14_shutterstock_93080305.jpg"/>
          <p:cNvPicPr>
            <a:picLocks noChangeAspect="1"/>
          </p:cNvPicPr>
          <p:nvPr/>
        </p:nvPicPr>
        <p:blipFill>
          <a:blip r:embed="rId3" cstate="print"/>
          <a:stretch>
            <a:fillRect/>
          </a:stretch>
        </p:blipFill>
        <p:spPr>
          <a:xfrm>
            <a:off x="5591948" y="933632"/>
            <a:ext cx="2836905" cy="47813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bwMode="auto">
          <a:xfrm rot="828868">
            <a:off x="5799642" y="5715000"/>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Alfred </a:t>
            </a:r>
            <a:r>
              <a:rPr lang="en-US" sz="800" dirty="0" err="1" smtClean="0">
                <a:solidFill>
                  <a:schemeClr val="bg1">
                    <a:lumMod val="65000"/>
                  </a:schemeClr>
                </a:solidFill>
              </a:rPr>
              <a:t>Wekelo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Synoptic Gospels</a:t>
            </a:r>
            <a:endParaRPr lang="en-US" dirty="0"/>
          </a:p>
        </p:txBody>
      </p:sp>
      <p:sp>
        <p:nvSpPr>
          <p:cNvPr id="3" name="Content Placeholder 2"/>
          <p:cNvSpPr>
            <a:spLocks noGrp="1"/>
          </p:cNvSpPr>
          <p:nvPr>
            <p:ph idx="1"/>
          </p:nvPr>
        </p:nvSpPr>
        <p:spPr>
          <a:xfrm>
            <a:off x="1371600" y="1752600"/>
            <a:ext cx="4114800" cy="4373563"/>
          </a:xfrm>
        </p:spPr>
        <p:txBody>
          <a:bodyPr/>
          <a:lstStyle/>
          <a:p>
            <a:r>
              <a:rPr lang="en-US" dirty="0" smtClean="0"/>
              <a:t>The Gospels of Matthew, Mark, and Luke are similar in style and share much of the same content.</a:t>
            </a:r>
          </a:p>
          <a:p>
            <a:r>
              <a:rPr lang="en-US" dirty="0" smtClean="0"/>
              <a:t>They present slightly different images of Jesus that were meaningful to the members of their intended communities. </a:t>
            </a:r>
          </a:p>
          <a:p>
            <a:endParaRPr lang="en-US" dirty="0"/>
          </a:p>
        </p:txBody>
      </p:sp>
      <p:pic>
        <p:nvPicPr>
          <p:cNvPr id="4" name="Picture 3" descr="Slide 14_shutterstock_93080305.jpg"/>
          <p:cNvPicPr>
            <a:picLocks noChangeAspect="1"/>
          </p:cNvPicPr>
          <p:nvPr/>
        </p:nvPicPr>
        <p:blipFill>
          <a:blip r:embed="rId3" cstate="print"/>
          <a:stretch>
            <a:fillRect/>
          </a:stretch>
        </p:blipFill>
        <p:spPr>
          <a:xfrm>
            <a:off x="6022770" y="933632"/>
            <a:ext cx="2130630" cy="515745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169377" y="4807178"/>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Zvonimir</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John</a:t>
            </a:r>
            <a:endParaRPr lang="en-US" dirty="0"/>
          </a:p>
        </p:txBody>
      </p:sp>
      <p:sp>
        <p:nvSpPr>
          <p:cNvPr id="3" name="Content Placeholder 2"/>
          <p:cNvSpPr>
            <a:spLocks noGrp="1"/>
          </p:cNvSpPr>
          <p:nvPr>
            <p:ph idx="1"/>
          </p:nvPr>
        </p:nvSpPr>
        <p:spPr/>
        <p:txBody>
          <a:bodyPr/>
          <a:lstStyle/>
          <a:p>
            <a:r>
              <a:rPr lang="en-US" dirty="0" smtClean="0"/>
              <a:t>The Gospel of John was written much later than the synoptic Gospels.</a:t>
            </a:r>
          </a:p>
          <a:p>
            <a:r>
              <a:rPr lang="en-US" dirty="0" smtClean="0"/>
              <a:t>It uses symbolic </a:t>
            </a:r>
            <a:br>
              <a:rPr lang="en-US" dirty="0" smtClean="0"/>
            </a:br>
            <a:r>
              <a:rPr lang="en-US" dirty="0" smtClean="0"/>
              <a:t>language to </a:t>
            </a:r>
            <a:br>
              <a:rPr lang="en-US" dirty="0" smtClean="0"/>
            </a:br>
            <a:r>
              <a:rPr lang="en-US" dirty="0" smtClean="0"/>
              <a:t>express that </a:t>
            </a:r>
            <a:br>
              <a:rPr lang="en-US" dirty="0" smtClean="0"/>
            </a:br>
            <a:r>
              <a:rPr lang="en-US" dirty="0" smtClean="0"/>
              <a:t>Jesus is the Son </a:t>
            </a:r>
            <a:br>
              <a:rPr lang="en-US" dirty="0" smtClean="0"/>
            </a:br>
            <a:r>
              <a:rPr lang="en-US" dirty="0" smtClean="0"/>
              <a:t>of God and </a:t>
            </a:r>
            <a:br>
              <a:rPr lang="en-US" dirty="0" smtClean="0"/>
            </a:br>
            <a:r>
              <a:rPr lang="en-US" dirty="0" smtClean="0"/>
              <a:t>Incarnate Word.</a:t>
            </a:r>
            <a:endParaRPr lang="en-US" dirty="0"/>
          </a:p>
        </p:txBody>
      </p:sp>
      <p:pic>
        <p:nvPicPr>
          <p:cNvPr id="4" name="Picture 3" descr="Slide 14_shutterstock_93080305.jpg"/>
          <p:cNvPicPr>
            <a:picLocks noChangeAspect="1"/>
          </p:cNvPicPr>
          <p:nvPr/>
        </p:nvPicPr>
        <p:blipFill>
          <a:blip r:embed="rId3" cstate="print"/>
          <a:stretch>
            <a:fillRect/>
          </a:stretch>
        </p:blipFill>
        <p:spPr>
          <a:xfrm>
            <a:off x="4343399" y="2819400"/>
            <a:ext cx="4347591" cy="2887805"/>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bwMode="auto">
          <a:xfrm>
            <a:off x="4191000" y="5791200"/>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Luis Santos / Shutterstock.com</a:t>
            </a:r>
            <a:endParaRPr lang="en-US" sz="8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Images of Jesus</a:t>
            </a:r>
            <a:endParaRPr lang="en-US" dirty="0"/>
          </a:p>
        </p:txBody>
      </p:sp>
      <p:sp>
        <p:nvSpPr>
          <p:cNvPr id="3" name="Content Placeholder 2"/>
          <p:cNvSpPr>
            <a:spLocks noGrp="1"/>
          </p:cNvSpPr>
          <p:nvPr>
            <p:ph idx="1"/>
          </p:nvPr>
        </p:nvSpPr>
        <p:spPr>
          <a:xfrm>
            <a:off x="1371600" y="1752600"/>
            <a:ext cx="3886200" cy="4373563"/>
          </a:xfrm>
        </p:spPr>
        <p:txBody>
          <a:bodyPr/>
          <a:lstStyle/>
          <a:p>
            <a:r>
              <a:rPr lang="en-US" dirty="0" smtClean="0"/>
              <a:t>Teacher and Prophet (Gospel of Matthew)</a:t>
            </a:r>
          </a:p>
          <a:p>
            <a:r>
              <a:rPr lang="en-US" dirty="0" smtClean="0"/>
              <a:t>The Suffering Servant of God (Gospel of Mark)</a:t>
            </a:r>
          </a:p>
          <a:p>
            <a:r>
              <a:rPr lang="en-US" dirty="0" smtClean="0"/>
              <a:t>Compassionate Healer (Gospel of Luke)</a:t>
            </a:r>
          </a:p>
          <a:p>
            <a:r>
              <a:rPr lang="en-US" dirty="0" smtClean="0"/>
              <a:t>Incarnate Word of God (Gospel of John)</a:t>
            </a:r>
          </a:p>
          <a:p>
            <a:endParaRPr lang="en-US" dirty="0"/>
          </a:p>
        </p:txBody>
      </p:sp>
      <p:pic>
        <p:nvPicPr>
          <p:cNvPr id="4" name="Picture 3" descr="Slide 14_shutterstock_93080305.jpg"/>
          <p:cNvPicPr>
            <a:picLocks noChangeAspect="1"/>
          </p:cNvPicPr>
          <p:nvPr/>
        </p:nvPicPr>
        <p:blipFill>
          <a:blip r:embed="rId3" cstate="print"/>
          <a:stretch>
            <a:fillRect/>
          </a:stretch>
        </p:blipFill>
        <p:spPr>
          <a:xfrm>
            <a:off x="5415144" y="933632"/>
            <a:ext cx="3190514" cy="478136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410200" y="5791200"/>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clu</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Same Truth</a:t>
            </a:r>
            <a:endParaRPr lang="en-US" dirty="0"/>
          </a:p>
        </p:txBody>
      </p:sp>
      <p:sp>
        <p:nvSpPr>
          <p:cNvPr id="3" name="Content Placeholder 2"/>
          <p:cNvSpPr>
            <a:spLocks noGrp="1"/>
          </p:cNvSpPr>
          <p:nvPr>
            <p:ph idx="1"/>
          </p:nvPr>
        </p:nvSpPr>
        <p:spPr>
          <a:xfrm>
            <a:off x="1371600" y="1752600"/>
            <a:ext cx="3733800" cy="4373563"/>
          </a:xfrm>
        </p:spPr>
        <p:txBody>
          <a:bodyPr/>
          <a:lstStyle/>
          <a:p>
            <a:r>
              <a:rPr lang="en-US" dirty="0" smtClean="0"/>
              <a:t>The Gospels form the heart of Scripture, because they are necessary for us to comprehend God’s saving love. </a:t>
            </a:r>
          </a:p>
          <a:p>
            <a:r>
              <a:rPr lang="en-US" dirty="0" smtClean="0"/>
              <a:t>They point to the one absolute truth—Jesus is the Son of God and the Lord of all creation.</a:t>
            </a:r>
            <a:endParaRPr lang="en-US" dirty="0"/>
          </a:p>
        </p:txBody>
      </p:sp>
      <p:pic>
        <p:nvPicPr>
          <p:cNvPr id="4" name="Picture 3" descr="Slide 14_shutterstock_93080305.jpg"/>
          <p:cNvPicPr>
            <a:picLocks noChangeAspect="1"/>
          </p:cNvPicPr>
          <p:nvPr/>
        </p:nvPicPr>
        <p:blipFill>
          <a:blip r:embed="rId3" cstate="print"/>
          <a:stretch>
            <a:fillRect/>
          </a:stretch>
        </p:blipFill>
        <p:spPr>
          <a:xfrm>
            <a:off x="5410201" y="933632"/>
            <a:ext cx="3200400" cy="4781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537222" y="4121378"/>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piotrwzk</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Heart of Scripture</a:t>
            </a:r>
            <a:endParaRPr lang="en-US" dirty="0"/>
          </a:p>
        </p:txBody>
      </p:sp>
      <p:sp>
        <p:nvSpPr>
          <p:cNvPr id="6" name="Content Placeholder 5"/>
          <p:cNvSpPr>
            <a:spLocks noGrp="1"/>
          </p:cNvSpPr>
          <p:nvPr>
            <p:ph idx="1"/>
          </p:nvPr>
        </p:nvSpPr>
        <p:spPr/>
        <p:txBody>
          <a:bodyPr/>
          <a:lstStyle/>
          <a:p>
            <a:r>
              <a:rPr lang="en-US" dirty="0" smtClean="0"/>
              <a:t>The four Gospels proclaim that God came to earth to fulfill his promises.</a:t>
            </a:r>
          </a:p>
          <a:p>
            <a:r>
              <a:rPr lang="en-US" dirty="0" smtClean="0"/>
              <a:t>The Gospels are our primary source for all that Christ revealed in his life and teachings.</a:t>
            </a:r>
            <a:endParaRPr lang="en-US" dirty="0"/>
          </a:p>
        </p:txBody>
      </p:sp>
      <p:pic>
        <p:nvPicPr>
          <p:cNvPr id="4" name="Picture 3" descr="Slide 14_shutterstock_93080305.jpg"/>
          <p:cNvPicPr>
            <a:picLocks noChangeAspect="1"/>
          </p:cNvPicPr>
          <p:nvPr/>
        </p:nvPicPr>
        <p:blipFill>
          <a:blip r:embed="rId4" cstate="print"/>
          <a:stretch>
            <a:fillRect/>
          </a:stretch>
        </p:blipFill>
        <p:spPr>
          <a:xfrm>
            <a:off x="2832556" y="3943350"/>
            <a:ext cx="3429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rot="16200000">
            <a:off x="5188178" y="5188178"/>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Andrii</a:t>
            </a:r>
            <a:r>
              <a:rPr lang="en-US" sz="800" dirty="0" smtClean="0">
                <a:solidFill>
                  <a:schemeClr val="bg1">
                    <a:lumMod val="65000"/>
                  </a:schemeClr>
                </a:solidFill>
              </a:rPr>
              <a:t> </a:t>
            </a:r>
            <a:r>
              <a:rPr lang="en-US" sz="800" dirty="0" err="1" smtClean="0">
                <a:solidFill>
                  <a:schemeClr val="bg1">
                    <a:lumMod val="65000"/>
                  </a:schemeClr>
                </a:solidFill>
              </a:rPr>
              <a:t>Ospishchev</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Central Place of the Gospels</a:t>
            </a:r>
            <a:endParaRPr lang="en-US" dirty="0"/>
          </a:p>
        </p:txBody>
      </p:sp>
      <p:sp>
        <p:nvSpPr>
          <p:cNvPr id="6" name="Content Placeholder 5"/>
          <p:cNvSpPr>
            <a:spLocks noGrp="1"/>
          </p:cNvSpPr>
          <p:nvPr>
            <p:ph idx="1"/>
          </p:nvPr>
        </p:nvSpPr>
        <p:spPr>
          <a:xfrm>
            <a:off x="1371600" y="1752600"/>
            <a:ext cx="4038600" cy="4373563"/>
          </a:xfrm>
        </p:spPr>
        <p:txBody>
          <a:bodyPr/>
          <a:lstStyle/>
          <a:p>
            <a:r>
              <a:rPr lang="en-US" dirty="0" smtClean="0"/>
              <a:t>The word </a:t>
            </a:r>
            <a:r>
              <a:rPr lang="en-US" i="1" dirty="0"/>
              <a:t>g</a:t>
            </a:r>
            <a:r>
              <a:rPr lang="en-US" i="1" dirty="0" smtClean="0"/>
              <a:t>ospel</a:t>
            </a:r>
            <a:r>
              <a:rPr lang="en-US" dirty="0" smtClean="0"/>
              <a:t> literally means “good news.”</a:t>
            </a:r>
          </a:p>
          <a:p>
            <a:r>
              <a:rPr lang="en-US" dirty="0" smtClean="0"/>
              <a:t>The four Gospels differ from one another.</a:t>
            </a:r>
          </a:p>
          <a:p>
            <a:r>
              <a:rPr lang="en-US" dirty="0" smtClean="0"/>
              <a:t>Together they announce the Good News in harmony and without error.</a:t>
            </a:r>
          </a:p>
          <a:p>
            <a:endParaRPr lang="en-US" dirty="0"/>
          </a:p>
        </p:txBody>
      </p:sp>
      <p:pic>
        <p:nvPicPr>
          <p:cNvPr id="4" name="Picture 3" descr="Slide 14_shutterstock_93080305.jpg"/>
          <p:cNvPicPr>
            <a:picLocks noChangeAspect="1"/>
          </p:cNvPicPr>
          <p:nvPr/>
        </p:nvPicPr>
        <p:blipFill>
          <a:blip r:embed="rId4" cstate="print"/>
          <a:stretch>
            <a:fillRect/>
          </a:stretch>
        </p:blipFill>
        <p:spPr>
          <a:xfrm>
            <a:off x="5410200" y="1676400"/>
            <a:ext cx="3200400" cy="4022262"/>
          </a:xfrm>
          <a:prstGeom prst="rect">
            <a:avLst/>
          </a:prstGeom>
          <a:ln>
            <a:noFill/>
          </a:ln>
          <a:effectLst>
            <a:softEdge rad="112500"/>
          </a:effectLst>
        </p:spPr>
      </p:pic>
      <p:sp>
        <p:nvSpPr>
          <p:cNvPr id="7" name="TextBox 6"/>
          <p:cNvSpPr txBox="1"/>
          <p:nvPr/>
        </p:nvSpPr>
        <p:spPr bwMode="auto">
          <a:xfrm>
            <a:off x="5638800" y="5562600"/>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Maran</a:t>
            </a:r>
            <a:r>
              <a:rPr lang="en-US" sz="800" dirty="0" smtClean="0">
                <a:solidFill>
                  <a:schemeClr val="bg1">
                    <a:lumMod val="65000"/>
                  </a:schemeClr>
                </a:solidFill>
              </a:rPr>
              <a:t> </a:t>
            </a:r>
            <a:r>
              <a:rPr lang="en-US" sz="800" dirty="0" err="1" smtClean="0">
                <a:solidFill>
                  <a:schemeClr val="bg1">
                    <a:lumMod val="65000"/>
                  </a:schemeClr>
                </a:solidFill>
              </a:rPr>
              <a:t>Garai</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Invitation to Faith</a:t>
            </a:r>
            <a:endParaRPr lang="en-US" dirty="0"/>
          </a:p>
        </p:txBody>
      </p:sp>
      <p:sp>
        <p:nvSpPr>
          <p:cNvPr id="3" name="Content Placeholder 2"/>
          <p:cNvSpPr>
            <a:spLocks noGrp="1"/>
          </p:cNvSpPr>
          <p:nvPr>
            <p:ph idx="1"/>
          </p:nvPr>
        </p:nvSpPr>
        <p:spPr/>
        <p:txBody>
          <a:bodyPr/>
          <a:lstStyle/>
          <a:p>
            <a:r>
              <a:rPr lang="en-US" dirty="0" smtClean="0"/>
              <a:t>The overall intent of the Gospel writers is to foster faith. </a:t>
            </a:r>
          </a:p>
          <a:p>
            <a:r>
              <a:rPr lang="en-US" dirty="0" smtClean="0"/>
              <a:t>They invite us to participate in the sacramental life of the Church.</a:t>
            </a:r>
          </a:p>
          <a:p>
            <a:r>
              <a:rPr lang="en-US" dirty="0" smtClean="0"/>
              <a:t>They challenge us to </a:t>
            </a:r>
            <a:br>
              <a:rPr lang="en-US" dirty="0" smtClean="0"/>
            </a:br>
            <a:r>
              <a:rPr lang="en-US" dirty="0" smtClean="0"/>
              <a:t>follow Jesus and to </a:t>
            </a:r>
            <a:br>
              <a:rPr lang="en-US" dirty="0" smtClean="0"/>
            </a:br>
            <a:r>
              <a:rPr lang="en-US" dirty="0" smtClean="0"/>
              <a:t>apply his teachings. </a:t>
            </a:r>
          </a:p>
          <a:p>
            <a:endParaRPr lang="en-US" dirty="0"/>
          </a:p>
        </p:txBody>
      </p:sp>
      <p:pic>
        <p:nvPicPr>
          <p:cNvPr id="4" name="Picture 3" descr="Slide 14_shutterstock_93080305.jpg"/>
          <p:cNvPicPr>
            <a:picLocks noChangeAspect="1"/>
          </p:cNvPicPr>
          <p:nvPr/>
        </p:nvPicPr>
        <p:blipFill>
          <a:blip r:embed="rId3" cstate="print"/>
          <a:stretch>
            <a:fillRect/>
          </a:stretch>
        </p:blipFill>
        <p:spPr>
          <a:xfrm>
            <a:off x="5029200" y="3670756"/>
            <a:ext cx="32004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bwMode="auto">
          <a:xfrm>
            <a:off x="4953000" y="5880556"/>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Gordana</a:t>
            </a:r>
            <a:r>
              <a:rPr lang="en-US" sz="800" dirty="0" smtClean="0">
                <a:solidFill>
                  <a:schemeClr val="bg1">
                    <a:lumMod val="65000"/>
                  </a:schemeClr>
                </a:solidFill>
              </a:rPr>
              <a:t> </a:t>
            </a:r>
            <a:r>
              <a:rPr lang="en-US" sz="800" dirty="0" err="1" smtClean="0">
                <a:solidFill>
                  <a:schemeClr val="bg1">
                    <a:lumMod val="65000"/>
                  </a:schemeClr>
                </a:solidFill>
              </a:rPr>
              <a:t>Sermek</a:t>
            </a:r>
            <a:r>
              <a:rPr lang="en-US" sz="800" dirty="0" smtClean="0">
                <a:solidFill>
                  <a:schemeClr val="bg1">
                    <a:lumMod val="65000"/>
                  </a:schemeClr>
                </a:solidFill>
              </a:rPr>
              <a:t>/Dollar Photo Club</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in Gospel Formation</a:t>
            </a:r>
            <a:endParaRPr lang="en-US" dirty="0"/>
          </a:p>
        </p:txBody>
      </p:sp>
      <p:sp>
        <p:nvSpPr>
          <p:cNvPr id="3" name="Content Placeholder 2"/>
          <p:cNvSpPr>
            <a:spLocks noGrp="1"/>
          </p:cNvSpPr>
          <p:nvPr>
            <p:ph idx="1"/>
          </p:nvPr>
        </p:nvSpPr>
        <p:spPr/>
        <p:txBody>
          <a:bodyPr/>
          <a:lstStyle/>
          <a:p>
            <a:r>
              <a:rPr lang="en-US" dirty="0" smtClean="0"/>
              <a:t>The Life and Teachings of Jesus</a:t>
            </a:r>
          </a:p>
          <a:p>
            <a:r>
              <a:rPr lang="en-US" dirty="0" smtClean="0"/>
              <a:t>Oral Tradition</a:t>
            </a:r>
          </a:p>
          <a:p>
            <a:r>
              <a:rPr lang="en-US" dirty="0" smtClean="0"/>
              <a:t>The Written Gospels</a:t>
            </a:r>
          </a:p>
          <a:p>
            <a:endParaRPr lang="en-US" dirty="0"/>
          </a:p>
        </p:txBody>
      </p:sp>
      <p:pic>
        <p:nvPicPr>
          <p:cNvPr id="4" name="Picture 3" descr="Slide 14_shutterstock_93080305.jpg"/>
          <p:cNvPicPr>
            <a:picLocks noChangeAspect="1"/>
          </p:cNvPicPr>
          <p:nvPr/>
        </p:nvPicPr>
        <p:blipFill>
          <a:blip r:embed="rId3" cstate="print"/>
          <a:stretch>
            <a:fillRect/>
          </a:stretch>
        </p:blipFill>
        <p:spPr>
          <a:xfrm>
            <a:off x="2297002" y="3585410"/>
            <a:ext cx="4345554" cy="2891590"/>
          </a:xfrm>
          <a:prstGeom prst="rect">
            <a:avLst/>
          </a:prstGeom>
          <a:ln>
            <a:noFill/>
          </a:ln>
          <a:effectLst>
            <a:softEdge rad="112500"/>
          </a:effectLst>
        </p:spPr>
      </p:pic>
      <p:sp>
        <p:nvSpPr>
          <p:cNvPr id="5" name="TextBox 4"/>
          <p:cNvSpPr txBox="1"/>
          <p:nvPr/>
        </p:nvSpPr>
        <p:spPr bwMode="auto">
          <a:xfrm rot="16200000">
            <a:off x="5492978" y="5115988"/>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Vitaliy</a:t>
            </a:r>
            <a:r>
              <a:rPr lang="en-US" sz="800" dirty="0" smtClean="0">
                <a:solidFill>
                  <a:schemeClr val="bg1">
                    <a:lumMod val="65000"/>
                  </a:schemeClr>
                </a:solidFill>
              </a:rPr>
              <a:t> </a:t>
            </a:r>
            <a:r>
              <a:rPr lang="en-US" sz="800" dirty="0" err="1" smtClean="0">
                <a:solidFill>
                  <a:schemeClr val="bg1">
                    <a:lumMod val="65000"/>
                  </a:schemeClr>
                </a:solidFill>
              </a:rPr>
              <a:t>Krasovskiy</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of Jesus</a:t>
            </a:r>
            <a:endParaRPr lang="en-US" dirty="0"/>
          </a:p>
        </p:txBody>
      </p:sp>
      <p:sp>
        <p:nvSpPr>
          <p:cNvPr id="3" name="Content Placeholder 2"/>
          <p:cNvSpPr>
            <a:spLocks noGrp="1"/>
          </p:cNvSpPr>
          <p:nvPr>
            <p:ph idx="1"/>
          </p:nvPr>
        </p:nvSpPr>
        <p:spPr/>
        <p:txBody>
          <a:bodyPr/>
          <a:lstStyle/>
          <a:p>
            <a:r>
              <a:rPr lang="en-US" dirty="0" smtClean="0"/>
              <a:t>Our ancestors in faith heard Jesus teach, and they witnessed his miracles.</a:t>
            </a:r>
          </a:p>
          <a:p>
            <a:r>
              <a:rPr lang="en-US" dirty="0" smtClean="0"/>
              <a:t>In Jesus’ Passion, </a:t>
            </a:r>
            <a:br>
              <a:rPr lang="en-US" dirty="0" smtClean="0"/>
            </a:br>
            <a:r>
              <a:rPr lang="en-US" dirty="0" smtClean="0"/>
              <a:t>Death, Resurrection, </a:t>
            </a:r>
            <a:br>
              <a:rPr lang="en-US" dirty="0" smtClean="0"/>
            </a:br>
            <a:r>
              <a:rPr lang="en-US" dirty="0" smtClean="0"/>
              <a:t>and Ascension, they </a:t>
            </a:r>
            <a:br>
              <a:rPr lang="en-US" dirty="0" smtClean="0"/>
            </a:br>
            <a:r>
              <a:rPr lang="en-US" dirty="0" smtClean="0"/>
              <a:t>saw the Divine Word </a:t>
            </a:r>
            <a:br>
              <a:rPr lang="en-US" dirty="0" smtClean="0"/>
            </a:br>
            <a:r>
              <a:rPr lang="en-US" dirty="0" smtClean="0"/>
              <a:t>of Life.</a:t>
            </a:r>
          </a:p>
          <a:p>
            <a:endParaRPr lang="en-US" dirty="0"/>
          </a:p>
        </p:txBody>
      </p:sp>
      <p:pic>
        <p:nvPicPr>
          <p:cNvPr id="4" name="Picture 3" descr="Slide 14_shutterstock_93080305.jpg"/>
          <p:cNvPicPr>
            <a:picLocks noChangeAspect="1"/>
          </p:cNvPicPr>
          <p:nvPr/>
        </p:nvPicPr>
        <p:blipFill>
          <a:blip r:embed="rId3" cstate="print"/>
          <a:stretch>
            <a:fillRect/>
          </a:stretch>
        </p:blipFill>
        <p:spPr>
          <a:xfrm>
            <a:off x="4848300" y="2782990"/>
            <a:ext cx="3838500" cy="25900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257800" y="5423356"/>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jorisvo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Tradition</a:t>
            </a:r>
            <a:endParaRPr lang="en-US" dirty="0"/>
          </a:p>
        </p:txBody>
      </p:sp>
      <p:sp>
        <p:nvSpPr>
          <p:cNvPr id="3" name="Content Placeholder 2"/>
          <p:cNvSpPr>
            <a:spLocks noGrp="1"/>
          </p:cNvSpPr>
          <p:nvPr>
            <p:ph idx="1"/>
          </p:nvPr>
        </p:nvSpPr>
        <p:spPr>
          <a:xfrm>
            <a:off x="1371600" y="1752600"/>
            <a:ext cx="3429000" cy="4373563"/>
          </a:xfrm>
        </p:spPr>
        <p:txBody>
          <a:bodyPr/>
          <a:lstStyle/>
          <a:p>
            <a:r>
              <a:rPr lang="en-US" dirty="0" smtClean="0"/>
              <a:t>Aided by the Holy Spirit, the Apostles and others shared the Good News.</a:t>
            </a:r>
          </a:p>
          <a:p>
            <a:r>
              <a:rPr lang="en-US" dirty="0" smtClean="0"/>
              <a:t>This message is known as the </a:t>
            </a:r>
            <a:r>
              <a:rPr lang="en-US" i="1" dirty="0" err="1" smtClean="0"/>
              <a:t>kerygma</a:t>
            </a:r>
            <a:r>
              <a:rPr lang="en-US" i="1" dirty="0" smtClean="0"/>
              <a:t>.</a:t>
            </a:r>
            <a:endParaRPr lang="en-US" dirty="0"/>
          </a:p>
        </p:txBody>
      </p:sp>
      <p:pic>
        <p:nvPicPr>
          <p:cNvPr id="4" name="Picture 3" descr="Slide 14_shutterstock_93080305.jpg"/>
          <p:cNvPicPr>
            <a:picLocks noChangeAspect="1"/>
          </p:cNvPicPr>
          <p:nvPr/>
        </p:nvPicPr>
        <p:blipFill>
          <a:blip r:embed="rId3" cstate="print"/>
          <a:stretch>
            <a:fillRect/>
          </a:stretch>
        </p:blipFill>
        <p:spPr>
          <a:xfrm>
            <a:off x="5105400" y="1009833"/>
            <a:ext cx="3183471" cy="47813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42210">
            <a:off x="5334000" y="5913321"/>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PaoloGaetano</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Written Gospels</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The Holy Spirit guided the Gospel writers.</a:t>
            </a:r>
          </a:p>
          <a:p>
            <a:r>
              <a:rPr lang="en-US" dirty="0" smtClean="0"/>
              <a:t>The writings synthesized what the original witnesses had shared.</a:t>
            </a:r>
          </a:p>
          <a:p>
            <a:r>
              <a:rPr lang="en-US" dirty="0" smtClean="0"/>
              <a:t>The goal was to preserve and hand on the Good News for future generations.</a:t>
            </a:r>
            <a:endParaRPr lang="en-US" dirty="0"/>
          </a:p>
        </p:txBody>
      </p:sp>
      <p:pic>
        <p:nvPicPr>
          <p:cNvPr id="4" name="Picture 3" descr="Slide 14_shutterstock_93080305.jpg"/>
          <p:cNvPicPr>
            <a:picLocks noChangeAspect="1"/>
          </p:cNvPicPr>
          <p:nvPr/>
        </p:nvPicPr>
        <p:blipFill>
          <a:blip r:embed="rId3" cstate="print"/>
          <a:srcRect l="7895" t="14771" r="57895" b="7633"/>
          <a:stretch>
            <a:fillRect/>
          </a:stretch>
        </p:blipFill>
        <p:spPr>
          <a:xfrm>
            <a:off x="5534526" y="1828800"/>
            <a:ext cx="2618874" cy="38275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486400" y="5715000"/>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Renata</a:t>
            </a:r>
            <a:r>
              <a:rPr lang="en-US" sz="800" dirty="0" smtClean="0">
                <a:solidFill>
                  <a:schemeClr val="bg1">
                    <a:lumMod val="65000"/>
                  </a:schemeClr>
                </a:solidFill>
              </a:rPr>
              <a:t>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Four Gospels?</a:t>
            </a:r>
            <a:endParaRPr lang="en-US" dirty="0"/>
          </a:p>
        </p:txBody>
      </p:sp>
      <p:sp>
        <p:nvSpPr>
          <p:cNvPr id="3" name="Content Placeholder 2"/>
          <p:cNvSpPr>
            <a:spLocks noGrp="1"/>
          </p:cNvSpPr>
          <p:nvPr>
            <p:ph idx="1"/>
          </p:nvPr>
        </p:nvSpPr>
        <p:spPr>
          <a:xfrm>
            <a:off x="1371600" y="1752600"/>
            <a:ext cx="4724400" cy="4373563"/>
          </a:xfrm>
        </p:spPr>
        <p:txBody>
          <a:bodyPr/>
          <a:lstStyle/>
          <a:p>
            <a:r>
              <a:rPr lang="en-US" dirty="0" smtClean="0"/>
              <a:t>The early Christian communities were unified by their belief in Christ.</a:t>
            </a:r>
          </a:p>
          <a:p>
            <a:r>
              <a:rPr lang="en-US" dirty="0" smtClean="0"/>
              <a:t>But they were separated by different concerns and challenges.</a:t>
            </a:r>
          </a:p>
          <a:p>
            <a:r>
              <a:rPr lang="en-US" dirty="0" smtClean="0"/>
              <a:t>Each Evangelist proclaimed the Gospel in a unique way to the community </a:t>
            </a:r>
            <a:br>
              <a:rPr lang="en-US" dirty="0" smtClean="0"/>
            </a:br>
            <a:r>
              <a:rPr lang="en-US" dirty="0" smtClean="0"/>
              <a:t>to which he</a:t>
            </a:r>
            <a:br>
              <a:rPr lang="en-US" dirty="0" smtClean="0"/>
            </a:br>
            <a:r>
              <a:rPr lang="en-US" dirty="0" smtClean="0"/>
              <a:t>belonged.</a:t>
            </a:r>
          </a:p>
          <a:p>
            <a:endParaRPr lang="en-US" dirty="0"/>
          </a:p>
        </p:txBody>
      </p:sp>
      <p:pic>
        <p:nvPicPr>
          <p:cNvPr id="8" name="Picture 7" descr="Slide 14_shutterstock_93080305.jpg"/>
          <p:cNvPicPr>
            <a:picLocks noChangeAspect="1"/>
          </p:cNvPicPr>
          <p:nvPr/>
        </p:nvPicPr>
        <p:blipFill>
          <a:blip r:embed="rId3" cstate="print"/>
          <a:stretch>
            <a:fillRect/>
          </a:stretch>
        </p:blipFill>
        <p:spPr>
          <a:xfrm>
            <a:off x="6401394" y="2590715"/>
            <a:ext cx="2056212" cy="1371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bwMode="auto">
          <a:xfrm rot="16200000">
            <a:off x="7803922" y="3168836"/>
            <a:ext cx="1524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Joe </a:t>
            </a:r>
            <a:r>
              <a:rPr lang="en-US" sz="800" dirty="0" err="1" smtClean="0">
                <a:solidFill>
                  <a:schemeClr val="bg1">
                    <a:lumMod val="65000"/>
                  </a:schemeClr>
                </a:solidFill>
              </a:rPr>
              <a:t>Fallico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1" name="Picture 10" descr="Slide 14_shutterstock_93080305.jpg"/>
          <p:cNvPicPr>
            <a:picLocks noChangeAspect="1"/>
          </p:cNvPicPr>
          <p:nvPr/>
        </p:nvPicPr>
        <p:blipFill>
          <a:blip r:embed="rId4" cstate="print"/>
          <a:stretch>
            <a:fillRect/>
          </a:stretch>
        </p:blipFill>
        <p:spPr>
          <a:xfrm>
            <a:off x="6400800" y="914358"/>
            <a:ext cx="2057401" cy="1371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bwMode="auto">
          <a:xfrm rot="16200000">
            <a:off x="7803922" y="1492479"/>
            <a:ext cx="1524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Joe </a:t>
            </a:r>
            <a:r>
              <a:rPr lang="en-US" sz="800" dirty="0" err="1" smtClean="0">
                <a:solidFill>
                  <a:schemeClr val="bg1">
                    <a:lumMod val="65000"/>
                  </a:schemeClr>
                </a:solidFill>
              </a:rPr>
              <a:t>Fallico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3" name="Picture 12" descr="Slide 14_shutterstock_93080305.jpg"/>
          <p:cNvPicPr>
            <a:picLocks noChangeAspect="1"/>
          </p:cNvPicPr>
          <p:nvPr/>
        </p:nvPicPr>
        <p:blipFill>
          <a:blip r:embed="rId5" cstate="print"/>
          <a:stretch>
            <a:fillRect/>
          </a:stretch>
        </p:blipFill>
        <p:spPr>
          <a:xfrm>
            <a:off x="3976185" y="5105357"/>
            <a:ext cx="2056142" cy="1371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bwMode="auto">
          <a:xfrm rot="16200000">
            <a:off x="5378678" y="5683478"/>
            <a:ext cx="1524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Joe </a:t>
            </a:r>
            <a:r>
              <a:rPr lang="en-US" sz="800" dirty="0" err="1" smtClean="0">
                <a:solidFill>
                  <a:schemeClr val="bg1">
                    <a:lumMod val="65000"/>
                  </a:schemeClr>
                </a:solidFill>
              </a:rPr>
              <a:t>Fallico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5" name="Picture 14" descr="Slide 14_shutterstock_93080305.jpg"/>
          <p:cNvPicPr>
            <a:picLocks noChangeAspect="1"/>
          </p:cNvPicPr>
          <p:nvPr/>
        </p:nvPicPr>
        <p:blipFill>
          <a:blip r:embed="rId6" cstate="print"/>
          <a:stretch>
            <a:fillRect/>
          </a:stretch>
        </p:blipFill>
        <p:spPr>
          <a:xfrm>
            <a:off x="6401094" y="4267157"/>
            <a:ext cx="2056813" cy="1371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bwMode="auto">
          <a:xfrm rot="16200000">
            <a:off x="7803922" y="4845278"/>
            <a:ext cx="1524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Joe </a:t>
            </a:r>
            <a:r>
              <a:rPr lang="en-US" sz="800" dirty="0" err="1" smtClean="0">
                <a:solidFill>
                  <a:schemeClr val="bg1">
                    <a:lumMod val="65000"/>
                  </a:schemeClr>
                </a:solidFill>
              </a:rPr>
              <a:t>Fallico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178</TotalTime>
  <Words>1067</Words>
  <Application>Microsoft Macintosh PowerPoint</Application>
  <PresentationFormat>On-screen Show (4:3)</PresentationFormat>
  <Paragraphs>119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LIC Presentation template</vt:lpstr>
      <vt:lpstr>The Gospels</vt:lpstr>
      <vt:lpstr>The Heart of Scripture</vt:lpstr>
      <vt:lpstr>The Central Place of the Gospels</vt:lpstr>
      <vt:lpstr>An Invitation to Faith</vt:lpstr>
      <vt:lpstr>Three Stages in Gospel Formation</vt:lpstr>
      <vt:lpstr>The Life of Jesus</vt:lpstr>
      <vt:lpstr>Oral Tradition</vt:lpstr>
      <vt:lpstr>The Written Gospels</vt:lpstr>
      <vt:lpstr>Why Four Gospels?</vt:lpstr>
      <vt:lpstr>Different Portraits of Faith</vt:lpstr>
      <vt:lpstr>The Synoptic Gospels</vt:lpstr>
      <vt:lpstr>The Gospel of John</vt:lpstr>
      <vt:lpstr>Four Images of Jesus</vt:lpstr>
      <vt:lpstr>The Same Truth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33</cp:revision>
  <dcterms:created xsi:type="dcterms:W3CDTF">2011-01-10T17:35:40Z</dcterms:created>
  <dcterms:modified xsi:type="dcterms:W3CDTF">2015-02-24T18:06:14Z</dcterms:modified>
</cp:coreProperties>
</file>