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88" r:id="rId3"/>
    <p:sldId id="293" r:id="rId4"/>
    <p:sldId id="289" r:id="rId5"/>
    <p:sldId id="282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ian Singer-Towns" initials="bst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04" autoAdjust="0"/>
    <p:restoredTop sz="82460" autoAdjust="0"/>
  </p:normalViewPr>
  <p:slideViewPr>
    <p:cSldViewPr>
      <p:cViewPr varScale="1">
        <p:scale>
          <a:sx n="131" d="100"/>
          <a:sy n="131" d="100"/>
        </p:scale>
        <p:origin x="-25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commentAuthors" Target="commentAuthors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58396-7F3C-418A-A7F3-9E8EE033637A}" type="datetimeFigureOut">
              <a:rPr lang="en-US" smtClean="0"/>
              <a:pPr/>
              <a:t>3/19/14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D797C-81A0-4169-8DE1-DF1E0532C5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506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Intended Use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The instructor will present the PowerPoint and students will take notes to complete a chart.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Music: Introduction music with the song “We Are Called to Act for Justice” or another appropriate song indicating Catholic social thought.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470025"/>
          </a:xfrm>
        </p:spPr>
        <p:txBody>
          <a:bodyPr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0" y="6019800"/>
            <a:ext cx="1295400" cy="152400"/>
          </a:xfrm>
        </p:spPr>
        <p:txBody>
          <a:bodyPr>
            <a:norm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 TX00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2514600"/>
            <a:ext cx="7315200" cy="1524000"/>
          </a:xfrm>
        </p:spPr>
        <p:txBody>
          <a:bodyPr/>
          <a:lstStyle>
            <a:lvl1pPr algn="ctr">
              <a:buNone/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algn="ctr">
              <a:defRPr sz="1400" i="1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590800" y="4267200"/>
            <a:ext cx="5029200" cy="1447800"/>
          </a:xfrm>
        </p:spPr>
        <p:txBody>
          <a:bodyPr/>
          <a:lstStyle>
            <a:lvl1pPr marL="457200" indent="-457200">
              <a:buAutoNum type="arabicPeriod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buNone/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199"/>
            <a:ext cx="9145586" cy="6859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buNone/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-2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143000"/>
            <a:ext cx="8229600" cy="914400"/>
          </a:xfrm>
        </p:spPr>
        <p:txBody>
          <a:bodyPr>
            <a:normAutofit/>
          </a:bodyPr>
          <a:lstStyle>
            <a:lvl1pPr algn="l">
              <a:defRPr sz="2800"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2 line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77000" cy="39163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00800" cy="39163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676400" y="1600200"/>
            <a:ext cx="6477000" cy="533400"/>
          </a:xfrm>
        </p:spPr>
        <p:txBody>
          <a:bodyPr>
            <a:normAutofit/>
          </a:bodyPr>
          <a:lstStyle>
            <a:lvl1pPr>
              <a:buNone/>
              <a:defRPr sz="2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2nd line emphasis title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696200" cy="609600"/>
          </a:xfrm>
        </p:spPr>
        <p:txBody>
          <a:bodyPr/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/narrow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315200" cy="609600"/>
          </a:xfrm>
        </p:spPr>
        <p:txBody>
          <a:bodyPr>
            <a:normAutofit/>
          </a:bodyPr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772400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B1BD0-533A-4E07-BF9C-432137E14983}" type="datetimeFigureOut">
              <a:rPr lang="en-US" smtClean="0"/>
              <a:pPr/>
              <a:t>3/19/14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4F940-28E1-4EAC-8D73-5D6BC0F5B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5" r:id="rId3"/>
    <p:sldLayoutId id="2147483676" r:id="rId4"/>
    <p:sldLayoutId id="2147483673" r:id="rId5"/>
    <p:sldLayoutId id="2147483672" r:id="rId6"/>
    <p:sldLayoutId id="2147483651" r:id="rId7"/>
    <p:sldLayoutId id="2147483674" r:id="rId8"/>
    <p:sldLayoutId id="2147483652" r:id="rId9"/>
    <p:sldLayoutId id="2147483655" r:id="rId10"/>
  </p:sldLayoutIdLst>
  <p:transition xmlns:p14="http://schemas.microsoft.com/office/powerpoint/2010/main">
    <p:fade/>
  </p:transition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1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981200"/>
            <a:ext cx="86868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The Social Doctrine of the Church: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Papal </a:t>
            </a:r>
            <a:r>
              <a:rPr lang="en-US" dirty="0"/>
              <a:t>Social Teachings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 smtClean="0"/>
              <a:t>Catholic </a:t>
            </a:r>
            <a:r>
              <a:rPr lang="en-US" i="1" smtClean="0"/>
              <a:t>Social Teaching</a:t>
            </a:r>
            <a:endParaRPr lang="en-US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620000" y="6019800"/>
            <a:ext cx="1295400" cy="152400"/>
          </a:xfrm>
        </p:spPr>
        <p:txBody>
          <a:bodyPr>
            <a:no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#: TX001964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6"/>
          <p:cNvSpPr txBox="1">
            <a:spLocks/>
          </p:cNvSpPr>
          <p:nvPr/>
        </p:nvSpPr>
        <p:spPr>
          <a:xfrm>
            <a:off x="228600" y="3352800"/>
            <a:ext cx="8915400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latin typeface="Arial" pitchFamily="34" charset="0"/>
                <a:cs typeface="Arial" pitchFamily="34" charset="0"/>
              </a:rPr>
              <a:t>1961: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Mater et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Magistra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Christianity and Social Progress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—Pope Saint John XXIII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Content Placeholder 6"/>
          <p:cNvSpPr txBox="1">
            <a:spLocks/>
          </p:cNvSpPr>
          <p:nvPr/>
        </p:nvSpPr>
        <p:spPr>
          <a:xfrm>
            <a:off x="1140823" y="4953000"/>
            <a:ext cx="8231777" cy="533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Expresses concern for workers and women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1140824" y="5334000"/>
            <a:ext cx="8231776" cy="689066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Criticizes the gap between rich nations and poor nations</a:t>
            </a:r>
          </a:p>
        </p:txBody>
      </p:sp>
      <p:sp>
        <p:nvSpPr>
          <p:cNvPr id="2" name="TextBox 1"/>
          <p:cNvSpPr txBox="1"/>
          <p:nvPr/>
        </p:nvSpPr>
        <p:spPr bwMode="auto">
          <a:xfrm>
            <a:off x="228600" y="4182070"/>
            <a:ext cx="8610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Mater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et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Magistra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was written </a:t>
            </a:r>
            <a:r>
              <a:rPr lang="en-US" dirty="0">
                <a:latin typeface="Arial" pitchFamily="34" charset="0"/>
                <a:cs typeface="Arial" pitchFamily="34" charset="0"/>
              </a:rPr>
              <a:t>thirty years after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Quadragesimo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Anno</a:t>
            </a:r>
            <a:r>
              <a:rPr lang="en-US" dirty="0">
                <a:latin typeface="Arial" pitchFamily="34" charset="0"/>
                <a:cs typeface="Arial" pitchFamily="34" charset="0"/>
              </a:rPr>
              <a:t> to address both ongoing and new issues relevant to the times.</a:t>
            </a: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1145176" y="5716633"/>
            <a:ext cx="7926976" cy="684167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Teaches that excessive spending on weapons threatens society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838200"/>
            <a:ext cx="3048000" cy="2286000"/>
          </a:xfrm>
          <a:prstGeom prst="rect">
            <a:avLst/>
          </a:prstGeom>
        </p:spPr>
      </p:pic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2819400" y="3183523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>
                <a:latin typeface="Arial" pitchFamily="34" charset="0"/>
                <a:cs typeface="Arial" pitchFamily="34" charset="0"/>
              </a:rPr>
              <a:t>Image in </a:t>
            </a:r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shutterstock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13235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6"/>
          <p:cNvSpPr txBox="1">
            <a:spLocks/>
          </p:cNvSpPr>
          <p:nvPr/>
        </p:nvSpPr>
        <p:spPr>
          <a:xfrm>
            <a:off x="228600" y="3352800"/>
            <a:ext cx="8915400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latin typeface="Arial" pitchFamily="34" charset="0"/>
                <a:cs typeface="Arial" pitchFamily="34" charset="0"/>
              </a:rPr>
              <a:t>1963: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Pacem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in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Terris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(Peace on Earth)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—Pope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Saint John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XXIII</a:t>
            </a:r>
          </a:p>
        </p:txBody>
      </p:sp>
      <p:sp>
        <p:nvSpPr>
          <p:cNvPr id="15" name="Content Placeholder 6"/>
          <p:cNvSpPr txBox="1">
            <a:spLocks/>
          </p:cNvSpPr>
          <p:nvPr/>
        </p:nvSpPr>
        <p:spPr>
          <a:xfrm>
            <a:off x="1060271" y="4724400"/>
            <a:ext cx="8231777" cy="381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Warns against modern warfare, especially nuclear weapons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1060272" y="5181600"/>
            <a:ext cx="8231776" cy="609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Teaches that peace can be achieved only through a just social order</a:t>
            </a:r>
          </a:p>
        </p:txBody>
      </p:sp>
      <p:sp>
        <p:nvSpPr>
          <p:cNvPr id="2" name="TextBox 1"/>
          <p:cNvSpPr txBox="1"/>
          <p:nvPr/>
        </p:nvSpPr>
        <p:spPr bwMode="auto">
          <a:xfrm>
            <a:off x="304800" y="3886200"/>
            <a:ext cx="8610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This social justice encyclical espouses issues of peace and warns of the dangers of solving conflict through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violence.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1064624" y="5638800"/>
            <a:ext cx="7926976" cy="609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Gives a detailed list of the human rights necessary for a just social order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838200"/>
            <a:ext cx="3048000" cy="2286000"/>
          </a:xfrm>
          <a:prstGeom prst="rect">
            <a:avLst/>
          </a:prstGeom>
        </p:spPr>
      </p:pic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2819400" y="3107323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>
                <a:latin typeface="Arial" pitchFamily="34" charset="0"/>
                <a:cs typeface="Arial" pitchFamily="34" charset="0"/>
              </a:rPr>
              <a:t>Image in </a:t>
            </a:r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shutterstock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547282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6"/>
          <p:cNvSpPr txBox="1">
            <a:spLocks/>
          </p:cNvSpPr>
          <p:nvPr/>
        </p:nvSpPr>
        <p:spPr>
          <a:xfrm>
            <a:off x="3352800" y="1143000"/>
            <a:ext cx="5791200" cy="32004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latin typeface="Arial" pitchFamily="34" charset="0"/>
                <a:cs typeface="Arial" pitchFamily="34" charset="0"/>
              </a:rPr>
              <a:t>1965: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Gaudium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et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Spes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The Church in the Modern World)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—Vatican II</a:t>
            </a:r>
          </a:p>
        </p:txBody>
      </p:sp>
      <p:sp>
        <p:nvSpPr>
          <p:cNvPr id="15" name="Content Placeholder 6"/>
          <p:cNvSpPr txBox="1">
            <a:spLocks/>
          </p:cNvSpPr>
          <p:nvPr/>
        </p:nvSpPr>
        <p:spPr>
          <a:xfrm>
            <a:off x="3429000" y="3429000"/>
            <a:ext cx="5710648" cy="381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Maintains that peace is not just the absence of war—it is the existence of justice throughout society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3429000" y="4114800"/>
            <a:ext cx="5710648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Explains that the Church must serve the world and promote the common good</a:t>
            </a:r>
          </a:p>
        </p:txBody>
      </p:sp>
      <p:sp>
        <p:nvSpPr>
          <p:cNvPr id="2" name="TextBox 1"/>
          <p:cNvSpPr txBox="1"/>
          <p:nvPr/>
        </p:nvSpPr>
        <p:spPr bwMode="auto">
          <a:xfrm>
            <a:off x="3429000" y="2438400"/>
            <a:ext cx="541237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The Second Vatican Council issued a landmark document to respond to the social justice needs of the modern world.</a:t>
            </a: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3429000" y="4800600"/>
            <a:ext cx="5410200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Condemns the use of weapons of mass destruction</a:t>
            </a:r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>
            <a:off x="3429000" y="5257800"/>
            <a:ext cx="5412376" cy="762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Addresses many other specific topics related to social justice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108166"/>
            <a:ext cx="3038475" cy="4572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97841548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6"/>
          <p:cNvSpPr txBox="1">
            <a:spLocks/>
          </p:cNvSpPr>
          <p:nvPr/>
        </p:nvSpPr>
        <p:spPr>
          <a:xfrm>
            <a:off x="2895600" y="1981200"/>
            <a:ext cx="6248400" cy="16002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1967: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Populorum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Progressio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The Development of Peoples)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—Pope Paul VI</a:t>
            </a:r>
          </a:p>
        </p:txBody>
      </p:sp>
      <p:sp>
        <p:nvSpPr>
          <p:cNvPr id="15" name="Content Placeholder 6"/>
          <p:cNvSpPr txBox="1">
            <a:spLocks/>
          </p:cNvSpPr>
          <p:nvPr/>
        </p:nvSpPr>
        <p:spPr>
          <a:xfrm>
            <a:off x="1060271" y="3886200"/>
            <a:ext cx="8231777" cy="381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Calls for true progress toward the economic, social, cultural, and spiritual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>fulfillment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of human potential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1060272" y="4724400"/>
            <a:ext cx="8231776" cy="533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Teaches that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the economic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development of those who are poor and the moral development of those with material wealth are linked</a:t>
            </a:r>
          </a:p>
        </p:txBody>
      </p:sp>
      <p:sp>
        <p:nvSpPr>
          <p:cNvPr id="2" name="TextBox 1"/>
          <p:cNvSpPr txBox="1"/>
          <p:nvPr/>
        </p:nvSpPr>
        <p:spPr bwMode="auto">
          <a:xfrm>
            <a:off x="2895600" y="2971800"/>
            <a:ext cx="6248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This encyclical was groundbreaking in many of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its </a:t>
            </a:r>
            <a:r>
              <a:rPr lang="en-US" dirty="0">
                <a:latin typeface="Arial" pitchFamily="34" charset="0"/>
                <a:cs typeface="Arial" pitchFamily="34" charset="0"/>
              </a:rPr>
              <a:t>themes.</a:t>
            </a: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1064624" y="5486400"/>
            <a:ext cx="7926976" cy="533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Criticizes unrestrained capitalism in which profit is the primary motive and in which private ownership is an absolute right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700996"/>
            <a:ext cx="2391156" cy="29566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381000" y="3716923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WikiMediaCommons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938496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6"/>
          <p:cNvSpPr txBox="1">
            <a:spLocks/>
          </p:cNvSpPr>
          <p:nvPr/>
        </p:nvSpPr>
        <p:spPr>
          <a:xfrm>
            <a:off x="228600" y="1676400"/>
            <a:ext cx="8915400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latin typeface="Arial" pitchFamily="34" charset="0"/>
                <a:cs typeface="Arial" pitchFamily="34" charset="0"/>
              </a:rPr>
              <a:t>1975: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Evangelii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Nuntiandi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Evangelization in the Modern World)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—Pope Paul VI</a:t>
            </a:r>
          </a:p>
        </p:txBody>
      </p:sp>
      <p:sp>
        <p:nvSpPr>
          <p:cNvPr id="15" name="Content Placeholder 6"/>
          <p:cNvSpPr txBox="1">
            <a:spLocks/>
          </p:cNvSpPr>
          <p:nvPr/>
        </p:nvSpPr>
        <p:spPr>
          <a:xfrm>
            <a:off x="1060271" y="3810000"/>
            <a:ext cx="8231777" cy="381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Teaches that evangelization is the Church’s central mission and that working for justice is an essential part of evangelization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1060272" y="4495800"/>
            <a:ext cx="8231776" cy="533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Teaches that Christians must liberate people from injustice by transforming sinful social structures</a:t>
            </a:r>
          </a:p>
        </p:txBody>
      </p:sp>
      <p:sp>
        <p:nvSpPr>
          <p:cNvPr id="2" name="TextBox 1"/>
          <p:cNvSpPr txBox="1"/>
          <p:nvPr/>
        </p:nvSpPr>
        <p:spPr bwMode="auto">
          <a:xfrm>
            <a:off x="1060271" y="2819400"/>
            <a:ext cx="785512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This encyclical explores the mission of the Church in great detail and links this mission to justice.</a:t>
            </a:r>
          </a:p>
        </p:txBody>
      </p:sp>
    </p:spTree>
    <p:extLst>
      <p:ext uri="{BB962C8B-B14F-4D97-AF65-F5344CB8AC3E}">
        <p14:creationId xmlns:p14="http://schemas.microsoft.com/office/powerpoint/2010/main" val="4050412462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6"/>
          <p:cNvSpPr txBox="1">
            <a:spLocks/>
          </p:cNvSpPr>
          <p:nvPr/>
        </p:nvSpPr>
        <p:spPr>
          <a:xfrm>
            <a:off x="228600" y="1066800"/>
            <a:ext cx="8915400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latin typeface="Arial" pitchFamily="34" charset="0"/>
                <a:cs typeface="Arial" pitchFamily="34" charset="0"/>
              </a:rPr>
              <a:t>1981: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Laborem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Exercens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b="1" i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On Human Work)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—Pope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Saint John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Paul II</a:t>
            </a:r>
          </a:p>
        </p:txBody>
      </p:sp>
      <p:sp>
        <p:nvSpPr>
          <p:cNvPr id="15" name="Content Placeholder 6"/>
          <p:cNvSpPr txBox="1">
            <a:spLocks/>
          </p:cNvSpPr>
          <p:nvPr/>
        </p:nvSpPr>
        <p:spPr>
          <a:xfrm>
            <a:off x="914400" y="3200400"/>
            <a:ext cx="8231777" cy="381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Teaches that work is at the center of social issues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914401" y="3657600"/>
            <a:ext cx="5181599" cy="609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Explains that all people who are able to work have both the right and the duty to work</a:t>
            </a:r>
          </a:p>
        </p:txBody>
      </p:sp>
      <p:sp>
        <p:nvSpPr>
          <p:cNvPr id="2" name="TextBox 1"/>
          <p:cNvSpPr txBox="1"/>
          <p:nvPr/>
        </p:nvSpPr>
        <p:spPr bwMode="auto">
          <a:xfrm>
            <a:off x="1060271" y="2209800"/>
            <a:ext cx="785512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Pope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Saint John </a:t>
            </a:r>
            <a:r>
              <a:rPr lang="en-US" dirty="0">
                <a:latin typeface="Arial" pitchFamily="34" charset="0"/>
                <a:cs typeface="Arial" pitchFamily="34" charset="0"/>
              </a:rPr>
              <a:t>Paul II wrote this next document specifically to address the dignity of work.</a:t>
            </a: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920929" y="4343400"/>
            <a:ext cx="5175071" cy="4572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Emphasizes the rights of workers—people are more important than profits or the products they make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24600" y="2717042"/>
            <a:ext cx="2217496" cy="304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6248400" y="5850523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WikiMediaCommons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40804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6"/>
          <p:cNvSpPr txBox="1">
            <a:spLocks/>
          </p:cNvSpPr>
          <p:nvPr/>
        </p:nvSpPr>
        <p:spPr>
          <a:xfrm>
            <a:off x="228600" y="1371600"/>
            <a:ext cx="8915400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latin typeface="Arial" pitchFamily="34" charset="0"/>
                <a:cs typeface="Arial" pitchFamily="34" charset="0"/>
              </a:rPr>
              <a:t>1991: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Centesimus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Annus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The Hundredth Year)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—Pope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Saint John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Paul II</a:t>
            </a:r>
          </a:p>
        </p:txBody>
      </p:sp>
      <p:sp>
        <p:nvSpPr>
          <p:cNvPr id="15" name="Content Placeholder 6"/>
          <p:cNvSpPr txBox="1">
            <a:spLocks/>
          </p:cNvSpPr>
          <p:nvPr/>
        </p:nvSpPr>
        <p:spPr>
          <a:xfrm>
            <a:off x="914401" y="3352800"/>
            <a:ext cx="7772400" cy="533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Explains that communism collapsed because it treated people as objects, not spiritual beings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914401" y="4038600"/>
            <a:ext cx="8231776" cy="533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Teaches that capitalism is efficient, but it is flawed when not oriented toward the common good</a:t>
            </a:r>
          </a:p>
        </p:txBody>
      </p:sp>
      <p:sp>
        <p:nvSpPr>
          <p:cNvPr id="2" name="TextBox 1"/>
          <p:cNvSpPr txBox="1"/>
          <p:nvPr/>
        </p:nvSpPr>
        <p:spPr bwMode="auto">
          <a:xfrm>
            <a:off x="762000" y="2438400"/>
            <a:ext cx="8001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This encyclical was written on the hundredth anniversary of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Rerum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Novarum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920929" y="4648200"/>
            <a:ext cx="8231776" cy="533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Teaches that the right to private property does not take precedence over the just distribution of the world’s resources</a:t>
            </a:r>
          </a:p>
        </p:txBody>
      </p:sp>
    </p:spTree>
    <p:extLst>
      <p:ext uri="{BB962C8B-B14F-4D97-AF65-F5344CB8AC3E}">
        <p14:creationId xmlns:p14="http://schemas.microsoft.com/office/powerpoint/2010/main" val="3947764818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6"/>
          <p:cNvSpPr txBox="1">
            <a:spLocks/>
          </p:cNvSpPr>
          <p:nvPr/>
        </p:nvSpPr>
        <p:spPr>
          <a:xfrm>
            <a:off x="457200" y="1524000"/>
            <a:ext cx="4343400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2009: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Caritas in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Veritate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b="1" i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Charity in Truth)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—Pope Benedict XVI</a:t>
            </a:r>
          </a:p>
        </p:txBody>
      </p:sp>
      <p:sp>
        <p:nvSpPr>
          <p:cNvPr id="15" name="Content Placeholder 6"/>
          <p:cNvSpPr txBox="1">
            <a:spLocks/>
          </p:cNvSpPr>
          <p:nvPr/>
        </p:nvSpPr>
        <p:spPr>
          <a:xfrm>
            <a:off x="914401" y="4267200"/>
            <a:ext cx="7772400" cy="533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Teaches that justice must be applied to every aspect of economic activity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914401" y="4800600"/>
            <a:ext cx="8001000" cy="533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Explains that religious fundamentalism as well as the exclusion of religion from society are both obstacles to a just society</a:t>
            </a:r>
          </a:p>
        </p:txBody>
      </p:sp>
      <p:sp>
        <p:nvSpPr>
          <p:cNvPr id="2" name="TextBox 1"/>
          <p:cNvSpPr txBox="1"/>
          <p:nvPr/>
        </p:nvSpPr>
        <p:spPr bwMode="auto">
          <a:xfrm>
            <a:off x="457200" y="2907268"/>
            <a:ext cx="40005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Pope Benedict XVI is the latest to speak out on social justice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issues.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920929" y="5562600"/>
            <a:ext cx="7994472" cy="533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Warns that technology should not drive our society—it should serve the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>common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good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8165" y="990600"/>
            <a:ext cx="3823036" cy="286727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4928401" y="3962400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WikiMediaCommons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65342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3400" y="1854115"/>
            <a:ext cx="4648200" cy="1371600"/>
          </a:xfrm>
        </p:spPr>
        <p:txBody>
          <a:bodyPr>
            <a:noAutofit/>
          </a:bodyPr>
          <a:lstStyle/>
          <a:p>
            <a:r>
              <a:rPr lang="en-US" sz="2400" b="0" dirty="0"/>
              <a:t>The eighteenth and nineteenth centuries (the 1700s and 1800s) were a time of dramatic change in the western world.</a:t>
            </a:r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228600" y="3674477"/>
            <a:ext cx="335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/>
              <a:t>By </a:t>
            </a:r>
            <a:r>
              <a:rPr lang="en-US" sz="500" dirty="0" err="1"/>
              <a:t>Adamantios</a:t>
            </a:r>
            <a:r>
              <a:rPr lang="en-US" sz="500" dirty="0"/>
              <a:t> (Own work) [CC-BY-SA-3.0 (www.creativecommons.org/licenses/by-sa/3.0) or GFDL (www.gnu.org/copyleft/fdl.html)], via Wikimedia Commons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04800" y="4267200"/>
            <a:ext cx="8915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z="2400" b="0" dirty="0"/>
              <a:t>In Europe and the United States, numerous scientific discoveries and applications led to new developments in exploration, navigation, medicine, communication, and manufacturing.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851120"/>
            <a:ext cx="3657600" cy="2743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272530935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0" y="1676400"/>
            <a:ext cx="4724400" cy="1676400"/>
          </a:xfrm>
        </p:spPr>
        <p:txBody>
          <a:bodyPr>
            <a:noAutofit/>
          </a:bodyPr>
          <a:lstStyle/>
          <a:p>
            <a:r>
              <a:rPr lang="en-US" sz="2400" b="0" dirty="0"/>
              <a:t>These developments led to the rise of factories, an increase in international commerce, and the growth of large cities with </a:t>
            </a:r>
            <a:r>
              <a:rPr lang="en-US" sz="2400" b="0" dirty="0" smtClean="0"/>
              <a:t>working-class populations.</a:t>
            </a:r>
            <a:endParaRPr lang="en-US" sz="2400" b="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81000" y="4114800"/>
            <a:ext cx="883920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z="2400" b="0" dirty="0"/>
              <a:t>Leading thinkers were proposing new economic and political systems, such as capitalism, socialism, and popular democracies.</a:t>
            </a:r>
          </a:p>
        </p:txBody>
      </p:sp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228600" y="3674477"/>
            <a:ext cx="3352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 err="1" smtClean="0"/>
              <a:t>WikiMediaCommons</a:t>
            </a:r>
            <a:endParaRPr lang="en-US" sz="5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695" y="838200"/>
            <a:ext cx="3657600" cy="2743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989972978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5400" y="2895600"/>
            <a:ext cx="2971800" cy="457200"/>
          </a:xfrm>
        </p:spPr>
        <p:txBody>
          <a:bodyPr>
            <a:noAutofit/>
          </a:bodyPr>
          <a:lstStyle/>
          <a:p>
            <a:r>
              <a:rPr lang="en-US" sz="2400" b="0" dirty="0"/>
              <a:t>Significant changes took place in governments and economics:</a:t>
            </a:r>
            <a:br>
              <a:rPr lang="en-US" sz="2400" b="0" dirty="0"/>
            </a:br>
            <a:r>
              <a:rPr lang="en-US" sz="2400" b="0" dirty="0"/>
              <a:t/>
            </a:r>
            <a:br>
              <a:rPr lang="en-US" sz="2400" b="0" dirty="0"/>
            </a:br>
            <a:r>
              <a:rPr lang="en-US" sz="2400" b="0" dirty="0"/>
              <a:t/>
            </a:r>
            <a:br>
              <a:rPr lang="en-US" sz="2400" b="0" dirty="0"/>
            </a:br>
            <a:r>
              <a:rPr lang="en-US" b="0" dirty="0"/>
              <a:t/>
            </a:r>
            <a:br>
              <a:rPr lang="en-US" b="0" dirty="0"/>
            </a:br>
            <a:endParaRPr lang="en-US" b="0" dirty="0"/>
          </a:p>
        </p:txBody>
      </p:sp>
      <p:sp>
        <p:nvSpPr>
          <p:cNvPr id="3" name="TextBox 2"/>
          <p:cNvSpPr txBox="1"/>
          <p:nvPr/>
        </p:nvSpPr>
        <p:spPr bwMode="auto">
          <a:xfrm>
            <a:off x="685800" y="4038600"/>
            <a:ext cx="8153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itchFamily="34" charset="0"/>
                <a:cs typeface="Arial" pitchFamily="34" charset="0"/>
              </a:rPr>
              <a:t>1.  Kings and queens were replaced with popularly elected parliaments and congresses.</a:t>
            </a:r>
          </a:p>
          <a:p>
            <a:endParaRPr lang="en-US" sz="1600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685800" y="4520625"/>
            <a:ext cx="8153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itchFamily="34" charset="0"/>
                <a:cs typeface="Arial" pitchFamily="34" charset="0"/>
              </a:rPr>
              <a:t>2.  Agricultural economies were replaced by manufacturing economies.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685800" y="4995446"/>
            <a:ext cx="8153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itchFamily="34" charset="0"/>
                <a:cs typeface="Arial" pitchFamily="34" charset="0"/>
              </a:rPr>
              <a:t>3.  Guilds and craftsmen were replaced with factories employing hundreds of people.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762000" y="5358825"/>
            <a:ext cx="8153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itchFamily="34" charset="0"/>
                <a:cs typeface="Arial" pitchFamily="34" charset="0"/>
              </a:rPr>
              <a:t>These changes led the Church to apply God’s eternal moral truth to these new social challenges, resulting in the development of the social doctrine of the Church.</a:t>
            </a:r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228600" y="3716923"/>
            <a:ext cx="33528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 err="1" smtClean="0"/>
              <a:t>WikiMediaCommons</a:t>
            </a:r>
            <a:endParaRPr lang="en-US" sz="5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" y="809208"/>
            <a:ext cx="4274820" cy="28483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4972715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6"/>
          <p:cNvSpPr txBox="1">
            <a:spLocks/>
          </p:cNvSpPr>
          <p:nvPr/>
        </p:nvSpPr>
        <p:spPr>
          <a:xfrm>
            <a:off x="304800" y="1752600"/>
            <a:ext cx="4648200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1891: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Rerum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 smtClean="0">
                <a:latin typeface="Arial" pitchFamily="34" charset="0"/>
                <a:cs typeface="Arial" pitchFamily="34" charset="0"/>
              </a:rPr>
              <a:t>Novarum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b="1" i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(On the Condition of 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Labor)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Pope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Leo XIII</a:t>
            </a:r>
          </a:p>
        </p:txBody>
      </p:sp>
      <p:sp>
        <p:nvSpPr>
          <p:cNvPr id="15" name="Content Placeholder 6"/>
          <p:cNvSpPr txBox="1">
            <a:spLocks/>
          </p:cNvSpPr>
          <p:nvPr/>
        </p:nvSpPr>
        <p:spPr>
          <a:xfrm>
            <a:off x="381000" y="3810000"/>
            <a:ext cx="8231777" cy="3810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1600" dirty="0">
                <a:latin typeface="Arial" pitchFamily="34" charset="0"/>
                <a:cs typeface="Arial" pitchFamily="34" charset="0"/>
              </a:rPr>
              <a:t>The first social justice encyclical was written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in response to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the Industrial Revolution.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381001" y="4343400"/>
            <a:ext cx="8231776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1600" dirty="0">
                <a:latin typeface="Arial" pitchFamily="34" charset="0"/>
                <a:cs typeface="Arial" pitchFamily="34" charset="0"/>
              </a:rPr>
              <a:t>The economies of the society shifted from a dependence on agriculture to a dependence on products being produced in factories.</a:t>
            </a:r>
          </a:p>
        </p:txBody>
      </p:sp>
      <p:sp>
        <p:nvSpPr>
          <p:cNvPr id="18" name="Content Placeholder 6"/>
          <p:cNvSpPr txBox="1">
            <a:spLocks/>
          </p:cNvSpPr>
          <p:nvPr/>
        </p:nvSpPr>
        <p:spPr>
          <a:xfrm>
            <a:off x="383177" y="5029200"/>
            <a:ext cx="8231776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In these new workplaces,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workers were being overworked, underpaid, and sometimes abused, even beaten. Children were forced to work in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some factories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, toiling in dangerous conditions under cruel supervisors.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10" t="7485" r="5298" b="8804"/>
          <a:stretch/>
        </p:blipFill>
        <p:spPr>
          <a:xfrm>
            <a:off x="4800600" y="1108226"/>
            <a:ext cx="4023803" cy="254937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65728335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6"/>
          <p:cNvSpPr txBox="1">
            <a:spLocks/>
          </p:cNvSpPr>
          <p:nvPr/>
        </p:nvSpPr>
        <p:spPr>
          <a:xfrm>
            <a:off x="228600" y="2286000"/>
            <a:ext cx="8915400" cy="2455277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latin typeface="Arial" pitchFamily="34" charset="0"/>
                <a:cs typeface="Arial" pitchFamily="34" charset="0"/>
              </a:rPr>
              <a:t>1891: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Rerum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 smtClean="0">
                <a:latin typeface="Arial" pitchFamily="34" charset="0"/>
                <a:cs typeface="Arial" pitchFamily="34" charset="0"/>
              </a:rPr>
              <a:t>Novarum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b="1" i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(On the Condition of Labor)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—Pope Leo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XIII (continued)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Content Placeholder 6"/>
          <p:cNvSpPr txBox="1">
            <a:spLocks/>
          </p:cNvSpPr>
          <p:nvPr/>
        </p:nvSpPr>
        <p:spPr>
          <a:xfrm>
            <a:off x="605247" y="3733800"/>
            <a:ext cx="8231777" cy="3810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1600" dirty="0">
                <a:latin typeface="Arial" pitchFamily="34" charset="0"/>
                <a:cs typeface="Arial" pitchFamily="34" charset="0"/>
              </a:rPr>
              <a:t>Pope Leo XIII wrote this historic document as a call to solve modern problems through reason and Divine Law.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605248" y="4495800"/>
            <a:ext cx="8231776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1600" i="1" dirty="0" err="1">
                <a:latin typeface="Arial" pitchFamily="34" charset="0"/>
                <a:cs typeface="Arial" pitchFamily="34" charset="0"/>
              </a:rPr>
              <a:t>Rerum</a:t>
            </a:r>
            <a:r>
              <a:rPr lang="en-US" sz="1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i="1" dirty="0" err="1">
                <a:latin typeface="Arial" pitchFamily="34" charset="0"/>
                <a:cs typeface="Arial" pitchFamily="34" charset="0"/>
              </a:rPr>
              <a:t>Novarum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addressed the idea that workers and business owners must work together and respect each other’s rights.</a:t>
            </a:r>
          </a:p>
        </p:txBody>
      </p:sp>
    </p:spTree>
    <p:extLst>
      <p:ext uri="{BB962C8B-B14F-4D97-AF65-F5344CB8AC3E}">
        <p14:creationId xmlns:p14="http://schemas.microsoft.com/office/powerpoint/2010/main" val="342417493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6"/>
          <p:cNvSpPr txBox="1">
            <a:spLocks/>
          </p:cNvSpPr>
          <p:nvPr/>
        </p:nvSpPr>
        <p:spPr>
          <a:xfrm>
            <a:off x="228600" y="1828800"/>
            <a:ext cx="8915400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latin typeface="Arial" pitchFamily="34" charset="0"/>
                <a:cs typeface="Arial" pitchFamily="34" charset="0"/>
              </a:rPr>
              <a:t>1891: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Rerum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 smtClean="0">
                <a:latin typeface="Arial" pitchFamily="34" charset="0"/>
                <a:cs typeface="Arial" pitchFamily="34" charset="0"/>
              </a:rPr>
              <a:t>Novarum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b="1" i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(On the Condition of Labor)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—Pope Leo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XIII (continued)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Content Placeholder 6"/>
          <p:cNvSpPr txBox="1">
            <a:spLocks/>
          </p:cNvSpPr>
          <p:nvPr/>
        </p:nvSpPr>
        <p:spPr>
          <a:xfrm>
            <a:off x="1060271" y="3581400"/>
            <a:ext cx="8231777" cy="381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The right of workers to dignity in the workplace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1060272" y="3962400"/>
            <a:ext cx="8231776" cy="533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Just pay for just work</a:t>
            </a:r>
          </a:p>
        </p:txBody>
      </p:sp>
      <p:sp>
        <p:nvSpPr>
          <p:cNvPr id="2" name="TextBox 1"/>
          <p:cNvSpPr txBox="1"/>
          <p:nvPr/>
        </p:nvSpPr>
        <p:spPr bwMode="auto">
          <a:xfrm>
            <a:off x="1295400" y="2819400"/>
            <a:ext cx="6553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i="1" dirty="0" err="1">
                <a:latin typeface="Arial" pitchFamily="34" charset="0"/>
                <a:cs typeface="Arial" pitchFamily="34" charset="0"/>
              </a:rPr>
              <a:t>Rerum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Novarum</a:t>
            </a:r>
            <a:r>
              <a:rPr lang="en-US" dirty="0">
                <a:latin typeface="Arial" pitchFamily="34" charset="0"/>
                <a:cs typeface="Arial" pitchFamily="34" charset="0"/>
              </a:rPr>
              <a:t> addressed the following issues:</a:t>
            </a:r>
          </a:p>
          <a:p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1064624" y="4419600"/>
            <a:ext cx="8231776" cy="533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Reasonable hours (including time off on Sundays and holidays)</a:t>
            </a:r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>
            <a:off x="1064624" y="4876800"/>
            <a:ext cx="8231776" cy="533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Safe working conditions and strict limits on child labor</a:t>
            </a:r>
          </a:p>
        </p:txBody>
      </p:sp>
      <p:sp>
        <p:nvSpPr>
          <p:cNvPr id="13" name="Content Placeholder 6"/>
          <p:cNvSpPr txBox="1">
            <a:spLocks/>
          </p:cNvSpPr>
          <p:nvPr/>
        </p:nvSpPr>
        <p:spPr>
          <a:xfrm>
            <a:off x="1066800" y="5334000"/>
            <a:ext cx="8231776" cy="533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The right to join labor unions to negotiate fair pay and safe working conditions</a:t>
            </a:r>
          </a:p>
        </p:txBody>
      </p:sp>
    </p:spTree>
    <p:extLst>
      <p:ext uri="{BB962C8B-B14F-4D97-AF65-F5344CB8AC3E}">
        <p14:creationId xmlns:p14="http://schemas.microsoft.com/office/powerpoint/2010/main" val="1876353453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8" grpId="0"/>
      <p:bldP spid="9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6"/>
          <p:cNvSpPr txBox="1">
            <a:spLocks/>
          </p:cNvSpPr>
          <p:nvPr/>
        </p:nvSpPr>
        <p:spPr>
          <a:xfrm>
            <a:off x="228600" y="1905000"/>
            <a:ext cx="8915400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latin typeface="Arial" pitchFamily="34" charset="0"/>
                <a:cs typeface="Arial" pitchFamily="34" charset="0"/>
              </a:rPr>
              <a:t>1891: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Rerum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 smtClean="0">
                <a:latin typeface="Arial" pitchFamily="34" charset="0"/>
                <a:cs typeface="Arial" pitchFamily="34" charset="0"/>
              </a:rPr>
              <a:t>Novarum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b="1" i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(On the Condition of Labor)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—Pope Leo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XIII (continued)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Content Placeholder 6"/>
          <p:cNvSpPr txBox="1">
            <a:spLocks/>
          </p:cNvSpPr>
          <p:nvPr/>
        </p:nvSpPr>
        <p:spPr>
          <a:xfrm>
            <a:off x="1060271" y="3640723"/>
            <a:ext cx="8231777" cy="381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Workers and business owners must strive for fair distribution of private property.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1060272" y="4097923"/>
            <a:ext cx="7931328" cy="533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The wealthy have a moral obligation to share their material wealth to alleviate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the lack of material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needs of others.</a:t>
            </a:r>
          </a:p>
        </p:txBody>
      </p:sp>
      <p:sp>
        <p:nvSpPr>
          <p:cNvPr id="2" name="TextBox 1"/>
          <p:cNvSpPr txBox="1"/>
          <p:nvPr/>
        </p:nvSpPr>
        <p:spPr bwMode="auto">
          <a:xfrm>
            <a:off x="228600" y="2954923"/>
            <a:ext cx="8610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Pope </a:t>
            </a:r>
            <a:r>
              <a:rPr lang="en-US" dirty="0">
                <a:latin typeface="Arial" pitchFamily="34" charset="0"/>
                <a:cs typeface="Arial" pitchFamily="34" charset="0"/>
              </a:rPr>
              <a:t>Leo XIII also said that social institutions—including corporations and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governments—must </a:t>
            </a:r>
            <a:r>
              <a:rPr lang="en-US" dirty="0">
                <a:latin typeface="Arial" pitchFamily="34" charset="0"/>
                <a:cs typeface="Arial" pitchFamily="34" charset="0"/>
              </a:rPr>
              <a:t>promote justice:</a:t>
            </a: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1064624" y="4783723"/>
            <a:ext cx="8231776" cy="533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Governments must serve the common good and make the meeting of basic human rights their first priority.</a:t>
            </a:r>
          </a:p>
        </p:txBody>
      </p:sp>
    </p:spTree>
    <p:extLst>
      <p:ext uri="{BB962C8B-B14F-4D97-AF65-F5344CB8AC3E}">
        <p14:creationId xmlns:p14="http://schemas.microsoft.com/office/powerpoint/2010/main" val="2133077374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6"/>
          <p:cNvSpPr txBox="1">
            <a:spLocks/>
          </p:cNvSpPr>
          <p:nvPr/>
        </p:nvSpPr>
        <p:spPr>
          <a:xfrm>
            <a:off x="3900805" y="1143000"/>
            <a:ext cx="4800600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latin typeface="Arial" pitchFamily="34" charset="0"/>
                <a:cs typeface="Arial" pitchFamily="34" charset="0"/>
              </a:rPr>
              <a:t>1931: </a:t>
            </a:r>
            <a:r>
              <a:rPr lang="en-US" sz="2400" b="1" i="1" dirty="0" err="1">
                <a:latin typeface="Arial" pitchFamily="34" charset="0"/>
                <a:cs typeface="Arial" pitchFamily="34" charset="0"/>
              </a:rPr>
              <a:t>Quadragesimo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 Anno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b="1" i="1" dirty="0">
                <a:latin typeface="Arial" pitchFamily="34" charset="0"/>
                <a:cs typeface="Arial" pitchFamily="34" charset="0"/>
              </a:rPr>
              <a:t>The Reconstruction of the Social Order)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—Pope Pius XI</a:t>
            </a:r>
          </a:p>
        </p:txBody>
      </p:sp>
      <p:sp>
        <p:nvSpPr>
          <p:cNvPr id="15" name="Content Placeholder 6"/>
          <p:cNvSpPr txBox="1">
            <a:spLocks/>
          </p:cNvSpPr>
          <p:nvPr/>
        </p:nvSpPr>
        <p:spPr>
          <a:xfrm>
            <a:off x="4038600" y="3429000"/>
            <a:ext cx="5253448" cy="533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Criticizes both capitalism and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socialism.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4038600" y="3886200"/>
            <a:ext cx="5253448" cy="6477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Criticizes the growing gap between those who are rich and those who are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poor.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 bwMode="auto">
          <a:xfrm>
            <a:off x="4038600" y="2362200"/>
            <a:ext cx="4800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This next social justice encyclical, by Pope Pius XI, addresses several important topics still relevant to us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today.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4038600" y="4648200"/>
            <a:ext cx="4953000" cy="1295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Introduces the concept of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subsidiarity.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States that governments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must serve the common good and make the meeting of basic human rights their first priority.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470" y="1062698"/>
            <a:ext cx="3536950" cy="473260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480528875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8" grpId="0"/>
    </p:bldLst>
  </p:timing>
</p:sld>
</file>

<file path=ppt/theme/theme1.xml><?xml version="1.0" encoding="utf-8"?>
<a:theme xmlns:a="http://schemas.openxmlformats.org/drawingml/2006/main" name="LIC Presentation template-Ne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>
        <a:spAutoFit/>
      </a:bodyPr>
      <a:lstStyle>
        <a:defPPr>
          <a:defRPr sz="800" dirty="0">
            <a:solidFill>
              <a:schemeClr val="bg1">
                <a:lumMod val="6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LIC Presentation template-New</Template>
  <TotalTime>1419</TotalTime>
  <Words>1138</Words>
  <Application>Microsoft Macintosh PowerPoint</Application>
  <PresentationFormat>On-screen Show (4:3)</PresentationFormat>
  <Paragraphs>105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LIC Presentation template-New</vt:lpstr>
      <vt:lpstr>The Social Doctrine of the Church:  Papal Social Teachings</vt:lpstr>
      <vt:lpstr>The eighteenth and nineteenth centuries (the 1700s and 1800s) were a time of dramatic change in the western world.</vt:lpstr>
      <vt:lpstr>These developments led to the rise of factories, an increase in international commerce, and the growth of large cities with working-class populations.</vt:lpstr>
      <vt:lpstr>Significant changes took place in governments and economics: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bmartinka</dc:creator>
  <cp:lastModifiedBy>Systems Administrator</cp:lastModifiedBy>
  <cp:revision>90</cp:revision>
  <dcterms:created xsi:type="dcterms:W3CDTF">2011-06-08T19:56:13Z</dcterms:created>
  <dcterms:modified xsi:type="dcterms:W3CDTF">2014-03-19T16:27:10Z</dcterms:modified>
</cp:coreProperties>
</file>