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2" clrIdx="0">
    <p:extLst>
      <p:ext uri="{19B8F6BF-5375-455C-9EA6-DF929625EA0E}">
        <p15:presenceInfo xmlns:p15="http://schemas.microsoft.com/office/powerpoint/2012/main" userId="Storm_Ru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94660"/>
  </p:normalViewPr>
  <p:slideViewPr>
    <p:cSldViewPr>
      <p:cViewPr varScale="1">
        <p:scale>
          <a:sx n="69" d="100"/>
          <a:sy n="69" d="100"/>
        </p:scale>
        <p:origin x="7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t>3/5/2015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Tell the students that even today, many people have their own theories about who Jesus was and what his life meant. Explain that the task of the early Church Fathers was to extend and pass on the Tradition of the Apostles; this is the same work undertaken today by the bishops and Pope.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 “The Early Church Faces Challenges to Apostolic Faith,”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when we profess the Creed after the readings and homily, we affirm our belief in the Word we have just heard proclaimed. Ask the question from the end of article 8 of the student book: “In what ways do you respond to the message of the Gospel of Jesus Christ in your own life?”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9, “The Nicene Creed,”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why a renewal of baptismal promises is even more important today than it was in the early Church (today most of us were baptized as infants, and we could not commit to the promises ourselves).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9, “The Nicene Creed,”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the students to read the Creed, at the end of article 9 in the student book, to find where it expresses these key doctrines of our faith.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9, “The Nicene Creed,”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this idea more fully, expanding on the way the Father and Son love each other and how the Holy Spirit unites them. Ask the students to describe relationships based on the Trinity in a family, a school, a parish, and so on.</a:t>
            </a:r>
          </a:p>
          <a:p>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slide corresponds to content in article 10, “The Trinity: Model for Human Relationships,”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that modern-day theologians may draw on current language, just as the Church Fathers did in their time. For example, a bishop may write about “social justice” or “ecumenical dialogue”—terms not found in the Bible, but ones that make sense to people today.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 “The Early Church Faces Challenges to Apostolic Faith,”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Observe that the Father and Son are one substance; the Son is the Second Person of the Trinity. Point out that these terms have unique meanings when used theologically. Ask for examples of words that have specialized meanings when referring to technology (</a:t>
            </a:r>
            <a:r>
              <a:rPr lang="en-US" sz="1200" i="1" kern="1200" dirty="0" smtClean="0">
                <a:solidFill>
                  <a:schemeClr val="tx1"/>
                </a:solidFill>
                <a:effectLst/>
                <a:latin typeface="+mn-lt"/>
                <a:ea typeface="+mn-ea"/>
                <a:cs typeface="+mn-cs"/>
              </a:rPr>
              <a:t>memory</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tag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domain</a:t>
            </a:r>
            <a:r>
              <a:rPr lang="en-US" sz="1200" kern="1200" dirty="0" smtClean="0">
                <a:solidFill>
                  <a:schemeClr val="tx1"/>
                </a:solidFill>
                <a:effectLst/>
                <a:latin typeface="+mn-lt"/>
                <a:ea typeface="+mn-ea"/>
                <a:cs typeface="+mn-cs"/>
              </a:rPr>
              <a:t>, and so 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 “The Early Church Faces Challenges to Apostolic Faith,”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students to use the chart in article 7 in the student book and explain more fully each heresy.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7, “Early Christological Heresies,”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modern theologians study the writings of these early Church Fathers to better understand the doctrine of the Incarnation and to ensure that their own teachings remain true to the Apostolic Tradition. Ask why this is important.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7, “Early Christological Heresies,”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for examples of ways that we venerate Mary for her unique role in salvation history (Marian feasts, the Holy Rosary, May crowning, and so 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7, “Early Christological Heresies,”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to name the most recent Ecumenical Council (the Second Vatican Council, 1962–1965). Provide examples of how that council affected modern Catholics (liturgical reforms, revival of the role of Scripture, openness to dialogue with other faiths, and so 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8, “The Ecumenical Councils of the Early Church,”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that the description of Jesus as “God from God, Light from Light, true God from true God” dates to the Council of Nicaea. Ask how many years Christians have been professing this phrase (nearly 1,700 years).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8, “The Ecumenical Councils of the Early Church,”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9</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a simple way of understanding the last bullet point is to say </a:t>
            </a:r>
            <a:r>
              <a:rPr lang="en-US" sz="1200" i="1" kern="1200" dirty="0" smtClean="0">
                <a:solidFill>
                  <a:schemeClr val="tx1"/>
                </a:solidFill>
                <a:effectLst/>
                <a:latin typeface="+mn-lt"/>
                <a:ea typeface="+mn-ea"/>
                <a:cs typeface="+mn-cs"/>
              </a:rPr>
              <a:t>nature </a:t>
            </a:r>
            <a:r>
              <a:rPr lang="en-US" sz="1200" kern="1200" dirty="0" smtClean="0">
                <a:solidFill>
                  <a:schemeClr val="tx1"/>
                </a:solidFill>
                <a:effectLst/>
                <a:latin typeface="+mn-lt"/>
                <a:ea typeface="+mn-ea"/>
                <a:cs typeface="+mn-cs"/>
              </a:rPr>
              <a:t>refers to </a:t>
            </a:r>
            <a:r>
              <a:rPr lang="en-US" sz="1200" i="1" kern="1200" dirty="0" smtClean="0">
                <a:solidFill>
                  <a:schemeClr val="tx1"/>
                </a:solidFill>
                <a:effectLst/>
                <a:latin typeface="+mn-lt"/>
                <a:ea typeface="+mn-ea"/>
                <a:cs typeface="+mn-cs"/>
              </a:rPr>
              <a:t>what</a:t>
            </a:r>
            <a:r>
              <a:rPr lang="en-US" sz="1200" kern="1200" dirty="0" smtClean="0">
                <a:solidFill>
                  <a:schemeClr val="tx1"/>
                </a:solidFill>
                <a:effectLst/>
                <a:latin typeface="+mn-lt"/>
                <a:ea typeface="+mn-ea"/>
                <a:cs typeface="+mn-cs"/>
              </a:rPr>
              <a:t> someone is, while </a:t>
            </a:r>
            <a:r>
              <a:rPr lang="en-US" sz="1200" i="1" kern="1200" dirty="0" smtClean="0">
                <a:solidFill>
                  <a:schemeClr val="tx1"/>
                </a:solidFill>
                <a:effectLst/>
                <a:latin typeface="+mn-lt"/>
                <a:ea typeface="+mn-ea"/>
                <a:cs typeface="+mn-cs"/>
              </a:rPr>
              <a:t>Person</a:t>
            </a:r>
            <a:r>
              <a:rPr lang="en-US" sz="1200" kern="1200" dirty="0" smtClean="0">
                <a:solidFill>
                  <a:schemeClr val="tx1"/>
                </a:solidFill>
                <a:effectLst/>
                <a:latin typeface="+mn-lt"/>
                <a:ea typeface="+mn-ea"/>
                <a:cs typeface="+mn-cs"/>
              </a:rPr>
              <a:t> describes </a:t>
            </a:r>
            <a:r>
              <a:rPr lang="en-US" sz="1200" i="1" kern="1200" dirty="0" smtClean="0">
                <a:solidFill>
                  <a:schemeClr val="tx1"/>
                </a:solidFill>
                <a:effectLst/>
                <a:latin typeface="+mn-lt"/>
                <a:ea typeface="+mn-ea"/>
                <a:cs typeface="+mn-cs"/>
              </a:rPr>
              <a:t>who</a:t>
            </a:r>
            <a:r>
              <a:rPr lang="en-US" sz="1200" kern="1200" dirty="0" smtClean="0">
                <a:solidFill>
                  <a:schemeClr val="tx1"/>
                </a:solidFill>
                <a:effectLst/>
                <a:latin typeface="+mn-lt"/>
                <a:ea typeface="+mn-ea"/>
                <a:cs typeface="+mn-cs"/>
              </a:rPr>
              <a:t> he is.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8, “The Ecumenical Councils of the Early Church,”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10</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The </a:t>
            </a:r>
            <a:r>
              <a:rPr lang="en-US" dirty="0" smtClean="0">
                <a:effectLst/>
              </a:rPr>
              <a:t>Development</a:t>
            </a:r>
            <a:br>
              <a:rPr lang="en-US" dirty="0" smtClean="0">
                <a:effectLst/>
              </a:rPr>
            </a:br>
            <a:r>
              <a:rPr lang="en-US" dirty="0" smtClean="0">
                <a:effectLst/>
              </a:rPr>
              <a:t>of </a:t>
            </a:r>
            <a:r>
              <a:rPr lang="en-US" dirty="0">
                <a:effectLst/>
              </a:rPr>
              <a:t>Trinitarian Doctrine</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 </a:t>
            </a:r>
            <a:r>
              <a:rPr lang="en-US" i="1" dirty="0"/>
              <a:t>Jesus Christ: God’s Love Made Visible</a:t>
            </a:r>
            <a:r>
              <a:rPr lang="en-US" i="1"/>
              <a:t>, </a:t>
            </a:r>
            <a:r>
              <a:rPr lang="en-US" i="1" smtClean="0"/>
              <a:t/>
            </a:r>
            <a:br>
              <a:rPr lang="en-US" i="1" smtClean="0"/>
            </a:br>
            <a:r>
              <a:rPr lang="en-US" i="1" smtClean="0"/>
              <a:t>Second </a:t>
            </a:r>
            <a:r>
              <a:rPr lang="en-US" i="1" dirty="0" smtClean="0"/>
              <a:t>Edition</a:t>
            </a:r>
          </a:p>
          <a:p>
            <a:pPr marL="0" indent="0" algn="ctr">
              <a:buNone/>
            </a:pPr>
            <a:r>
              <a:rPr lang="en-US" dirty="0"/>
              <a:t>Unit 1, Chapter 2</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a:t>
            </a:r>
            <a:r>
              <a:rPr lang="en-US" dirty="0"/>
              <a:t>TX004807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bwMode="auto">
          <a:xfrm>
            <a:off x="4634345" y="5982049"/>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ZvonimirAtleti</a:t>
            </a:r>
            <a:r>
              <a:rPr lang="en-US" sz="800" dirty="0">
                <a:solidFill>
                  <a:schemeClr val="bg1">
                    <a:lumMod val="65000"/>
                  </a:schemeClr>
                </a:solidFill>
              </a:rPr>
              <a:t> / iStockphoto.com</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1406"/>
          <a:stretch/>
        </p:blipFill>
        <p:spPr>
          <a:xfrm>
            <a:off x="4648200" y="1638649"/>
            <a:ext cx="4114800" cy="4343400"/>
          </a:xfrm>
          <a:prstGeom prst="rect">
            <a:avLst/>
          </a:prstGeom>
        </p:spPr>
      </p:pic>
      <p:sp>
        <p:nvSpPr>
          <p:cNvPr id="2" name="Title 1"/>
          <p:cNvSpPr>
            <a:spLocks noGrp="1"/>
          </p:cNvSpPr>
          <p:nvPr>
            <p:ph type="title"/>
          </p:nvPr>
        </p:nvSpPr>
        <p:spPr>
          <a:xfrm>
            <a:off x="685800" y="990600"/>
            <a:ext cx="4190999" cy="533400"/>
          </a:xfrm>
        </p:spPr>
        <p:txBody>
          <a:bodyPr>
            <a:normAutofit fontScale="90000"/>
          </a:bodyPr>
          <a:lstStyle/>
          <a:p>
            <a:r>
              <a:rPr lang="en-US" dirty="0"/>
              <a:t>The Council of Chalcedon</a:t>
            </a:r>
          </a:p>
        </p:txBody>
      </p:sp>
      <p:sp>
        <p:nvSpPr>
          <p:cNvPr id="7" name="Text Placeholder 3"/>
          <p:cNvSpPr>
            <a:spLocks noGrp="1"/>
          </p:cNvSpPr>
          <p:nvPr>
            <p:ph type="body" sz="quarter" idx="4294967295"/>
          </p:nvPr>
        </p:nvSpPr>
        <p:spPr>
          <a:xfrm>
            <a:off x="990600" y="1676400"/>
            <a:ext cx="3429000" cy="4191000"/>
          </a:xfrm>
          <a:prstGeom prst="rect">
            <a:avLst/>
          </a:prstGeom>
        </p:spPr>
        <p:txBody>
          <a:bodyPr>
            <a:normAutofit/>
          </a:bodyPr>
          <a:lstStyle/>
          <a:p>
            <a:r>
              <a:rPr lang="en-US" dirty="0"/>
              <a:t>In AD 451, this council stated that Jesus is fully man and fully God. </a:t>
            </a:r>
            <a:endParaRPr lang="en-US" dirty="0" smtClean="0"/>
          </a:p>
          <a:p>
            <a:r>
              <a:rPr lang="en-US" dirty="0"/>
              <a:t>It addressed the relationship between Jesus’ humanity and his divinity</a:t>
            </a:r>
            <a:r>
              <a:rPr lang="en-US" dirty="0" smtClean="0"/>
              <a:t>.</a:t>
            </a:r>
          </a:p>
          <a:p>
            <a:r>
              <a:rPr lang="en-US" dirty="0"/>
              <a:t>The council taught that Jesus’ two natures are undivided and inseparable</a:t>
            </a:r>
            <a:r>
              <a:rPr lang="en-US" dirty="0" smtClean="0"/>
              <a:t>.</a:t>
            </a:r>
          </a:p>
        </p:txBody>
      </p:sp>
    </p:spTree>
    <p:extLst>
      <p:ext uri="{BB962C8B-B14F-4D97-AF65-F5344CB8AC3E}">
        <p14:creationId xmlns:p14="http://schemas.microsoft.com/office/powerpoint/2010/main" val="1153406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72836"/>
            <a:ext cx="8458199" cy="533400"/>
          </a:xfrm>
        </p:spPr>
        <p:txBody>
          <a:bodyPr>
            <a:normAutofit/>
          </a:bodyPr>
          <a:lstStyle/>
          <a:p>
            <a:r>
              <a:rPr lang="en-US" dirty="0"/>
              <a:t>The Nicene Creed</a:t>
            </a:r>
          </a:p>
        </p:txBody>
      </p:sp>
      <p:sp>
        <p:nvSpPr>
          <p:cNvPr id="7" name="Text Placeholder 3"/>
          <p:cNvSpPr>
            <a:spLocks noGrp="1"/>
          </p:cNvSpPr>
          <p:nvPr>
            <p:ph type="body" sz="quarter" idx="4294967295"/>
          </p:nvPr>
        </p:nvSpPr>
        <p:spPr>
          <a:xfrm>
            <a:off x="762000" y="1485900"/>
            <a:ext cx="8382000" cy="1790700"/>
          </a:xfrm>
          <a:prstGeom prst="rect">
            <a:avLst/>
          </a:prstGeom>
        </p:spPr>
        <p:txBody>
          <a:bodyPr>
            <a:normAutofit/>
          </a:bodyPr>
          <a:lstStyle/>
          <a:p>
            <a:r>
              <a:rPr lang="en-US" dirty="0" smtClean="0"/>
              <a:t>A </a:t>
            </a:r>
            <a:r>
              <a:rPr lang="en-US" dirty="0"/>
              <a:t>creed is a summary statement of the beliefs of an individual or community.</a:t>
            </a:r>
          </a:p>
          <a:p>
            <a:r>
              <a:rPr lang="en-US" dirty="0" smtClean="0"/>
              <a:t>At </a:t>
            </a:r>
            <a:r>
              <a:rPr lang="en-US" dirty="0"/>
              <a:t>Mass, the creed is a response to the word of God in the readings.</a:t>
            </a:r>
          </a:p>
          <a:p>
            <a:r>
              <a:rPr lang="en-US" dirty="0" smtClean="0"/>
              <a:t>The </a:t>
            </a:r>
            <a:r>
              <a:rPr lang="en-US" dirty="0"/>
              <a:t>creed underscores our unity as one community of faith.</a:t>
            </a:r>
          </a:p>
        </p:txBody>
      </p:sp>
      <p:sp>
        <p:nvSpPr>
          <p:cNvPr id="6" name="TextBox 5"/>
          <p:cNvSpPr txBox="1"/>
          <p:nvPr/>
        </p:nvSpPr>
        <p:spPr bwMode="auto">
          <a:xfrm>
            <a:off x="2057400" y="6337756"/>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Natursports</a:t>
            </a:r>
            <a:r>
              <a:rPr lang="en-US" sz="800" dirty="0">
                <a:solidFill>
                  <a:schemeClr val="bg1">
                    <a:lumMod val="65000"/>
                  </a:schemeClr>
                </a:solidFill>
              </a:rPr>
              <a:t> / Shutterstock.com</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5766" y="3124200"/>
            <a:ext cx="4706034" cy="3137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17154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990600"/>
            <a:ext cx="8229600" cy="533400"/>
          </a:xfrm>
        </p:spPr>
        <p:txBody>
          <a:bodyPr>
            <a:normAutofit/>
          </a:bodyPr>
          <a:lstStyle/>
          <a:p>
            <a:r>
              <a:rPr lang="en-US" dirty="0"/>
              <a:t>Renewal of Baptismal Promises</a:t>
            </a:r>
          </a:p>
        </p:txBody>
      </p:sp>
      <p:sp>
        <p:nvSpPr>
          <p:cNvPr id="7" name="Text Placeholder 3"/>
          <p:cNvSpPr>
            <a:spLocks noGrp="1"/>
          </p:cNvSpPr>
          <p:nvPr>
            <p:ph type="body" sz="quarter" idx="4294967295"/>
          </p:nvPr>
        </p:nvSpPr>
        <p:spPr>
          <a:xfrm>
            <a:off x="1143000" y="1676400"/>
            <a:ext cx="7848600" cy="3581400"/>
          </a:xfrm>
          <a:prstGeom prst="rect">
            <a:avLst/>
          </a:prstGeom>
        </p:spPr>
        <p:txBody>
          <a:bodyPr>
            <a:normAutofit/>
          </a:bodyPr>
          <a:lstStyle/>
          <a:p>
            <a:r>
              <a:rPr lang="en-US" dirty="0" smtClean="0"/>
              <a:t>When </a:t>
            </a:r>
            <a:r>
              <a:rPr lang="en-US" dirty="0"/>
              <a:t>we profess the Creed each Sunday, we dedicate ourselves to the Catholic faith. </a:t>
            </a:r>
          </a:p>
          <a:p>
            <a:r>
              <a:rPr lang="en-US" dirty="0" smtClean="0"/>
              <a:t>We </a:t>
            </a:r>
            <a:r>
              <a:rPr lang="en-US" dirty="0"/>
              <a:t>renew the promises made by us, or by others on our behalf, at our Baptism.</a:t>
            </a:r>
          </a:p>
        </p:txBody>
      </p:sp>
      <p:sp>
        <p:nvSpPr>
          <p:cNvPr id="6" name="TextBox 5"/>
          <p:cNvSpPr txBox="1"/>
          <p:nvPr/>
        </p:nvSpPr>
        <p:spPr bwMode="auto">
          <a:xfrm>
            <a:off x="3962400" y="61722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FamVeld</a:t>
            </a:r>
            <a:r>
              <a:rPr lang="en-US" sz="800" dirty="0">
                <a:solidFill>
                  <a:schemeClr val="bg1">
                    <a:lumMod val="65000"/>
                  </a:schemeClr>
                </a:solidFill>
              </a:rPr>
              <a:t> / iStockphoto.com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29718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8838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5867400" cy="533400"/>
          </a:xfrm>
        </p:spPr>
        <p:txBody>
          <a:bodyPr>
            <a:normAutofit fontScale="90000"/>
          </a:bodyPr>
          <a:lstStyle/>
          <a:p>
            <a:r>
              <a:rPr lang="en-US" dirty="0"/>
              <a:t>Key Concepts in the Nicene Creed</a:t>
            </a:r>
          </a:p>
        </p:txBody>
      </p:sp>
      <p:sp>
        <p:nvSpPr>
          <p:cNvPr id="7" name="Text Placeholder 3"/>
          <p:cNvSpPr>
            <a:spLocks noGrp="1"/>
          </p:cNvSpPr>
          <p:nvPr>
            <p:ph type="body" sz="quarter" idx="4294967295"/>
          </p:nvPr>
        </p:nvSpPr>
        <p:spPr>
          <a:xfrm>
            <a:off x="533483" y="1447800"/>
            <a:ext cx="3047917" cy="4219912"/>
          </a:xfrm>
          <a:prstGeom prst="rect">
            <a:avLst/>
          </a:prstGeom>
        </p:spPr>
        <p:txBody>
          <a:bodyPr>
            <a:normAutofit/>
          </a:bodyPr>
          <a:lstStyle/>
          <a:p>
            <a:r>
              <a:rPr lang="en-US" dirty="0" smtClean="0"/>
              <a:t>Trinitarian </a:t>
            </a:r>
            <a:r>
              <a:rPr lang="en-US" dirty="0"/>
              <a:t>faith</a:t>
            </a:r>
          </a:p>
          <a:p>
            <a:r>
              <a:rPr lang="en-US" dirty="0" smtClean="0"/>
              <a:t>Jesus</a:t>
            </a:r>
            <a:r>
              <a:rPr lang="en-US" dirty="0"/>
              <a:t>’ birth, Death, Resurrection, and Ascension as key events in our salvation</a:t>
            </a:r>
          </a:p>
          <a:p>
            <a:r>
              <a:rPr lang="en-US" dirty="0" smtClean="0"/>
              <a:t>four </a:t>
            </a:r>
            <a:r>
              <a:rPr lang="en-US" dirty="0"/>
              <a:t>“marks” or characteristics of </a:t>
            </a:r>
            <a:r>
              <a:rPr lang="en-US" dirty="0" smtClean="0"/>
              <a:t/>
            </a:r>
            <a:br>
              <a:rPr lang="en-US" dirty="0" smtClean="0"/>
            </a:br>
            <a:r>
              <a:rPr lang="en-US" dirty="0" smtClean="0"/>
              <a:t>the </a:t>
            </a:r>
            <a:r>
              <a:rPr lang="en-US" dirty="0"/>
              <a:t>Church</a:t>
            </a:r>
          </a:p>
          <a:p>
            <a:r>
              <a:rPr lang="en-US" dirty="0" smtClean="0"/>
              <a:t>resurrection </a:t>
            </a:r>
            <a:r>
              <a:rPr lang="en-US" dirty="0"/>
              <a:t>of the dead and the Last Judgment</a:t>
            </a:r>
          </a:p>
        </p:txBody>
      </p:sp>
      <p:sp>
        <p:nvSpPr>
          <p:cNvPr id="6" name="TextBox 5"/>
          <p:cNvSpPr txBox="1"/>
          <p:nvPr/>
        </p:nvSpPr>
        <p:spPr bwMode="auto">
          <a:xfrm rot="178859">
            <a:off x="3279986" y="5266652"/>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Boris </a:t>
            </a:r>
            <a:r>
              <a:rPr lang="en-US" sz="800" dirty="0" err="1">
                <a:solidFill>
                  <a:schemeClr val="bg1">
                    <a:lumMod val="65000"/>
                  </a:schemeClr>
                </a:solidFill>
              </a:rPr>
              <a:t>Stroujko</a:t>
            </a:r>
            <a:r>
              <a:rPr lang="en-US" sz="800" dirty="0">
                <a:solidFill>
                  <a:schemeClr val="bg1">
                    <a:lumMod val="65000"/>
                  </a:schemeClr>
                </a:solidFill>
              </a:rPr>
              <a:t> / Shutterstock.com</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40049">
            <a:off x="3484911" y="1676400"/>
            <a:ext cx="5373606" cy="35756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92132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4953083" cy="533400"/>
          </a:xfrm>
        </p:spPr>
        <p:txBody>
          <a:bodyPr>
            <a:normAutofit/>
          </a:bodyPr>
          <a:lstStyle/>
          <a:p>
            <a:r>
              <a:rPr lang="en-US" dirty="0"/>
              <a:t>A Model for Relationships</a:t>
            </a:r>
          </a:p>
        </p:txBody>
      </p:sp>
      <p:sp>
        <p:nvSpPr>
          <p:cNvPr id="7" name="Text Placeholder 3"/>
          <p:cNvSpPr>
            <a:spLocks noGrp="1"/>
          </p:cNvSpPr>
          <p:nvPr>
            <p:ph type="body" sz="quarter" idx="4294967295"/>
          </p:nvPr>
        </p:nvSpPr>
        <p:spPr>
          <a:xfrm>
            <a:off x="533482" y="1447800"/>
            <a:ext cx="8153317" cy="3581400"/>
          </a:xfrm>
          <a:prstGeom prst="rect">
            <a:avLst/>
          </a:prstGeom>
        </p:spPr>
        <p:txBody>
          <a:bodyPr>
            <a:normAutofit/>
          </a:bodyPr>
          <a:lstStyle/>
          <a:p>
            <a:r>
              <a:rPr lang="en-US" dirty="0" smtClean="0"/>
              <a:t>Our </a:t>
            </a:r>
            <a:r>
              <a:rPr lang="en-US" dirty="0"/>
              <a:t>relationships with others should emulate the unity of the Persons of the Trinity.</a:t>
            </a:r>
          </a:p>
          <a:p>
            <a:r>
              <a:rPr lang="en-US" dirty="0" smtClean="0"/>
              <a:t>The </a:t>
            </a:r>
            <a:r>
              <a:rPr lang="en-US" dirty="0"/>
              <a:t>Trinity is a communion of Persons who dwell together in love and unity.</a:t>
            </a:r>
          </a:p>
          <a:p>
            <a:r>
              <a:rPr lang="en-US" dirty="0" smtClean="0"/>
              <a:t>It </a:t>
            </a:r>
            <a:r>
              <a:rPr lang="en-US" dirty="0"/>
              <a:t>is a model for relationships built on unity and love.</a:t>
            </a:r>
          </a:p>
        </p:txBody>
      </p:sp>
      <p:sp>
        <p:nvSpPr>
          <p:cNvPr id="6" name="TextBox 5"/>
          <p:cNvSpPr txBox="1"/>
          <p:nvPr/>
        </p:nvSpPr>
        <p:spPr bwMode="auto">
          <a:xfrm>
            <a:off x="2209800" y="6261556"/>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skynesher</a:t>
            </a:r>
            <a:r>
              <a:rPr lang="en-US" sz="800" dirty="0">
                <a:solidFill>
                  <a:schemeClr val="bg1">
                    <a:lumMod val="65000"/>
                  </a:schemeClr>
                </a:solidFill>
              </a:rPr>
              <a:t> / iStockphoto.com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3328615"/>
            <a:ext cx="4381289" cy="2919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439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4724400" cy="533400"/>
          </a:xfrm>
        </p:spPr>
        <p:txBody>
          <a:bodyPr/>
          <a:lstStyle/>
          <a:p>
            <a:r>
              <a:rPr lang="en-US" dirty="0"/>
              <a:t>An Apostolic Faith</a:t>
            </a:r>
          </a:p>
        </p:txBody>
      </p:sp>
      <p:sp>
        <p:nvSpPr>
          <p:cNvPr id="7" name="Text Placeholder 3"/>
          <p:cNvSpPr>
            <a:spLocks noGrp="1"/>
          </p:cNvSpPr>
          <p:nvPr>
            <p:ph type="body" sz="quarter" idx="4294967295"/>
          </p:nvPr>
        </p:nvSpPr>
        <p:spPr>
          <a:xfrm>
            <a:off x="990600" y="1828800"/>
            <a:ext cx="3505200" cy="3657600"/>
          </a:xfrm>
          <a:prstGeom prst="rect">
            <a:avLst/>
          </a:prstGeom>
        </p:spPr>
        <p:txBody>
          <a:bodyPr>
            <a:normAutofit/>
          </a:bodyPr>
          <a:lstStyle/>
          <a:p>
            <a:r>
              <a:rPr lang="en-US" dirty="0" smtClean="0"/>
              <a:t>Leaders </a:t>
            </a:r>
            <a:r>
              <a:rPr lang="en-US" dirty="0"/>
              <a:t>in the early Church needed to state the truth revealed through Jesus</a:t>
            </a:r>
            <a:r>
              <a:rPr lang="en-US" dirty="0" smtClean="0"/>
              <a:t>.</a:t>
            </a:r>
          </a:p>
          <a:p>
            <a:r>
              <a:rPr lang="en-US" dirty="0"/>
              <a:t>Church leaders defended the true teachings passed on from the Apostles.</a:t>
            </a:r>
          </a:p>
        </p:txBody>
      </p:sp>
      <p:sp>
        <p:nvSpPr>
          <p:cNvPr id="6" name="TextBox 5"/>
          <p:cNvSpPr txBox="1"/>
          <p:nvPr/>
        </p:nvSpPr>
        <p:spPr bwMode="auto">
          <a:xfrm rot="21311149">
            <a:off x="5087173" y="5778615"/>
            <a:ext cx="3304451"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Christopher </a:t>
            </a:r>
            <a:r>
              <a:rPr lang="en-US" sz="800" dirty="0" err="1">
                <a:solidFill>
                  <a:schemeClr val="bg1">
                    <a:lumMod val="65000"/>
                  </a:schemeClr>
                </a:solidFill>
              </a:rPr>
              <a:t>Futcher</a:t>
            </a:r>
            <a:r>
              <a:rPr lang="en-US" sz="800" dirty="0">
                <a:solidFill>
                  <a:schemeClr val="bg1">
                    <a:lumMod val="65000"/>
                  </a:schemeClr>
                </a:solidFill>
              </a:rPr>
              <a:t> / iStockphoto.com</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953000" y="3097993"/>
            <a:ext cx="3810000" cy="25423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6636" y="1143000"/>
            <a:ext cx="4080164" cy="533400"/>
          </a:xfrm>
        </p:spPr>
        <p:txBody>
          <a:bodyPr>
            <a:normAutofit fontScale="90000"/>
          </a:bodyPr>
          <a:lstStyle/>
          <a:p>
            <a:r>
              <a:rPr lang="en-US" dirty="0"/>
              <a:t>Trinitarian Language Develops</a:t>
            </a:r>
          </a:p>
        </p:txBody>
      </p:sp>
      <p:sp>
        <p:nvSpPr>
          <p:cNvPr id="7" name="Text Placeholder 3"/>
          <p:cNvSpPr>
            <a:spLocks noGrp="1"/>
          </p:cNvSpPr>
          <p:nvPr>
            <p:ph type="body" sz="quarter" idx="4294967295"/>
          </p:nvPr>
        </p:nvSpPr>
        <p:spPr>
          <a:xfrm>
            <a:off x="1101436" y="1981199"/>
            <a:ext cx="4156364" cy="3442855"/>
          </a:xfrm>
          <a:prstGeom prst="rect">
            <a:avLst/>
          </a:prstGeom>
        </p:spPr>
        <p:txBody>
          <a:bodyPr>
            <a:normAutofit/>
          </a:bodyPr>
          <a:lstStyle/>
          <a:p>
            <a:r>
              <a:rPr lang="en-US" dirty="0"/>
              <a:t>The Church held a firm belief in the Trinity from the earliest times.</a:t>
            </a:r>
          </a:p>
          <a:p>
            <a:r>
              <a:rPr lang="en-US" dirty="0"/>
              <a:t>The language of philosophy was used to express the doctrine</a:t>
            </a:r>
            <a:r>
              <a:rPr lang="en-US" dirty="0" smtClean="0"/>
              <a:t>.</a:t>
            </a:r>
          </a:p>
          <a:p>
            <a:r>
              <a:rPr lang="en-US" dirty="0"/>
              <a:t>This language, difficult for us to understand, was common at that time</a:t>
            </a:r>
            <a:r>
              <a:rPr lang="en-US" dirty="0" smtClean="0"/>
              <a:t>.</a:t>
            </a:r>
          </a:p>
        </p:txBody>
      </p:sp>
      <p:sp>
        <p:nvSpPr>
          <p:cNvPr id="6" name="TextBox 5"/>
          <p:cNvSpPr txBox="1"/>
          <p:nvPr/>
        </p:nvSpPr>
        <p:spPr bwMode="auto">
          <a:xfrm>
            <a:off x="5562600" y="5424055"/>
            <a:ext cx="24384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Vikram</a:t>
            </a:r>
            <a:r>
              <a:rPr lang="en-US" sz="800" dirty="0">
                <a:solidFill>
                  <a:schemeClr val="bg1">
                    <a:lumMod val="65000"/>
                  </a:schemeClr>
                </a:solidFill>
              </a:rPr>
              <a:t> </a:t>
            </a:r>
            <a:r>
              <a:rPr lang="en-US" sz="800" dirty="0" err="1">
                <a:solidFill>
                  <a:schemeClr val="bg1">
                    <a:lumMod val="65000"/>
                  </a:schemeClr>
                </a:solidFill>
              </a:rPr>
              <a:t>Raghuvanshi</a:t>
            </a:r>
            <a:r>
              <a:rPr lang="en-US" sz="800" dirty="0">
                <a:solidFill>
                  <a:schemeClr val="bg1">
                    <a:lumMod val="65000"/>
                  </a:schemeClr>
                </a:solidFill>
              </a:rPr>
              <a:t> / iStockphoto.com</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440873"/>
            <a:ext cx="2644033"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010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00" y="1143000"/>
            <a:ext cx="5341883" cy="533400"/>
          </a:xfrm>
        </p:spPr>
        <p:txBody>
          <a:bodyPr/>
          <a:lstStyle/>
          <a:p>
            <a:r>
              <a:rPr lang="en-US" dirty="0"/>
              <a:t>Theological Terms </a:t>
            </a:r>
          </a:p>
        </p:txBody>
      </p:sp>
      <p:sp>
        <p:nvSpPr>
          <p:cNvPr id="7" name="Text Placeholder 3"/>
          <p:cNvSpPr>
            <a:spLocks noGrp="1"/>
          </p:cNvSpPr>
          <p:nvPr>
            <p:ph type="body" sz="quarter" idx="4294967295"/>
          </p:nvPr>
        </p:nvSpPr>
        <p:spPr>
          <a:xfrm>
            <a:off x="3733800" y="1981200"/>
            <a:ext cx="4419600" cy="3505200"/>
          </a:xfrm>
          <a:prstGeom prst="rect">
            <a:avLst/>
          </a:prstGeom>
        </p:spPr>
        <p:txBody>
          <a:bodyPr>
            <a:normAutofit/>
          </a:bodyPr>
          <a:lstStyle/>
          <a:p>
            <a:r>
              <a:rPr lang="en-US" dirty="0"/>
              <a:t>One </a:t>
            </a:r>
            <a:r>
              <a:rPr lang="en-US" i="1" dirty="0"/>
              <a:t>substance</a:t>
            </a:r>
            <a:r>
              <a:rPr lang="en-US" dirty="0"/>
              <a:t>: the divine being in unity </a:t>
            </a:r>
            <a:endParaRPr lang="en-US" dirty="0" smtClean="0"/>
          </a:p>
          <a:p>
            <a:r>
              <a:rPr lang="en-US" dirty="0"/>
              <a:t>Three </a:t>
            </a:r>
            <a:r>
              <a:rPr lang="en-US" i="1" dirty="0"/>
              <a:t>Persons</a:t>
            </a:r>
            <a:r>
              <a:rPr lang="en-US" dirty="0"/>
              <a:t>: Father, Son, and Holy Spirit, each fully God, yet each </a:t>
            </a:r>
            <a:r>
              <a:rPr lang="en-US" dirty="0" smtClean="0"/>
              <a:t>distinct</a:t>
            </a:r>
          </a:p>
          <a:p>
            <a:r>
              <a:rPr lang="en-US" dirty="0"/>
              <a:t>The distinction among the three Persons lies in the </a:t>
            </a:r>
            <a:r>
              <a:rPr lang="en-US" i="1" dirty="0"/>
              <a:t>relation</a:t>
            </a:r>
            <a:r>
              <a:rPr lang="en-US" dirty="0"/>
              <a:t> of each to the others. </a:t>
            </a:r>
            <a:endParaRPr lang="en-US" dirty="0" smtClean="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5765" t="5572" r="17383" b="9870"/>
          <a:stretch/>
        </p:blipFill>
        <p:spPr>
          <a:xfrm>
            <a:off x="952379" y="1087851"/>
            <a:ext cx="2291255" cy="4445876"/>
          </a:xfrm>
          <a:prstGeom prst="rect">
            <a:avLst/>
          </a:prstGeom>
        </p:spPr>
      </p:pic>
      <p:sp>
        <p:nvSpPr>
          <p:cNvPr id="6" name="TextBox 5"/>
          <p:cNvSpPr txBox="1"/>
          <p:nvPr/>
        </p:nvSpPr>
        <p:spPr bwMode="auto">
          <a:xfrm rot="21133491">
            <a:off x="1180629" y="4920343"/>
            <a:ext cx="2522483"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UmbertoPantalone</a:t>
            </a:r>
            <a:r>
              <a:rPr lang="en-US" sz="800" dirty="0">
                <a:solidFill>
                  <a:schemeClr val="bg1">
                    <a:lumMod val="65000"/>
                  </a:schemeClr>
                </a:solidFill>
              </a:rPr>
              <a:t> / iStockphoto.com</a:t>
            </a:r>
          </a:p>
        </p:txBody>
      </p:sp>
    </p:spTree>
    <p:extLst>
      <p:ext uri="{BB962C8B-B14F-4D97-AF65-F5344CB8AC3E}">
        <p14:creationId xmlns:p14="http://schemas.microsoft.com/office/powerpoint/2010/main" val="583477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990600"/>
            <a:ext cx="5980228" cy="533400"/>
          </a:xfrm>
        </p:spPr>
        <p:txBody>
          <a:bodyPr/>
          <a:lstStyle/>
          <a:p>
            <a:r>
              <a:rPr lang="en-US" dirty="0"/>
              <a:t>Early Christological Heresies</a:t>
            </a:r>
          </a:p>
        </p:txBody>
      </p:sp>
      <p:sp>
        <p:nvSpPr>
          <p:cNvPr id="7" name="Text Placeholder 3"/>
          <p:cNvSpPr>
            <a:spLocks noGrp="1"/>
          </p:cNvSpPr>
          <p:nvPr>
            <p:ph type="body" sz="quarter" idx="4294967295"/>
          </p:nvPr>
        </p:nvSpPr>
        <p:spPr>
          <a:xfrm>
            <a:off x="1676400" y="1676401"/>
            <a:ext cx="4191000" cy="2590800"/>
          </a:xfrm>
          <a:prstGeom prst="rect">
            <a:avLst/>
          </a:prstGeom>
        </p:spPr>
        <p:txBody>
          <a:bodyPr>
            <a:normAutofit lnSpcReduction="10000"/>
          </a:bodyPr>
          <a:lstStyle/>
          <a:p>
            <a:r>
              <a:rPr lang="en-US" dirty="0"/>
              <a:t>Some Christological heresies downplayed or denied the divinity of Jesus</a:t>
            </a:r>
            <a:r>
              <a:rPr lang="en-US" dirty="0" smtClean="0"/>
              <a:t>.</a:t>
            </a:r>
          </a:p>
          <a:p>
            <a:r>
              <a:rPr lang="en-US" dirty="0"/>
              <a:t>Other heresies downplayed the humanity of Jesus</a:t>
            </a:r>
            <a:r>
              <a:rPr lang="en-US" dirty="0" smtClean="0"/>
              <a:t>.</a:t>
            </a:r>
          </a:p>
          <a:p>
            <a:r>
              <a:rPr lang="en-US" dirty="0"/>
              <a:t>Another claimed that Jesus was not a man at all, but a </a:t>
            </a:r>
            <a:r>
              <a:rPr lang="en-US" dirty="0" err="1"/>
              <a:t>semidivine</a:t>
            </a:r>
            <a:r>
              <a:rPr lang="en-US" dirty="0"/>
              <a:t> being</a:t>
            </a:r>
            <a:r>
              <a:rPr lang="en-US" dirty="0" smtClean="0"/>
              <a:t>.</a:t>
            </a:r>
          </a:p>
        </p:txBody>
      </p:sp>
      <p:sp>
        <p:nvSpPr>
          <p:cNvPr id="6" name="TextBox 5"/>
          <p:cNvSpPr txBox="1"/>
          <p:nvPr/>
        </p:nvSpPr>
        <p:spPr bwMode="auto">
          <a:xfrm>
            <a:off x="6400800" y="5463013"/>
            <a:ext cx="2133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gsermek</a:t>
            </a:r>
            <a:r>
              <a:rPr lang="en-US" sz="800" dirty="0">
                <a:solidFill>
                  <a:schemeClr val="bg1">
                    <a:lumMod val="65000"/>
                  </a:schemeClr>
                </a:solidFill>
              </a:rPr>
              <a:t> / iStockphoto.com</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1447800"/>
            <a:ext cx="2667001" cy="3996820"/>
          </a:xfrm>
          <a:prstGeom prst="rect">
            <a:avLst/>
          </a:prstGeom>
        </p:spPr>
      </p:pic>
    </p:spTree>
    <p:extLst>
      <p:ext uri="{BB962C8B-B14F-4D97-AF65-F5344CB8AC3E}">
        <p14:creationId xmlns:p14="http://schemas.microsoft.com/office/powerpoint/2010/main" val="1421529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6200" y="990600"/>
            <a:ext cx="5181600" cy="533400"/>
          </a:xfrm>
        </p:spPr>
        <p:txBody>
          <a:bodyPr>
            <a:normAutofit fontScale="90000"/>
          </a:bodyPr>
          <a:lstStyle/>
          <a:p>
            <a:r>
              <a:rPr lang="en-US" dirty="0"/>
              <a:t> The Church Defends the Truth</a:t>
            </a:r>
          </a:p>
        </p:txBody>
      </p:sp>
      <p:sp>
        <p:nvSpPr>
          <p:cNvPr id="7" name="Text Placeholder 3"/>
          <p:cNvSpPr>
            <a:spLocks noGrp="1"/>
          </p:cNvSpPr>
          <p:nvPr>
            <p:ph type="body" sz="quarter" idx="4294967295"/>
          </p:nvPr>
        </p:nvSpPr>
        <p:spPr>
          <a:xfrm>
            <a:off x="4648200" y="1676400"/>
            <a:ext cx="3657600" cy="3268493"/>
          </a:xfrm>
          <a:prstGeom prst="rect">
            <a:avLst/>
          </a:prstGeom>
        </p:spPr>
        <p:txBody>
          <a:bodyPr>
            <a:normAutofit/>
          </a:bodyPr>
          <a:lstStyle/>
          <a:p>
            <a:r>
              <a:rPr lang="en-US" dirty="0"/>
              <a:t>The Christological heresies caused division within the early Church</a:t>
            </a:r>
            <a:r>
              <a:rPr lang="en-US" dirty="0" smtClean="0"/>
              <a:t>.</a:t>
            </a:r>
          </a:p>
          <a:p>
            <a:r>
              <a:rPr lang="en-US" dirty="0"/>
              <a:t>The Church Fathers needed to respond with a clear doctrine of the Incarnation. </a:t>
            </a:r>
            <a:endParaRPr lang="en-US" dirty="0" smtClean="0"/>
          </a:p>
          <a:p>
            <a:r>
              <a:rPr lang="en-US" dirty="0"/>
              <a:t>Today, we benefit from their writings. </a:t>
            </a:r>
            <a:endParaRPr lang="en-US" dirty="0" smtClean="0"/>
          </a:p>
        </p:txBody>
      </p:sp>
      <p:sp>
        <p:nvSpPr>
          <p:cNvPr id="6" name="TextBox 5"/>
          <p:cNvSpPr txBox="1"/>
          <p:nvPr/>
        </p:nvSpPr>
        <p:spPr bwMode="auto">
          <a:xfrm rot="21304950">
            <a:off x="384204" y="5130919"/>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JerryPDX</a:t>
            </a:r>
            <a:r>
              <a:rPr lang="en-US" sz="800" dirty="0">
                <a:solidFill>
                  <a:schemeClr val="bg1">
                    <a:lumMod val="65000"/>
                  </a:schemeClr>
                </a:solidFill>
              </a:rPr>
              <a:t> / iStockphoto.com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286000"/>
            <a:ext cx="3998975" cy="26588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46627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4458" y="1066800"/>
            <a:ext cx="3235969"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04800" y="990600"/>
            <a:ext cx="5334000" cy="1066800"/>
          </a:xfrm>
        </p:spPr>
        <p:txBody>
          <a:bodyPr>
            <a:normAutofit/>
          </a:bodyPr>
          <a:lstStyle/>
          <a:p>
            <a:r>
              <a:rPr lang="en-US" dirty="0"/>
              <a:t>Mary, Mother of God: </a:t>
            </a:r>
            <a:r>
              <a:rPr lang="en-US" dirty="0" smtClean="0"/>
              <a:t/>
            </a:r>
            <a:br>
              <a:rPr lang="en-US" dirty="0" smtClean="0"/>
            </a:br>
            <a:r>
              <a:rPr lang="en-US" dirty="0" smtClean="0"/>
              <a:t>The </a:t>
            </a:r>
            <a:r>
              <a:rPr lang="en-US" i="1" dirty="0" err="1"/>
              <a:t>Theotokos</a:t>
            </a:r>
            <a:endParaRPr lang="en-US" dirty="0"/>
          </a:p>
        </p:txBody>
      </p:sp>
      <p:sp>
        <p:nvSpPr>
          <p:cNvPr id="7" name="Text Placeholder 3"/>
          <p:cNvSpPr>
            <a:spLocks noGrp="1"/>
          </p:cNvSpPr>
          <p:nvPr>
            <p:ph type="body" sz="quarter" idx="4294967295"/>
          </p:nvPr>
        </p:nvSpPr>
        <p:spPr>
          <a:xfrm>
            <a:off x="533400" y="1981200"/>
            <a:ext cx="4648200" cy="2971800"/>
          </a:xfrm>
          <a:prstGeom prst="rect">
            <a:avLst/>
          </a:prstGeom>
        </p:spPr>
        <p:txBody>
          <a:bodyPr>
            <a:normAutofit/>
          </a:bodyPr>
          <a:lstStyle/>
          <a:p>
            <a:r>
              <a:rPr lang="en-US" dirty="0" smtClean="0"/>
              <a:t>From the earliest times, Mary was revered as the Mother of Jesus.</a:t>
            </a:r>
          </a:p>
          <a:p>
            <a:r>
              <a:rPr lang="en-US" dirty="0"/>
              <a:t>She received the title Mother of God at the Council of Ephesus in AD 431</a:t>
            </a:r>
            <a:r>
              <a:rPr lang="en-US" dirty="0" smtClean="0"/>
              <a:t>.</a:t>
            </a:r>
          </a:p>
          <a:p>
            <a:r>
              <a:rPr lang="en-US" dirty="0"/>
              <a:t>Because she is the Mother of Jesus, she is also the Mother of God.</a:t>
            </a:r>
            <a:endParaRPr lang="en-US" dirty="0" smtClean="0"/>
          </a:p>
        </p:txBody>
      </p:sp>
      <p:sp>
        <p:nvSpPr>
          <p:cNvPr id="6" name="TextBox 5"/>
          <p:cNvSpPr txBox="1"/>
          <p:nvPr/>
        </p:nvSpPr>
        <p:spPr bwMode="auto">
          <a:xfrm>
            <a:off x="5652655" y="5607278"/>
            <a:ext cx="3276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a:t>
            </a:r>
            <a:r>
              <a:rPr lang="en-US" sz="800" dirty="0" err="1">
                <a:solidFill>
                  <a:schemeClr val="bg1">
                    <a:lumMod val="50000"/>
                  </a:schemeClr>
                </a:solidFill>
              </a:rPr>
              <a:t>sedmak</a:t>
            </a:r>
            <a:r>
              <a:rPr lang="en-US" sz="800" dirty="0">
                <a:solidFill>
                  <a:schemeClr val="bg1">
                    <a:lumMod val="50000"/>
                  </a:schemeClr>
                </a:solidFill>
              </a:rPr>
              <a:t> / iStockphoto.com</a:t>
            </a:r>
          </a:p>
        </p:txBody>
      </p:sp>
    </p:spTree>
    <p:extLst>
      <p:ext uri="{BB962C8B-B14F-4D97-AF65-F5344CB8AC3E}">
        <p14:creationId xmlns:p14="http://schemas.microsoft.com/office/powerpoint/2010/main" val="3909769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990600"/>
            <a:ext cx="6462548" cy="533400"/>
          </a:xfrm>
        </p:spPr>
        <p:txBody>
          <a:bodyPr>
            <a:normAutofit fontScale="90000"/>
          </a:bodyPr>
          <a:lstStyle/>
          <a:p>
            <a:r>
              <a:rPr lang="en-US" dirty="0"/>
              <a:t>Ecumenical Councils of the Early Church</a:t>
            </a:r>
          </a:p>
        </p:txBody>
      </p:sp>
      <p:sp>
        <p:nvSpPr>
          <p:cNvPr id="7" name="Text Placeholder 3"/>
          <p:cNvSpPr>
            <a:spLocks noGrp="1"/>
          </p:cNvSpPr>
          <p:nvPr>
            <p:ph type="body" sz="quarter" idx="4294967295"/>
          </p:nvPr>
        </p:nvSpPr>
        <p:spPr>
          <a:xfrm>
            <a:off x="5105400" y="1676400"/>
            <a:ext cx="3733800" cy="3581400"/>
          </a:xfrm>
          <a:prstGeom prst="rect">
            <a:avLst/>
          </a:prstGeom>
        </p:spPr>
        <p:txBody>
          <a:bodyPr>
            <a:normAutofit/>
          </a:bodyPr>
          <a:lstStyle/>
          <a:p>
            <a:r>
              <a:rPr lang="en-US" dirty="0"/>
              <a:t>Throughout history bishops have met to discuss challenges facing the Church</a:t>
            </a:r>
            <a:r>
              <a:rPr lang="en-US" dirty="0" smtClean="0"/>
              <a:t>.</a:t>
            </a:r>
          </a:p>
          <a:p>
            <a:r>
              <a:rPr lang="en-US" dirty="0"/>
              <a:t>Seven Ecumenical Councils were held between AD 325 and AD 787. </a:t>
            </a:r>
            <a:endParaRPr lang="en-US" dirty="0" smtClean="0"/>
          </a:p>
          <a:p>
            <a:r>
              <a:rPr lang="en-US" dirty="0"/>
              <a:t>The two most important of these took place in modern-day Turkey.</a:t>
            </a:r>
          </a:p>
        </p:txBody>
      </p:sp>
      <p:sp>
        <p:nvSpPr>
          <p:cNvPr id="6" name="TextBox 5"/>
          <p:cNvSpPr txBox="1"/>
          <p:nvPr/>
        </p:nvSpPr>
        <p:spPr bwMode="auto">
          <a:xfrm>
            <a:off x="94242" y="488277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barrand</a:t>
            </a:r>
            <a:r>
              <a:rPr lang="en-US" sz="800" dirty="0">
                <a:solidFill>
                  <a:schemeClr val="bg1">
                    <a:lumMod val="65000"/>
                  </a:schemeClr>
                </a:solidFill>
              </a:rPr>
              <a:t> / iStockphoto.com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794650"/>
            <a:ext cx="4815649" cy="30121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8707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1699014"/>
            <a:ext cx="4901090" cy="3177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228600" y="990600"/>
            <a:ext cx="8458200" cy="533400"/>
          </a:xfrm>
        </p:spPr>
        <p:txBody>
          <a:bodyPr>
            <a:normAutofit/>
          </a:bodyPr>
          <a:lstStyle/>
          <a:p>
            <a:r>
              <a:rPr lang="en-US" dirty="0"/>
              <a:t>The Council of Nicaea</a:t>
            </a:r>
          </a:p>
        </p:txBody>
      </p:sp>
      <p:sp>
        <p:nvSpPr>
          <p:cNvPr id="7" name="Text Placeholder 3"/>
          <p:cNvSpPr>
            <a:spLocks noGrp="1"/>
          </p:cNvSpPr>
          <p:nvPr>
            <p:ph type="body" sz="quarter" idx="4294967295"/>
          </p:nvPr>
        </p:nvSpPr>
        <p:spPr>
          <a:xfrm>
            <a:off x="457199" y="1676400"/>
            <a:ext cx="3500247" cy="3581400"/>
          </a:xfrm>
          <a:prstGeom prst="rect">
            <a:avLst/>
          </a:prstGeom>
        </p:spPr>
        <p:txBody>
          <a:bodyPr>
            <a:normAutofit/>
          </a:bodyPr>
          <a:lstStyle/>
          <a:p>
            <a:r>
              <a:rPr lang="en-US" dirty="0"/>
              <a:t>In AD 325 the Council of Nicaea clarified that Jesus is truly God</a:t>
            </a:r>
            <a:r>
              <a:rPr lang="en-US" dirty="0" smtClean="0"/>
              <a:t>.</a:t>
            </a:r>
          </a:p>
          <a:p>
            <a:r>
              <a:rPr lang="en-US" dirty="0"/>
              <a:t>The teachings of this council help us to understand who Jesus is</a:t>
            </a:r>
            <a:r>
              <a:rPr lang="en-US" dirty="0" smtClean="0"/>
              <a:t>.</a:t>
            </a:r>
          </a:p>
          <a:p>
            <a:r>
              <a:rPr lang="en-US" dirty="0"/>
              <a:t>This council also produced the first draft of the creed we say at Mass, the Nicene Creed. </a:t>
            </a:r>
          </a:p>
        </p:txBody>
      </p:sp>
      <p:sp>
        <p:nvSpPr>
          <p:cNvPr id="6" name="TextBox 5"/>
          <p:cNvSpPr txBox="1"/>
          <p:nvPr/>
        </p:nvSpPr>
        <p:spPr bwMode="auto">
          <a:xfrm>
            <a:off x="4267200" y="483637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duncan1890 / iStockphoto.com</a:t>
            </a:r>
          </a:p>
        </p:txBody>
      </p:sp>
    </p:spTree>
    <p:extLst>
      <p:ext uri="{BB962C8B-B14F-4D97-AF65-F5344CB8AC3E}">
        <p14:creationId xmlns:p14="http://schemas.microsoft.com/office/powerpoint/2010/main" val="1829837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613</TotalTime>
  <Words>1207</Words>
  <Application>Microsoft Office PowerPoint</Application>
  <PresentationFormat>On-screen Show (4:3)</PresentationFormat>
  <Paragraphs>120</Paragraphs>
  <Slides>14</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LIC Presentation template</vt:lpstr>
      <vt:lpstr>The Development of Trinitarian Doctrine</vt:lpstr>
      <vt:lpstr>An Apostolic Faith</vt:lpstr>
      <vt:lpstr>Trinitarian Language Develops</vt:lpstr>
      <vt:lpstr>Theological Terms </vt:lpstr>
      <vt:lpstr>Early Christological Heresies</vt:lpstr>
      <vt:lpstr> The Church Defends the Truth</vt:lpstr>
      <vt:lpstr>Mary, Mother of God:  The Theotokos</vt:lpstr>
      <vt:lpstr>Ecumenical Councils of the Early Church</vt:lpstr>
      <vt:lpstr>The Council of Nicaea</vt:lpstr>
      <vt:lpstr>The Council of Chalcedon</vt:lpstr>
      <vt:lpstr>The Nicene Creed</vt:lpstr>
      <vt:lpstr>Renewal of Baptismal Promises</vt:lpstr>
      <vt:lpstr>Key Concepts in the Nicene Creed</vt:lpstr>
      <vt:lpstr>A Model for Relationships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53</cp:revision>
  <dcterms:created xsi:type="dcterms:W3CDTF">2011-01-10T17:35:40Z</dcterms:created>
  <dcterms:modified xsi:type="dcterms:W3CDTF">2015-03-05T13:59:43Z</dcterms:modified>
</cp:coreProperties>
</file>