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358" r:id="rId3"/>
    <p:sldId id="336" r:id="rId4"/>
    <p:sldId id="359" r:id="rId5"/>
    <p:sldId id="360" r:id="rId6"/>
    <p:sldId id="361" r:id="rId7"/>
    <p:sldId id="3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Singer-Towns" initials="bst" lastIdx="13" clrIdx="0"/>
  <p:cmAuthor id="1" name="lberg" initial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4" autoAdjust="0"/>
    <p:restoredTop sz="82460" autoAdjust="0"/>
  </p:normalViewPr>
  <p:slideViewPr>
    <p:cSldViewPr>
      <p:cViewPr varScale="1">
        <p:scale>
          <a:sx n="93" d="100"/>
          <a:sy n="93" d="100"/>
        </p:scale>
        <p:origin x="175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87550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Use this presentation to show the students how they can incorporate five forms of prayer into their prayer life.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extLst>
      <p:ext uri="{BB962C8B-B14F-4D97-AF65-F5344CB8AC3E}">
        <p14:creationId xmlns:p14="http://schemas.microsoft.com/office/powerpoint/2010/main" val="349028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Ask the students to reflect on the things that are difficult for them to bring before God in prayer. Encourage them to explore why they think this is the case.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extLst>
      <p:ext uri="{BB962C8B-B14F-4D97-AF65-F5344CB8AC3E}">
        <p14:creationId xmlns:p14="http://schemas.microsoft.com/office/powerpoint/2010/main" val="616691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Before showing the question, ask the students if they included prayers of blessing in their bedtime prayers as children. Ask for examples of other blessings they’ve witnessed or taken part in. </a:t>
            </a:r>
            <a:r>
              <a:rPr lang="en-US" sz="1200" i="1" kern="1200" dirty="0" smtClean="0">
                <a:solidFill>
                  <a:schemeClr val="tx1"/>
                </a:solidFill>
                <a:effectLst/>
                <a:latin typeface="+mn-lt"/>
                <a:ea typeface="+mn-ea"/>
                <a:cs typeface="+mn-cs"/>
              </a:rPr>
              <a:t>(Baptisms, graduations, and dedication ceremonies; blessings of groups of individuals at Mass, such as those leaving for a mission trip)</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extLst>
      <p:ext uri="{BB962C8B-B14F-4D97-AF65-F5344CB8AC3E}">
        <p14:creationId xmlns:p14="http://schemas.microsoft.com/office/powerpoint/2010/main" val="684510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Before showing the question, point out that when we feel confused, we can ask the Holy Spirit to pray for us.</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extLst>
      <p:ext uri="{BB962C8B-B14F-4D97-AF65-F5344CB8AC3E}">
        <p14:creationId xmlns:p14="http://schemas.microsoft.com/office/powerpoint/2010/main" val="2905370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After the students have had time to write, ask if they would consider asking God’s help to pray for someone who has hurt them. Invite them to add those names to the list.</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extLst>
      <p:ext uri="{BB962C8B-B14F-4D97-AF65-F5344CB8AC3E}">
        <p14:creationId xmlns:p14="http://schemas.microsoft.com/office/powerpoint/2010/main" val="3634515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Ask a volunteer to read “Attitude of Gratitude,” in the Live it! sidebar on page 381 of the student handbook.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extLst>
      <p:ext uri="{BB962C8B-B14F-4D97-AF65-F5344CB8AC3E}">
        <p14:creationId xmlns:p14="http://schemas.microsoft.com/office/powerpoint/2010/main" val="1919752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smtClean="0">
                <a:solidFill>
                  <a:schemeClr val="tx1"/>
                </a:solidFill>
                <a:effectLst/>
                <a:latin typeface="+mn-lt"/>
                <a:ea typeface="+mn-ea"/>
                <a:cs typeface="+mn-cs"/>
              </a:rPr>
              <a:t>Before showing the question, comment that we praise God for who he is, not only for what he has done.</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extLst>
      <p:ext uri="{BB962C8B-B14F-4D97-AF65-F5344CB8AC3E}">
        <p14:creationId xmlns:p14="http://schemas.microsoft.com/office/powerpoint/2010/main" val="1551285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 y="199"/>
            <a:ext cx="9145586" cy="6859190"/>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6" r:id="rId4"/>
    <p:sldLayoutId id="2147483673" r:id="rId5"/>
    <p:sldLayoutId id="2147483672" r:id="rId6"/>
    <p:sldLayoutId id="2147483651" r:id="rId7"/>
    <p:sldLayoutId id="2147483674" r:id="rId8"/>
    <p:sldLayoutId id="2147483652" r:id="rId9"/>
    <p:sldLayoutId id="2147483655" r:id="rId10"/>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686800" cy="1470025"/>
          </a:xfrm>
        </p:spPr>
        <p:txBody>
          <a:bodyPr>
            <a:normAutofit/>
          </a:bodyPr>
          <a:lstStyle/>
          <a:p>
            <a:r>
              <a:rPr lang="en-US" dirty="0"/>
              <a:t>The Forms of Prayer</a:t>
            </a:r>
          </a:p>
        </p:txBody>
      </p:sp>
      <p:sp>
        <p:nvSpPr>
          <p:cNvPr id="3" name="Subtitle 2"/>
          <p:cNvSpPr>
            <a:spLocks noGrp="1"/>
          </p:cNvSpPr>
          <p:nvPr>
            <p:ph type="subTitle" idx="1"/>
          </p:nvPr>
        </p:nvSpPr>
        <p:spPr>
          <a:xfrm>
            <a:off x="1371600" y="3429000"/>
            <a:ext cx="6400800" cy="990600"/>
          </a:xfrm>
        </p:spPr>
        <p:txBody>
          <a:bodyPr/>
          <a:lstStyle/>
          <a:p>
            <a:r>
              <a:rPr lang="en-US" i="1" dirty="0"/>
              <a:t>The Catholic Faith Handbook for Youth, Third Edition</a:t>
            </a:r>
            <a:endParaRPr lang="en-US" dirty="0"/>
          </a:p>
        </p:txBody>
      </p:sp>
      <p:sp>
        <p:nvSpPr>
          <p:cNvPr id="4" name="Text Placeholder 8"/>
          <p:cNvSpPr>
            <a:spLocks noGrp="1"/>
          </p:cNvSpPr>
          <p:nvPr>
            <p:ph type="body" sz="quarter" idx="10"/>
          </p:nvPr>
        </p:nvSpPr>
        <p:spPr>
          <a:xfrm>
            <a:off x="7543800" y="5867400"/>
            <a:ext cx="1447800" cy="152400"/>
          </a:xfrm>
        </p:spPr>
        <p:txBody>
          <a:bodyPr>
            <a:noAutofit/>
          </a:bodyPr>
          <a:lstStyle>
            <a:lvl1pPr>
              <a:buNone/>
              <a:defRPr sz="800">
                <a:solidFill>
                  <a:schemeClr val="bg1">
                    <a:lumMod val="50000"/>
                  </a:schemeClr>
                </a:solidFill>
              </a:defRPr>
            </a:lvl1pPr>
          </a:lstStyle>
          <a:p>
            <a:pPr lvl="0"/>
            <a:r>
              <a:rPr lang="en-US" dirty="0" smtClean="0"/>
              <a:t>Document </a:t>
            </a:r>
            <a:r>
              <a:rPr lang="en-US" smtClean="0"/>
              <a:t>#: </a:t>
            </a:r>
            <a:r>
              <a:rPr lang="en-US" smtClean="0"/>
              <a:t>TX003165</a:t>
            </a:r>
            <a:endParaRPr lang="en-US" dirty="0" smtClean="0"/>
          </a:p>
        </p:txBody>
      </p:sp>
      <p:sp>
        <p:nvSpPr>
          <p:cNvPr id="5" name="Rectangle 4"/>
          <p:cNvSpPr/>
          <p:nvPr/>
        </p:nvSpPr>
        <p:spPr>
          <a:xfrm>
            <a:off x="4057984" y="4572000"/>
            <a:ext cx="1326004" cy="369332"/>
          </a:xfrm>
          <a:prstGeom prst="rect">
            <a:avLst/>
          </a:prstGeom>
        </p:spPr>
        <p:txBody>
          <a:bodyPr wrap="none">
            <a:spAutoFit/>
          </a:bodyPr>
          <a:lstStyle/>
          <a:p>
            <a:r>
              <a:rPr lang="en-US" dirty="0">
                <a:solidFill>
                  <a:schemeClr val="bg1"/>
                </a:solidFill>
                <a:latin typeface="Arial" pitchFamily="34" charset="0"/>
                <a:cs typeface="Arial" pitchFamily="34" charset="0"/>
              </a:rPr>
              <a:t>Chapter </a:t>
            </a:r>
            <a:r>
              <a:rPr lang="en-US" dirty="0" smtClean="0">
                <a:solidFill>
                  <a:schemeClr val="bg1"/>
                </a:solidFill>
                <a:latin typeface="Arial" pitchFamily="34" charset="0"/>
                <a:cs typeface="Arial" pitchFamily="34" charset="0"/>
              </a:rPr>
              <a:t>34</a:t>
            </a:r>
            <a:endParaRPr lang="en-US"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6"/>
          <p:cNvSpPr txBox="1">
            <a:spLocks/>
          </p:cNvSpPr>
          <p:nvPr/>
        </p:nvSpPr>
        <p:spPr>
          <a:xfrm>
            <a:off x="3886200" y="4706779"/>
            <a:ext cx="4191000" cy="762000"/>
          </a:xfrm>
          <a:prstGeom prst="rect">
            <a:avLst/>
          </a:prstGeom>
        </p:spPr>
        <p:txBody>
          <a:bodyPr>
            <a:noAutofit/>
          </a:bodyPr>
          <a:lstStyle/>
          <a:p>
            <a:pPr>
              <a:tabLst>
                <a:tab pos="91440" algn="l"/>
                <a:tab pos="182880" algn="l"/>
              </a:tabLst>
            </a:pPr>
            <a:endParaRPr lang="en-US" dirty="0">
              <a:latin typeface="Calibri (Body)"/>
            </a:endParaRPr>
          </a:p>
        </p:txBody>
      </p:sp>
      <p:sp>
        <p:nvSpPr>
          <p:cNvPr id="17" name="TextBox 5"/>
          <p:cNvSpPr txBox="1">
            <a:spLocks noChangeArrowheads="1"/>
          </p:cNvSpPr>
          <p:nvPr/>
        </p:nvSpPr>
        <p:spPr bwMode="auto">
          <a:xfrm>
            <a:off x="5562600" y="3124200"/>
            <a:ext cx="2184041"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Kirill </a:t>
            </a:r>
            <a:r>
              <a:rPr lang="en-US" sz="500" dirty="0" err="1">
                <a:latin typeface="Arial" pitchFamily="34" charset="0"/>
                <a:cs typeface="Arial" pitchFamily="34" charset="0"/>
              </a:rPr>
              <a:t>Kleykov</a:t>
            </a:r>
            <a:r>
              <a:rPr lang="en-US" sz="500" dirty="0">
                <a:latin typeface="Arial" pitchFamily="34" charset="0"/>
                <a:cs typeface="Arial" pitchFamily="34" charset="0"/>
              </a:rPr>
              <a:t> / www.shutterstock.com</a:t>
            </a:r>
          </a:p>
        </p:txBody>
      </p:sp>
      <p:sp>
        <p:nvSpPr>
          <p:cNvPr id="25" name="Content Placeholder 6"/>
          <p:cNvSpPr txBox="1">
            <a:spLocks/>
          </p:cNvSpPr>
          <p:nvPr/>
        </p:nvSpPr>
        <p:spPr>
          <a:xfrm>
            <a:off x="-381000" y="2590800"/>
            <a:ext cx="6861096" cy="672861"/>
          </a:xfrm>
          <a:prstGeom prst="rect">
            <a:avLst/>
          </a:prstGeom>
        </p:spPr>
        <p:txBody>
          <a:bodyPr>
            <a:noAutofit/>
          </a:bodyPr>
          <a:lstStyle/>
          <a:p>
            <a:pPr algn="ctr"/>
            <a:r>
              <a:rPr lang="en-US" sz="2400" b="1" dirty="0">
                <a:latin typeface="Arial" pitchFamily="34" charset="0"/>
                <a:cs typeface="Arial" pitchFamily="34" charset="0"/>
              </a:rPr>
              <a:t>Different Ways to Pray</a:t>
            </a:r>
          </a:p>
        </p:txBody>
      </p:sp>
      <p:sp>
        <p:nvSpPr>
          <p:cNvPr id="26" name="TextBox 25"/>
          <p:cNvSpPr txBox="1"/>
          <p:nvPr/>
        </p:nvSpPr>
        <p:spPr bwMode="auto">
          <a:xfrm>
            <a:off x="566720" y="3568461"/>
            <a:ext cx="82098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God wants to be in relationship with us in every aspect of our lives.</a:t>
            </a:r>
            <a:endParaRPr lang="en-US" dirty="0">
              <a:solidFill>
                <a:schemeClr val="bg1">
                  <a:lumMod val="65000"/>
                </a:schemeClr>
              </a:solidFill>
              <a:latin typeface="Arial" pitchFamily="34" charset="0"/>
              <a:cs typeface="Arial" pitchFamily="34" charset="0"/>
            </a:endParaRPr>
          </a:p>
        </p:txBody>
      </p:sp>
      <p:sp>
        <p:nvSpPr>
          <p:cNvPr id="28" name="TextBox 27"/>
          <p:cNvSpPr txBox="1"/>
          <p:nvPr/>
        </p:nvSpPr>
        <p:spPr bwMode="auto">
          <a:xfrm>
            <a:off x="566719" y="4000500"/>
            <a:ext cx="8348681"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Different forms of prayer connect to different times and situations in our lives.</a:t>
            </a:r>
            <a:endParaRPr lang="en-US" dirty="0">
              <a:solidFill>
                <a:schemeClr val="bg1">
                  <a:lumMod val="65000"/>
                </a:schemeClr>
              </a:solidFill>
              <a:latin typeface="Arial" pitchFamily="34" charset="0"/>
              <a:cs typeface="Arial" pitchFamily="34" charset="0"/>
            </a:endParaRPr>
          </a:p>
        </p:txBody>
      </p:sp>
      <p:sp>
        <p:nvSpPr>
          <p:cNvPr id="29" name="TextBox 28"/>
          <p:cNvSpPr txBox="1"/>
          <p:nvPr/>
        </p:nvSpPr>
        <p:spPr bwMode="auto">
          <a:xfrm>
            <a:off x="566720" y="4457700"/>
            <a:ext cx="78288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do not need to have our lives in perfect order before we pray.</a:t>
            </a:r>
            <a:endParaRPr lang="en-US" dirty="0">
              <a:solidFill>
                <a:schemeClr val="bg1">
                  <a:lumMod val="65000"/>
                </a:schemeClr>
              </a:solidFill>
              <a:latin typeface="Arial" pitchFamily="34" charset="0"/>
              <a:cs typeface="Arial" pitchFamily="34" charset="0"/>
            </a:endParaRPr>
          </a:p>
        </p:txBody>
      </p:sp>
      <p:pic>
        <p:nvPicPr>
          <p:cNvPr id="1038" name="Picture 14" descr="G:\powerpoint images\chapter34\shutterstock_601382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1661" y="1143000"/>
            <a:ext cx="2928939" cy="1943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0" name="TextBox 29"/>
          <p:cNvSpPr txBox="1"/>
          <p:nvPr/>
        </p:nvSpPr>
        <p:spPr bwMode="auto">
          <a:xfrm>
            <a:off x="566719" y="4903113"/>
            <a:ext cx="8424881"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can bring struggles, imperfections, confusions, and sins to God in prayer.</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4146590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G:\powerpoint images\chapter34\shutterstock_390667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419601"/>
            <a:ext cx="2585215"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3" name="TextBox 5"/>
          <p:cNvSpPr txBox="1">
            <a:spLocks noChangeArrowheads="1"/>
          </p:cNvSpPr>
          <p:nvPr/>
        </p:nvSpPr>
        <p:spPr bwMode="auto">
          <a:xfrm>
            <a:off x="3276600" y="6536323"/>
            <a:ext cx="1969918"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James </a:t>
            </a:r>
            <a:r>
              <a:rPr lang="en-US" sz="500" dirty="0" err="1">
                <a:latin typeface="Arial" pitchFamily="34" charset="0"/>
                <a:cs typeface="Arial" pitchFamily="34" charset="0"/>
              </a:rPr>
              <a:t>Steidl</a:t>
            </a:r>
            <a:r>
              <a:rPr lang="en-US" sz="500" dirty="0">
                <a:latin typeface="Arial" pitchFamily="34" charset="0"/>
                <a:cs typeface="Arial" pitchFamily="34" charset="0"/>
              </a:rPr>
              <a:t> / www.shutterstock.com </a:t>
            </a:r>
          </a:p>
        </p:txBody>
      </p:sp>
      <p:sp>
        <p:nvSpPr>
          <p:cNvPr id="15" name="Content Placeholder 6"/>
          <p:cNvSpPr txBox="1">
            <a:spLocks/>
          </p:cNvSpPr>
          <p:nvPr/>
        </p:nvSpPr>
        <p:spPr>
          <a:xfrm>
            <a:off x="1063704" y="1638300"/>
            <a:ext cx="6861096" cy="672861"/>
          </a:xfrm>
          <a:prstGeom prst="rect">
            <a:avLst/>
          </a:prstGeom>
        </p:spPr>
        <p:txBody>
          <a:bodyPr>
            <a:noAutofit/>
          </a:bodyPr>
          <a:lstStyle/>
          <a:p>
            <a:pPr algn="ctr"/>
            <a:r>
              <a:rPr lang="en-US" sz="2400" b="1" dirty="0">
                <a:latin typeface="Arial" pitchFamily="34" charset="0"/>
                <a:cs typeface="Arial" pitchFamily="34" charset="0"/>
              </a:rPr>
              <a:t>Blessing and Adoration</a:t>
            </a:r>
          </a:p>
        </p:txBody>
      </p:sp>
      <p:sp>
        <p:nvSpPr>
          <p:cNvPr id="16" name="TextBox 15"/>
          <p:cNvSpPr txBox="1"/>
          <p:nvPr/>
        </p:nvSpPr>
        <p:spPr bwMode="auto">
          <a:xfrm>
            <a:off x="705512" y="2438400"/>
            <a:ext cx="82098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In blessing, we ask God’s care for a person, place, or activity. </a:t>
            </a:r>
            <a:endParaRPr lang="en-US" dirty="0">
              <a:solidFill>
                <a:schemeClr val="bg1">
                  <a:lumMod val="65000"/>
                </a:schemeClr>
              </a:solidFill>
              <a:latin typeface="Arial" pitchFamily="34" charset="0"/>
              <a:cs typeface="Arial" pitchFamily="34" charset="0"/>
            </a:endParaRPr>
          </a:p>
        </p:txBody>
      </p:sp>
      <p:sp>
        <p:nvSpPr>
          <p:cNvPr id="19" name="TextBox 18"/>
          <p:cNvSpPr txBox="1"/>
          <p:nvPr/>
        </p:nvSpPr>
        <p:spPr bwMode="auto">
          <a:xfrm>
            <a:off x="705512" y="2870439"/>
            <a:ext cx="78288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In adoration, we acknowledge God as our </a:t>
            </a:r>
            <a:r>
              <a:rPr lang="en-US" dirty="0" smtClean="0">
                <a:latin typeface="Arial" pitchFamily="34" charset="0"/>
                <a:cs typeface="Arial" pitchFamily="34" charset="0"/>
              </a:rPr>
              <a:t>Creator</a:t>
            </a:r>
            <a:r>
              <a:rPr lang="en-US" dirty="0">
                <a:latin typeface="Arial" pitchFamily="34" charset="0"/>
                <a:cs typeface="Arial" pitchFamily="34" charset="0"/>
              </a:rPr>
              <a:t>.</a:t>
            </a:r>
            <a:endParaRPr lang="en-US" dirty="0">
              <a:solidFill>
                <a:schemeClr val="bg1">
                  <a:lumMod val="65000"/>
                </a:schemeClr>
              </a:solidFill>
              <a:latin typeface="Arial" pitchFamily="34" charset="0"/>
              <a:cs typeface="Arial" pitchFamily="34" charset="0"/>
            </a:endParaRPr>
          </a:p>
        </p:txBody>
      </p:sp>
      <p:sp>
        <p:nvSpPr>
          <p:cNvPr id="23" name="TextBox 22"/>
          <p:cNvSpPr txBox="1"/>
          <p:nvPr/>
        </p:nvSpPr>
        <p:spPr bwMode="auto">
          <a:xfrm>
            <a:off x="705512" y="3327639"/>
            <a:ext cx="7828888"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QUESTION:  Which people or situations are most in need of God’s blessing today?</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999586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5"/>
          <p:cNvSpPr txBox="1">
            <a:spLocks noChangeArrowheads="1"/>
          </p:cNvSpPr>
          <p:nvPr/>
        </p:nvSpPr>
        <p:spPr bwMode="auto">
          <a:xfrm>
            <a:off x="4800600" y="6400800"/>
            <a:ext cx="264795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Tatagatta</a:t>
            </a:r>
            <a:r>
              <a:rPr lang="en-US" sz="500" dirty="0">
                <a:latin typeface="Arial" pitchFamily="34" charset="0"/>
                <a:cs typeface="Arial" pitchFamily="34" charset="0"/>
              </a:rPr>
              <a:t> / www.shutterstock.com </a:t>
            </a:r>
          </a:p>
        </p:txBody>
      </p:sp>
      <p:sp>
        <p:nvSpPr>
          <p:cNvPr id="22" name="TextBox 21"/>
          <p:cNvSpPr txBox="1"/>
          <p:nvPr/>
        </p:nvSpPr>
        <p:spPr bwMode="auto">
          <a:xfrm>
            <a:off x="762000" y="2760850"/>
            <a:ext cx="67065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First we ask for forgiveness, and then we ask God for help.</a:t>
            </a:r>
            <a:endParaRPr lang="en-US" dirty="0">
              <a:solidFill>
                <a:schemeClr val="bg1">
                  <a:lumMod val="65000"/>
                </a:schemeClr>
              </a:solidFill>
              <a:latin typeface="Arial" pitchFamily="34" charset="0"/>
              <a:cs typeface="Arial" pitchFamily="34" charset="0"/>
            </a:endParaRPr>
          </a:p>
        </p:txBody>
      </p:sp>
      <p:sp>
        <p:nvSpPr>
          <p:cNvPr id="23" name="Content Placeholder 6"/>
          <p:cNvSpPr txBox="1">
            <a:spLocks/>
          </p:cNvSpPr>
          <p:nvPr/>
        </p:nvSpPr>
        <p:spPr>
          <a:xfrm>
            <a:off x="1789650" y="1905000"/>
            <a:ext cx="5677950" cy="685800"/>
          </a:xfrm>
          <a:prstGeom prst="rect">
            <a:avLst/>
          </a:prstGeom>
        </p:spPr>
        <p:txBody>
          <a:bodyPr>
            <a:noAutofit/>
          </a:bodyPr>
          <a:lstStyle/>
          <a:p>
            <a:pPr algn="ctr"/>
            <a:r>
              <a:rPr lang="en-US" sz="2400" b="1" dirty="0">
                <a:latin typeface="Arial" pitchFamily="34" charset="0"/>
                <a:cs typeface="Arial" pitchFamily="34" charset="0"/>
              </a:rPr>
              <a:t>Petition</a:t>
            </a:r>
          </a:p>
        </p:txBody>
      </p:sp>
      <p:sp>
        <p:nvSpPr>
          <p:cNvPr id="24" name="TextBox 23"/>
          <p:cNvSpPr txBox="1"/>
          <p:nvPr/>
        </p:nvSpPr>
        <p:spPr bwMode="auto">
          <a:xfrm>
            <a:off x="762988" y="3212068"/>
            <a:ext cx="8153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This is the most usual form of prayer because it is the most spontaneous.</a:t>
            </a:r>
          </a:p>
        </p:txBody>
      </p:sp>
      <p:sp>
        <p:nvSpPr>
          <p:cNvPr id="26" name="TextBox 25"/>
          <p:cNvSpPr txBox="1"/>
          <p:nvPr/>
        </p:nvSpPr>
        <p:spPr bwMode="auto">
          <a:xfrm>
            <a:off x="762988" y="3669268"/>
            <a:ext cx="8153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QUESTION:  When are you most likely to ask for God’s help?</a:t>
            </a:r>
          </a:p>
        </p:txBody>
      </p:sp>
      <p:pic>
        <p:nvPicPr>
          <p:cNvPr id="3084" name="Picture 12" descr="G:\powerpoint images\chapter34\shutterstock_693777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6316" y="4419600"/>
            <a:ext cx="2673684" cy="190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327247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5"/>
          <p:cNvSpPr txBox="1">
            <a:spLocks noChangeArrowheads="1"/>
          </p:cNvSpPr>
          <p:nvPr/>
        </p:nvSpPr>
        <p:spPr bwMode="auto">
          <a:xfrm>
            <a:off x="305252" y="5240923"/>
            <a:ext cx="2133148"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Apple's Eyes Studio / www.shutterstock.com </a:t>
            </a:r>
          </a:p>
        </p:txBody>
      </p:sp>
      <p:sp>
        <p:nvSpPr>
          <p:cNvPr id="22" name="TextBox 21"/>
          <p:cNvSpPr txBox="1"/>
          <p:nvPr/>
        </p:nvSpPr>
        <p:spPr bwMode="auto">
          <a:xfrm>
            <a:off x="2819400" y="2971800"/>
            <a:ext cx="67065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ask God to help another person or group.</a:t>
            </a:r>
            <a:endParaRPr lang="en-US" dirty="0">
              <a:solidFill>
                <a:schemeClr val="bg1">
                  <a:lumMod val="65000"/>
                </a:schemeClr>
              </a:solidFill>
              <a:latin typeface="Arial" pitchFamily="34" charset="0"/>
              <a:cs typeface="Arial" pitchFamily="34" charset="0"/>
            </a:endParaRPr>
          </a:p>
        </p:txBody>
      </p:sp>
      <p:sp>
        <p:nvSpPr>
          <p:cNvPr id="23" name="Content Placeholder 6"/>
          <p:cNvSpPr txBox="1">
            <a:spLocks/>
          </p:cNvSpPr>
          <p:nvPr/>
        </p:nvSpPr>
        <p:spPr>
          <a:xfrm>
            <a:off x="2743200" y="2057400"/>
            <a:ext cx="5677950" cy="685800"/>
          </a:xfrm>
          <a:prstGeom prst="rect">
            <a:avLst/>
          </a:prstGeom>
        </p:spPr>
        <p:txBody>
          <a:bodyPr>
            <a:noAutofit/>
          </a:bodyPr>
          <a:lstStyle/>
          <a:p>
            <a:pPr algn="ctr"/>
            <a:r>
              <a:rPr lang="en-US" sz="2400" b="1" dirty="0">
                <a:latin typeface="Arial" pitchFamily="34" charset="0"/>
                <a:cs typeface="Arial" pitchFamily="34" charset="0"/>
              </a:rPr>
              <a:t> Intercession</a:t>
            </a:r>
          </a:p>
        </p:txBody>
      </p:sp>
      <p:pic>
        <p:nvPicPr>
          <p:cNvPr id="4108" name="Picture 12" descr="G:\powerpoint images\chapter34\shutterstock_833512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75163"/>
            <a:ext cx="1941512" cy="290772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9" name="TextBox 28"/>
          <p:cNvSpPr txBox="1"/>
          <p:nvPr/>
        </p:nvSpPr>
        <p:spPr bwMode="auto">
          <a:xfrm>
            <a:off x="2819400" y="3448080"/>
            <a:ext cx="67065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grow in love for someone when we pray for them.</a:t>
            </a:r>
            <a:endParaRPr lang="en-US" dirty="0">
              <a:solidFill>
                <a:schemeClr val="bg1">
                  <a:lumMod val="65000"/>
                </a:schemeClr>
              </a:solidFill>
              <a:latin typeface="Arial" pitchFamily="34" charset="0"/>
              <a:cs typeface="Arial" pitchFamily="34" charset="0"/>
            </a:endParaRPr>
          </a:p>
        </p:txBody>
      </p:sp>
      <p:sp>
        <p:nvSpPr>
          <p:cNvPr id="30" name="TextBox 29"/>
          <p:cNvSpPr txBox="1"/>
          <p:nvPr/>
        </p:nvSpPr>
        <p:spPr bwMode="auto">
          <a:xfrm>
            <a:off x="2819400" y="3897868"/>
            <a:ext cx="67065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are invited to broaden our circle of concern.</a:t>
            </a:r>
            <a:endParaRPr lang="en-US" dirty="0">
              <a:solidFill>
                <a:schemeClr val="bg1">
                  <a:lumMod val="65000"/>
                </a:schemeClr>
              </a:solidFill>
              <a:latin typeface="Arial" pitchFamily="34" charset="0"/>
              <a:cs typeface="Arial" pitchFamily="34" charset="0"/>
            </a:endParaRPr>
          </a:p>
        </p:txBody>
      </p:sp>
      <p:sp>
        <p:nvSpPr>
          <p:cNvPr id="31" name="TextBox 30"/>
          <p:cNvSpPr txBox="1"/>
          <p:nvPr/>
        </p:nvSpPr>
        <p:spPr bwMode="auto">
          <a:xfrm>
            <a:off x="2819400" y="4355068"/>
            <a:ext cx="67065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QUESTION:  Who have you promised to pray for?</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3107891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2" name="Picture 12" descr="G:\powerpoint images\chapter34\shutterstock_1090556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1758" y="2743200"/>
            <a:ext cx="1938842" cy="2903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0" name="TextBox 5"/>
          <p:cNvSpPr txBox="1">
            <a:spLocks noChangeArrowheads="1"/>
          </p:cNvSpPr>
          <p:nvPr/>
        </p:nvSpPr>
        <p:spPr bwMode="auto">
          <a:xfrm>
            <a:off x="6629400" y="5638800"/>
            <a:ext cx="1828800" cy="169277"/>
          </a:xfrm>
          <a:prstGeom prst="rect">
            <a:avLst/>
          </a:prstGeom>
          <a:noFill/>
          <a:ln w="9525">
            <a:noFill/>
            <a:miter lim="800000"/>
            <a:headEnd/>
            <a:tailEnd/>
          </a:ln>
        </p:spPr>
        <p:txBody>
          <a:bodyPr wrap="square">
            <a:spAutoFit/>
          </a:bodyPr>
          <a:lstStyle/>
          <a:p>
            <a:r>
              <a:rPr lang="de-DE" sz="500" dirty="0">
                <a:latin typeface="Arial" pitchFamily="34" charset="0"/>
                <a:cs typeface="Arial" pitchFamily="34" charset="0"/>
              </a:rPr>
              <a:t>Copyright: Yuri Arcurs / www.shutterstock.com </a:t>
            </a:r>
            <a:endParaRPr lang="en-US" sz="500" dirty="0">
              <a:latin typeface="Arial" pitchFamily="34" charset="0"/>
              <a:cs typeface="Arial" pitchFamily="34" charset="0"/>
            </a:endParaRPr>
          </a:p>
        </p:txBody>
      </p:sp>
      <p:sp>
        <p:nvSpPr>
          <p:cNvPr id="21" name="TextBox 20"/>
          <p:cNvSpPr txBox="1"/>
          <p:nvPr/>
        </p:nvSpPr>
        <p:spPr bwMode="auto">
          <a:xfrm>
            <a:off x="532412" y="2988072"/>
            <a:ext cx="67065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show gratitude for the gift of life and the gifts of life.</a:t>
            </a:r>
            <a:endParaRPr lang="en-US" dirty="0">
              <a:solidFill>
                <a:schemeClr val="bg1">
                  <a:lumMod val="65000"/>
                </a:schemeClr>
              </a:solidFill>
              <a:latin typeface="Arial" pitchFamily="34" charset="0"/>
              <a:cs typeface="Arial" pitchFamily="34" charset="0"/>
            </a:endParaRPr>
          </a:p>
        </p:txBody>
      </p:sp>
      <p:sp>
        <p:nvSpPr>
          <p:cNvPr id="22" name="Content Placeholder 6"/>
          <p:cNvSpPr txBox="1">
            <a:spLocks/>
          </p:cNvSpPr>
          <p:nvPr/>
        </p:nvSpPr>
        <p:spPr>
          <a:xfrm>
            <a:off x="799050" y="2133600"/>
            <a:ext cx="5677950" cy="685800"/>
          </a:xfrm>
          <a:prstGeom prst="rect">
            <a:avLst/>
          </a:prstGeom>
        </p:spPr>
        <p:txBody>
          <a:bodyPr>
            <a:noAutofit/>
          </a:bodyPr>
          <a:lstStyle/>
          <a:p>
            <a:pPr algn="ctr"/>
            <a:r>
              <a:rPr lang="en-US" sz="2400" b="1" dirty="0">
                <a:latin typeface="Arial" pitchFamily="34" charset="0"/>
                <a:cs typeface="Arial" pitchFamily="34" charset="0"/>
              </a:rPr>
              <a:t> Thanksgiving</a:t>
            </a:r>
          </a:p>
        </p:txBody>
      </p:sp>
      <p:sp>
        <p:nvSpPr>
          <p:cNvPr id="23" name="TextBox 22"/>
          <p:cNvSpPr txBox="1"/>
          <p:nvPr/>
        </p:nvSpPr>
        <p:spPr bwMode="auto">
          <a:xfrm>
            <a:off x="532412" y="3544669"/>
            <a:ext cx="5639788"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QUESTION:  Can you “give thanks in all circumstances,” </a:t>
            </a:r>
            <a:r>
              <a:rPr lang="en-US" dirty="0" smtClean="0">
                <a:latin typeface="Arial" pitchFamily="34" charset="0"/>
                <a:cs typeface="Arial" pitchFamily="34" charset="0"/>
              </a:rPr>
              <a:t>as </a:t>
            </a:r>
            <a:r>
              <a:rPr lang="en-US" dirty="0">
                <a:latin typeface="Arial" pitchFamily="34" charset="0"/>
                <a:cs typeface="Arial" pitchFamily="34" charset="0"/>
              </a:rPr>
              <a:t>Saint Paul encourages?</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53964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7" name="Picture 11" descr="G:\powerpoint images\chapter34\shutterstock_708630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495800"/>
            <a:ext cx="2971800" cy="18666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TextBox 2"/>
          <p:cNvSpPr txBox="1"/>
          <p:nvPr/>
        </p:nvSpPr>
        <p:spPr bwMode="auto">
          <a:xfrm>
            <a:off x="874262" y="2971800"/>
            <a:ext cx="67065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acknowledge that God is God, giving him glory.</a:t>
            </a:r>
            <a:endParaRPr lang="en-US" dirty="0">
              <a:solidFill>
                <a:schemeClr val="bg1">
                  <a:lumMod val="65000"/>
                </a:schemeClr>
              </a:solidFill>
              <a:latin typeface="Arial" pitchFamily="34" charset="0"/>
              <a:cs typeface="Arial" pitchFamily="34" charset="0"/>
            </a:endParaRPr>
          </a:p>
        </p:txBody>
      </p:sp>
      <p:sp>
        <p:nvSpPr>
          <p:cNvPr id="16" name="Content Placeholder 6"/>
          <p:cNvSpPr txBox="1">
            <a:spLocks/>
          </p:cNvSpPr>
          <p:nvPr/>
        </p:nvSpPr>
        <p:spPr>
          <a:xfrm>
            <a:off x="1600200" y="2057400"/>
            <a:ext cx="6172200" cy="685800"/>
          </a:xfrm>
          <a:prstGeom prst="rect">
            <a:avLst/>
          </a:prstGeom>
        </p:spPr>
        <p:txBody>
          <a:bodyPr>
            <a:noAutofit/>
          </a:bodyPr>
          <a:lstStyle/>
          <a:p>
            <a:pPr algn="ctr"/>
            <a:r>
              <a:rPr lang="en-US" sz="2400" b="1" dirty="0">
                <a:latin typeface="Arial" pitchFamily="34" charset="0"/>
                <a:cs typeface="Arial" pitchFamily="34" charset="0"/>
              </a:rPr>
              <a:t> Praise</a:t>
            </a:r>
          </a:p>
        </p:txBody>
      </p:sp>
      <p:sp>
        <p:nvSpPr>
          <p:cNvPr id="10" name="TextBox 5"/>
          <p:cNvSpPr txBox="1">
            <a:spLocks noChangeArrowheads="1"/>
          </p:cNvSpPr>
          <p:nvPr/>
        </p:nvSpPr>
        <p:spPr bwMode="auto">
          <a:xfrm>
            <a:off x="2859540" y="6383923"/>
            <a:ext cx="2017260" cy="169277"/>
          </a:xfrm>
          <a:prstGeom prst="rect">
            <a:avLst/>
          </a:prstGeom>
          <a:noFill/>
          <a:ln w="9525">
            <a:noFill/>
            <a:miter lim="800000"/>
            <a:headEnd/>
            <a:tailEnd/>
          </a:ln>
        </p:spPr>
        <p:txBody>
          <a:bodyPr wrap="square">
            <a:spAutoFit/>
          </a:bodyPr>
          <a:lstStyle/>
          <a:p>
            <a:r>
              <a:rPr lang="de-DE" sz="500" dirty="0">
                <a:latin typeface="Arial" pitchFamily="34" charset="0"/>
                <a:cs typeface="Arial" pitchFamily="34" charset="0"/>
              </a:rPr>
              <a:t>Copyright: Dmitriy Shironosov / www.shutterstock.com </a:t>
            </a:r>
            <a:endParaRPr lang="en-US" sz="500" dirty="0">
              <a:latin typeface="Arial" pitchFamily="34" charset="0"/>
              <a:cs typeface="Arial" pitchFamily="34" charset="0"/>
            </a:endParaRPr>
          </a:p>
        </p:txBody>
      </p:sp>
      <p:sp>
        <p:nvSpPr>
          <p:cNvPr id="12" name="TextBox 11"/>
          <p:cNvSpPr txBox="1"/>
          <p:nvPr/>
        </p:nvSpPr>
        <p:spPr bwMode="auto">
          <a:xfrm>
            <a:off x="875250" y="3398378"/>
            <a:ext cx="781155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 QUESTION:  What are some ways you could express praise for God?</a:t>
            </a:r>
          </a:p>
        </p:txBody>
      </p:sp>
    </p:spTree>
    <p:extLst>
      <p:ext uri="{BB962C8B-B14F-4D97-AF65-F5344CB8AC3E}">
        <p14:creationId xmlns:p14="http://schemas.microsoft.com/office/powerpoint/2010/main" val="20293093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Autofit/>
      </a:bodyPr>
      <a:lstStyle>
        <a:defPPr>
          <a:tabLst>
            <a:tab pos="182880" algn="l"/>
          </a:tabLst>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1526</TotalTime>
  <Words>534</Words>
  <Application>Microsoft Office PowerPoint</Application>
  <PresentationFormat>On-screen Show (4:3)</PresentationFormat>
  <Paragraphs>48</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(Body)</vt:lpstr>
      <vt:lpstr>LIC Presentation template-New</vt:lpstr>
      <vt:lpstr>The Forms of Prayer</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Eloise Sendelbach</cp:lastModifiedBy>
  <cp:revision>283</cp:revision>
  <dcterms:created xsi:type="dcterms:W3CDTF">2011-06-08T19:56:13Z</dcterms:created>
  <dcterms:modified xsi:type="dcterms:W3CDTF">2013-02-05T15:51:28Z</dcterms:modified>
</cp:coreProperties>
</file>