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Fast Redmond" initials="JF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76071" autoAdjust="0"/>
  </p:normalViewPr>
  <p:slideViewPr>
    <p:cSldViewPr>
      <p:cViewPr varScale="1">
        <p:scale>
          <a:sx n="118" d="100"/>
          <a:sy n="118" d="100"/>
        </p:scale>
        <p:origin x="-21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44888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90167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a:t>
            </a:r>
            <a:r>
              <a:rPr lang="de-DE" dirty="0" smtClean="0"/>
              <a:t>Bischof Kurt Koch 24.5.2009 Firmung Solothurn, vor der St. Ursenkathedrale</a:t>
            </a:r>
          </a:p>
          <a:p>
            <a:endParaRPr lang="de-DE" dirty="0" smtClean="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177808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409549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excerpt on slide 4 is from “Pope John’s Opening Speech to the Council,” in </a:t>
            </a:r>
            <a:r>
              <a:rPr lang="en-US" i="1" dirty="0" smtClean="0"/>
              <a:t>The Documents of Vatican II</a:t>
            </a:r>
            <a:r>
              <a:rPr lang="en-US" dirty="0" smtClean="0"/>
              <a:t>, Walter M. Abbott, general editor [New York/Cleveland: Corpus Books, 1966], page 715. Copyright © 1966 by The America 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extLst>
      <p:ext uri="{BB962C8B-B14F-4D97-AF65-F5344CB8AC3E}">
        <p14:creationId xmlns:p14="http://schemas.microsoft.com/office/powerpoint/2010/main" val="30046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64677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35057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95949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89002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07782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Wittman image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68504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89342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50957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xmlns:p14="http://schemas.microsoft.com/office/powerpoint/2010/mai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Vatican Council II</a:t>
            </a:r>
            <a:endParaRPr lang="en-US" dirty="0"/>
          </a:p>
        </p:txBody>
      </p:sp>
      <p:sp>
        <p:nvSpPr>
          <p:cNvPr id="3" name="Subtitle 2"/>
          <p:cNvSpPr>
            <a:spLocks noGrp="1"/>
          </p:cNvSpPr>
          <p:nvPr>
            <p:ph type="subTitle" idx="1"/>
          </p:nvPr>
        </p:nvSpPr>
        <p:spPr/>
        <p:txBody>
          <a:bodyPr/>
          <a:lstStyle/>
          <a:p>
            <a:r>
              <a:rPr lang="en-US" i="1" dirty="0" smtClean="0"/>
              <a:t>Church History,</a:t>
            </a:r>
            <a:r>
              <a:rPr lang="en-US" dirty="0" smtClean="0"/>
              <a:t> Unit 8</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Nine Decrees of Vatican II </a:t>
            </a:r>
            <a:r>
              <a:rPr lang="en-US" i="1" dirty="0" smtClean="0"/>
              <a:t>(continued)</a:t>
            </a:r>
            <a:endParaRPr lang="en-US" dirty="0"/>
          </a:p>
        </p:txBody>
      </p:sp>
      <p:sp>
        <p:nvSpPr>
          <p:cNvPr id="3" name="Content Placeholder 2"/>
          <p:cNvSpPr>
            <a:spLocks noGrp="1"/>
          </p:cNvSpPr>
          <p:nvPr>
            <p:ph idx="1"/>
          </p:nvPr>
        </p:nvSpPr>
        <p:spPr>
          <a:xfrm>
            <a:off x="1371600" y="1752600"/>
            <a:ext cx="7086600" cy="4876800"/>
          </a:xfrm>
        </p:spPr>
        <p:txBody>
          <a:bodyPr>
            <a:normAutofit/>
          </a:bodyPr>
          <a:lstStyle/>
          <a:p>
            <a:pPr marL="457200" indent="-457200">
              <a:buFont typeface="+mj-lt"/>
              <a:buAutoNum type="arabicPeriod" startAt="4"/>
            </a:pPr>
            <a:r>
              <a:rPr lang="en-US" sz="2200" b="1" i="1" dirty="0" smtClean="0"/>
              <a:t>Decree Concerning the Pastoral Office of Bishops in the Church</a:t>
            </a:r>
            <a:r>
              <a:rPr lang="en-US" sz="2200" b="1" dirty="0" smtClean="0"/>
              <a:t> </a:t>
            </a:r>
            <a:r>
              <a:rPr lang="en-US" sz="2200" b="1" i="1" dirty="0" smtClean="0"/>
              <a:t>(</a:t>
            </a:r>
            <a:r>
              <a:rPr lang="en-US" sz="2200" b="1" i="1" dirty="0" err="1" smtClean="0"/>
              <a:t>Christus</a:t>
            </a:r>
            <a:r>
              <a:rPr lang="en-US" sz="2200" b="1" i="1" dirty="0" smtClean="0"/>
              <a:t> Dominus)</a:t>
            </a:r>
            <a:r>
              <a:rPr lang="en-US" sz="2200" dirty="0" smtClean="0"/>
              <a:t>—Describes a bishop’s role in the universal Church, in his local churches, and in cooperation for the common good.</a:t>
            </a:r>
          </a:p>
          <a:p>
            <a:pPr marL="457200" indent="-457200">
              <a:buFont typeface="+mj-lt"/>
              <a:buAutoNum type="arabicPeriod" startAt="4"/>
            </a:pPr>
            <a:r>
              <a:rPr lang="en-US" sz="2200" b="1" i="1" dirty="0" smtClean="0"/>
              <a:t>Decree on the Up-to-Date Renewal of Religious Life</a:t>
            </a:r>
            <a:r>
              <a:rPr lang="en-US" sz="2200" b="1" dirty="0" smtClean="0"/>
              <a:t> </a:t>
            </a:r>
            <a:r>
              <a:rPr lang="en-US" sz="2200" b="1" i="1" dirty="0" smtClean="0"/>
              <a:t>(</a:t>
            </a:r>
            <a:r>
              <a:rPr lang="en-US" sz="2200" b="1" i="1" dirty="0" err="1" smtClean="0"/>
              <a:t>Perfectae</a:t>
            </a:r>
            <a:r>
              <a:rPr lang="en-US" sz="2200" b="1" i="1" dirty="0" smtClean="0"/>
              <a:t> </a:t>
            </a:r>
            <a:r>
              <a:rPr lang="en-US" sz="2200" b="1" i="1" dirty="0" err="1" smtClean="0"/>
              <a:t>Caritatis</a:t>
            </a:r>
            <a:r>
              <a:rPr lang="en-US" sz="2200" b="1" i="1" dirty="0" smtClean="0"/>
              <a:t>)</a:t>
            </a:r>
            <a:r>
              <a:rPr lang="en-US" sz="2200" dirty="0" smtClean="0"/>
              <a:t>—Calls religious men and women to base their lives on the Gospel while adapting to serve modern needs.</a:t>
            </a:r>
          </a:p>
          <a:p>
            <a:pPr marL="457200" indent="-457200">
              <a:buFont typeface="+mj-lt"/>
              <a:buAutoNum type="arabicPeriod" startAt="4"/>
            </a:pPr>
            <a:r>
              <a:rPr lang="en-US" sz="2200" b="1" i="1" dirty="0" smtClean="0"/>
              <a:t>Decree on Priestly Training</a:t>
            </a:r>
            <a:r>
              <a:rPr lang="en-US" sz="2200" b="1" dirty="0" smtClean="0"/>
              <a:t> </a:t>
            </a:r>
            <a:r>
              <a:rPr lang="en-US" sz="2200" b="1" i="1" dirty="0" smtClean="0"/>
              <a:t>(</a:t>
            </a:r>
            <a:r>
              <a:rPr lang="en-US" sz="2200" b="1" i="1" dirty="0" err="1" smtClean="0"/>
              <a:t>Optatam</a:t>
            </a:r>
            <a:r>
              <a:rPr lang="en-US" sz="2200" b="1" i="1" dirty="0" smtClean="0"/>
              <a:t> </a:t>
            </a:r>
            <a:r>
              <a:rPr lang="en-US" sz="2200" b="1" i="1" dirty="0" err="1" smtClean="0"/>
              <a:t>Totius</a:t>
            </a:r>
            <a:r>
              <a:rPr lang="en-US" sz="2200" b="1" i="1" dirty="0" smtClean="0"/>
              <a:t>)</a:t>
            </a:r>
            <a:r>
              <a:rPr lang="en-US" sz="2200" dirty="0" smtClean="0"/>
              <a:t>—Encourages priestly vocations and suggests updated seminary structures and ongoing formation programs for priests.</a:t>
            </a:r>
          </a:p>
          <a:p>
            <a:endParaRPr lang="en-US" dirty="0"/>
          </a:p>
        </p:txBody>
      </p:sp>
      <p:pic>
        <p:nvPicPr>
          <p:cNvPr id="4" name="Picture 3" descr="Slide10-Bischof_Koch_firmung2009_Solothur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3657600"/>
            <a:ext cx="4723827" cy="3147249"/>
          </a:xfrm>
          <a:prstGeom prst="rect">
            <a:avLst/>
          </a:prstGeom>
        </p:spPr>
      </p:pic>
      <p:sp>
        <p:nvSpPr>
          <p:cNvPr id="5" name="TextBox 4"/>
          <p:cNvSpPr txBox="1"/>
          <p:nvPr/>
        </p:nvSpPr>
        <p:spPr bwMode="auto">
          <a:xfrm rot="16200000">
            <a:off x="6241823" y="57977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xit" presetSubtype="0" fill="hold" nodeType="with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Nine Decrees of Vatican II </a:t>
            </a:r>
            <a:r>
              <a:rPr lang="en-US" i="1" dirty="0" smtClean="0"/>
              <a:t>(continued)</a:t>
            </a:r>
            <a:endParaRPr lang="en-US" dirty="0"/>
          </a:p>
        </p:txBody>
      </p:sp>
      <p:sp>
        <p:nvSpPr>
          <p:cNvPr id="3" name="Content Placeholder 2"/>
          <p:cNvSpPr>
            <a:spLocks noGrp="1"/>
          </p:cNvSpPr>
          <p:nvPr>
            <p:ph idx="1"/>
          </p:nvPr>
        </p:nvSpPr>
        <p:spPr>
          <a:xfrm>
            <a:off x="1371600" y="1752600"/>
            <a:ext cx="7086600" cy="4373563"/>
          </a:xfrm>
        </p:spPr>
        <p:txBody>
          <a:bodyPr>
            <a:normAutofit/>
          </a:bodyPr>
          <a:lstStyle/>
          <a:p>
            <a:pPr marL="457200" indent="-457200">
              <a:buFont typeface="+mj-lt"/>
              <a:buAutoNum type="arabicPeriod" startAt="7"/>
            </a:pPr>
            <a:r>
              <a:rPr lang="en-US" sz="2200" b="1" i="1" dirty="0" smtClean="0"/>
              <a:t>Decree on the Apostolate of the Laity</a:t>
            </a:r>
            <a:r>
              <a:rPr lang="en-US" sz="2200" b="1" dirty="0" smtClean="0"/>
              <a:t> </a:t>
            </a:r>
            <a:r>
              <a:rPr lang="en-US" sz="2200" b="1" i="1" dirty="0" smtClean="0"/>
              <a:t>(</a:t>
            </a:r>
            <a:r>
              <a:rPr lang="en-US" sz="2200" b="1" i="1" dirty="0" err="1" smtClean="0"/>
              <a:t>Apostolicam</a:t>
            </a:r>
            <a:r>
              <a:rPr lang="en-US" sz="2200" b="1" i="1" dirty="0" smtClean="0"/>
              <a:t> </a:t>
            </a:r>
            <a:r>
              <a:rPr lang="en-US" sz="2200" b="1" i="1" dirty="0" err="1" smtClean="0"/>
              <a:t>Actuositatem</a:t>
            </a:r>
            <a:r>
              <a:rPr lang="en-US" sz="2200" b="1" i="1" dirty="0" smtClean="0"/>
              <a:t>)</a:t>
            </a:r>
            <a:r>
              <a:rPr lang="en-US" sz="2200" dirty="0" smtClean="0"/>
              <a:t>—Encourages laypeople to renew the world as ambassadors of Christ.</a:t>
            </a:r>
          </a:p>
          <a:p>
            <a:pPr marL="457200" indent="-457200">
              <a:buFont typeface="+mj-lt"/>
              <a:buAutoNum type="arabicPeriod" startAt="7"/>
            </a:pPr>
            <a:r>
              <a:rPr lang="en-US" sz="2200" b="1" i="1" dirty="0" smtClean="0"/>
              <a:t>Decree on the Missionary Activity of the Church</a:t>
            </a:r>
            <a:r>
              <a:rPr lang="en-US" sz="2200" b="1" dirty="0" smtClean="0"/>
              <a:t> </a:t>
            </a:r>
            <a:r>
              <a:rPr lang="en-US" sz="2200" b="1" i="1" dirty="0" smtClean="0"/>
              <a:t>(Ad </a:t>
            </a:r>
            <a:r>
              <a:rPr lang="en-US" sz="2200" b="1" i="1" dirty="0" err="1" smtClean="0"/>
              <a:t>Gentes</a:t>
            </a:r>
            <a:r>
              <a:rPr lang="en-US" sz="2200" b="1" i="1" dirty="0" smtClean="0"/>
              <a:t>)</a:t>
            </a:r>
            <a:r>
              <a:rPr lang="en-US" sz="2200" dirty="0" smtClean="0"/>
              <a:t>—Provides guidance to those engaged in missionary work throughout the world.</a:t>
            </a:r>
          </a:p>
          <a:p>
            <a:pPr marL="457200" indent="-457200">
              <a:buFont typeface="+mj-lt"/>
              <a:buAutoNum type="arabicPeriod" startAt="7"/>
            </a:pPr>
            <a:r>
              <a:rPr lang="en-US" sz="2200" b="1" i="1" dirty="0" smtClean="0"/>
              <a:t>Decree on the Ministry and Life </a:t>
            </a:r>
            <a:br>
              <a:rPr lang="en-US" sz="2200" b="1" i="1" dirty="0" smtClean="0"/>
            </a:br>
            <a:r>
              <a:rPr lang="en-US" sz="2200" b="1" i="1" dirty="0" smtClean="0"/>
              <a:t>of Priests</a:t>
            </a:r>
            <a:r>
              <a:rPr lang="en-US" sz="2200" b="1" dirty="0" smtClean="0"/>
              <a:t> </a:t>
            </a:r>
            <a:r>
              <a:rPr lang="en-US" sz="2200" b="1" i="1" dirty="0" smtClean="0"/>
              <a:t>(</a:t>
            </a:r>
            <a:r>
              <a:rPr lang="en-US" sz="2200" b="1" i="1" dirty="0" err="1" smtClean="0"/>
              <a:t>Presbyterorum</a:t>
            </a:r>
            <a:r>
              <a:rPr lang="en-US" sz="2200" b="1" i="1" dirty="0" smtClean="0"/>
              <a:t> </a:t>
            </a:r>
            <a:br>
              <a:rPr lang="en-US" sz="2200" b="1" i="1" dirty="0" smtClean="0"/>
            </a:br>
            <a:r>
              <a:rPr lang="en-US" sz="2200" b="1" i="1" dirty="0" err="1" smtClean="0"/>
              <a:t>Ordinis</a:t>
            </a:r>
            <a:r>
              <a:rPr lang="en-US" sz="2200" b="1" i="1" dirty="0" smtClean="0"/>
              <a:t>)</a:t>
            </a:r>
            <a:r>
              <a:rPr lang="en-US" sz="2200" dirty="0" smtClean="0"/>
              <a:t>—Provides guidance for </a:t>
            </a:r>
            <a:br>
              <a:rPr lang="en-US" sz="2200" dirty="0" smtClean="0"/>
            </a:br>
            <a:r>
              <a:rPr lang="en-US" sz="2200" dirty="0" smtClean="0"/>
              <a:t>priests to adapt to modern </a:t>
            </a:r>
            <a:br>
              <a:rPr lang="en-US" sz="2200" dirty="0" smtClean="0"/>
            </a:br>
            <a:r>
              <a:rPr lang="en-US" sz="2200" dirty="0" smtClean="0"/>
              <a:t>challenges and opportunities.</a:t>
            </a:r>
          </a:p>
          <a:p>
            <a:endParaRPr lang="en-US" dirty="0"/>
          </a:p>
        </p:txBody>
      </p:sp>
      <p:pic>
        <p:nvPicPr>
          <p:cNvPr id="4" name="Picture 3" descr="Slide11-zambia-drill-teen-missions-trip-007-teenmissionsor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4267200"/>
            <a:ext cx="2425700" cy="181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8007578" y="50357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Declarations of Vatican II</a:t>
            </a:r>
            <a:endParaRPr lang="en-US" dirty="0"/>
          </a:p>
        </p:txBody>
      </p:sp>
      <p:sp>
        <p:nvSpPr>
          <p:cNvPr id="3" name="Content Placeholder 2"/>
          <p:cNvSpPr>
            <a:spLocks noGrp="1"/>
          </p:cNvSpPr>
          <p:nvPr>
            <p:ph idx="1"/>
          </p:nvPr>
        </p:nvSpPr>
        <p:spPr>
          <a:xfrm>
            <a:off x="1371600" y="1752600"/>
            <a:ext cx="7086600" cy="4495800"/>
          </a:xfrm>
        </p:spPr>
        <p:txBody>
          <a:bodyPr>
            <a:normAutofit fontScale="92500" lnSpcReduction="20000"/>
          </a:bodyPr>
          <a:lstStyle/>
          <a:p>
            <a:pPr marL="0" indent="0">
              <a:buNone/>
            </a:pPr>
            <a:r>
              <a:rPr lang="en-US" dirty="0" smtClean="0"/>
              <a:t>The Council issued three declarations, or instructions, about important issues in the Church and the world.</a:t>
            </a:r>
          </a:p>
          <a:p>
            <a:pPr marL="457200" indent="-457200">
              <a:buFont typeface="+mj-lt"/>
              <a:buAutoNum type="arabicPeriod"/>
            </a:pPr>
            <a:r>
              <a:rPr lang="en-US" b="1" i="1" dirty="0" smtClean="0"/>
              <a:t>Declaration on Christian Education</a:t>
            </a:r>
            <a:r>
              <a:rPr lang="en-US" b="1" dirty="0" smtClean="0"/>
              <a:t> </a:t>
            </a:r>
            <a:r>
              <a:rPr lang="en-US" b="1" i="1" dirty="0" smtClean="0"/>
              <a:t>(</a:t>
            </a:r>
            <a:r>
              <a:rPr lang="en-US" b="1" i="1" dirty="0" err="1" smtClean="0"/>
              <a:t>Gravissimum</a:t>
            </a:r>
            <a:r>
              <a:rPr lang="en-US" b="1" i="1" dirty="0" smtClean="0"/>
              <a:t> </a:t>
            </a:r>
            <a:r>
              <a:rPr lang="en-US" b="1" i="1" dirty="0" err="1" smtClean="0"/>
              <a:t>Educationis</a:t>
            </a:r>
            <a:r>
              <a:rPr lang="en-US" b="1" i="1" dirty="0" smtClean="0"/>
              <a:t>)</a:t>
            </a:r>
            <a:r>
              <a:rPr lang="en-US" dirty="0" smtClean="0"/>
              <a:t>—Reaffirms the universal right to an education and describes Catholic schools for all ages.</a:t>
            </a:r>
          </a:p>
          <a:p>
            <a:pPr marL="457200" indent="-457200">
              <a:buFont typeface="+mj-lt"/>
              <a:buAutoNum type="arabicPeriod"/>
            </a:pPr>
            <a:r>
              <a:rPr lang="en-US" b="1" i="1" dirty="0" smtClean="0"/>
              <a:t>Declaration on the Relation of the Church to Non-Christian Religions</a:t>
            </a:r>
            <a:r>
              <a:rPr lang="en-US" b="1" dirty="0" smtClean="0"/>
              <a:t> </a:t>
            </a:r>
            <a:r>
              <a:rPr lang="en-US" b="1" i="1" dirty="0" smtClean="0"/>
              <a:t>(Nostra </a:t>
            </a:r>
            <a:r>
              <a:rPr lang="en-US" b="1" i="1" dirty="0" err="1" smtClean="0"/>
              <a:t>Aetate</a:t>
            </a:r>
            <a:r>
              <a:rPr lang="en-US" b="1" i="1" dirty="0" smtClean="0"/>
              <a:t>)</a:t>
            </a:r>
            <a:r>
              <a:rPr lang="en-US" dirty="0" smtClean="0"/>
              <a:t>—Expresses high regard for non-Christian religions, with special attention to Hinduism, Islam, and Judaism.</a:t>
            </a:r>
          </a:p>
          <a:p>
            <a:pPr marL="457200" indent="-457200">
              <a:buFont typeface="+mj-lt"/>
              <a:buAutoNum type="arabicPeriod"/>
            </a:pPr>
            <a:r>
              <a:rPr lang="en-US" b="1" i="1" dirty="0" smtClean="0"/>
              <a:t>Declaration on Religious Freedom</a:t>
            </a:r>
            <a:r>
              <a:rPr lang="en-US" b="1" dirty="0" smtClean="0"/>
              <a:t> </a:t>
            </a:r>
            <a:r>
              <a:rPr lang="en-US" b="1" i="1" dirty="0" smtClean="0"/>
              <a:t>(</a:t>
            </a:r>
            <a:r>
              <a:rPr lang="en-US" b="1" i="1" dirty="0" err="1" smtClean="0"/>
              <a:t>Dignitatis</a:t>
            </a:r>
            <a:r>
              <a:rPr lang="en-US" b="1" i="1" dirty="0" smtClean="0"/>
              <a:t> </a:t>
            </a:r>
            <a:r>
              <a:rPr lang="en-US" b="1" i="1" dirty="0" err="1" smtClean="0"/>
              <a:t>Humanae</a:t>
            </a:r>
            <a:r>
              <a:rPr lang="en-US" b="1" i="1" dirty="0" smtClean="0"/>
              <a:t>)</a:t>
            </a:r>
            <a:r>
              <a:rPr lang="en-US" dirty="0" smtClean="0"/>
              <a:t>—Asserts that each human person is and must be free to make decisions of conscience.</a:t>
            </a:r>
          </a:p>
        </p:txBody>
      </p:sp>
      <p:pic>
        <p:nvPicPr>
          <p:cNvPr id="4" name="Picture 3" descr="Slide12-20080916green-bishopcanevinblogspotco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3733800"/>
            <a:ext cx="3581400" cy="2347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5708422" y="49595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xit" presetSubtype="0" fill="hold" nodeType="with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6781800" cy="5334000"/>
          </a:xfrm>
        </p:spPr>
        <p:txBody>
          <a:bodyPr>
            <a:normAutofit lnSpcReduction="10000"/>
          </a:bodyPr>
          <a:lstStyle/>
          <a:p>
            <a:pPr marL="0" indent="0">
              <a:buNone/>
            </a:pPr>
            <a:r>
              <a:rPr lang="en-US" dirty="0" smtClean="0"/>
              <a:t>In 1958 Cardinal Angelo </a:t>
            </a:r>
            <a:br>
              <a:rPr lang="en-US" dirty="0" smtClean="0"/>
            </a:br>
            <a:r>
              <a:rPr lang="en-US" dirty="0" smtClean="0"/>
              <a:t>Giuseppe </a:t>
            </a:r>
            <a:r>
              <a:rPr lang="en-US" dirty="0" err="1" smtClean="0"/>
              <a:t>Roncalli</a:t>
            </a:r>
            <a:r>
              <a:rPr lang="en-US" dirty="0" smtClean="0"/>
              <a:t> was </a:t>
            </a:r>
            <a:br>
              <a:rPr lang="en-US" dirty="0" smtClean="0"/>
            </a:br>
            <a:r>
              <a:rPr lang="en-US" dirty="0" smtClean="0"/>
              <a:t>elected Pope and took the </a:t>
            </a:r>
            <a:br>
              <a:rPr lang="en-US" dirty="0" smtClean="0"/>
            </a:br>
            <a:r>
              <a:rPr lang="en-US" dirty="0" smtClean="0"/>
              <a:t>name John XXIII.</a:t>
            </a:r>
          </a:p>
          <a:p>
            <a:pPr marL="0" indent="0">
              <a:buNone/>
            </a:pPr>
            <a:r>
              <a:rPr lang="en-US" dirty="0" smtClean="0"/>
              <a:t>He was a jolly man who </a:t>
            </a:r>
            <a:br>
              <a:rPr lang="en-US" dirty="0" smtClean="0"/>
            </a:br>
            <a:r>
              <a:rPr lang="en-US" dirty="0" smtClean="0"/>
              <a:t>enjoyed people and a good </a:t>
            </a:r>
            <a:br>
              <a:rPr lang="en-US" dirty="0" smtClean="0"/>
            </a:br>
            <a:r>
              <a:rPr lang="en-US" dirty="0" smtClean="0"/>
              <a:t>joke. He was also a serious </a:t>
            </a:r>
            <a:br>
              <a:rPr lang="en-US" dirty="0" smtClean="0"/>
            </a:br>
            <a:r>
              <a:rPr lang="en-US" dirty="0" smtClean="0"/>
              <a:t>student of history.</a:t>
            </a:r>
          </a:p>
          <a:p>
            <a:pPr marL="0" indent="0">
              <a:buNone/>
            </a:pPr>
            <a:r>
              <a:rPr lang="en-US" dirty="0" smtClean="0"/>
              <a:t>He realized that the Church needed a new approach to the people of the world that she was called to serve.</a:t>
            </a:r>
          </a:p>
          <a:p>
            <a:pPr marL="0" indent="0">
              <a:buNone/>
            </a:pPr>
            <a:r>
              <a:rPr lang="en-US" dirty="0" smtClean="0"/>
              <a:t>Pope Saint John XXIII called Vatican Council II, an Ecumenical Council, to address the role of the Church in the world in light of modern issues.</a:t>
            </a:r>
            <a:endParaRPr lang="en-US" dirty="0"/>
          </a:p>
        </p:txBody>
      </p:sp>
      <p:pic>
        <p:nvPicPr>
          <p:cNvPr id="4" name="Picture 3" descr="Slide2-John-xxiii-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295400"/>
            <a:ext cx="2446414" cy="25352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5027128">
            <a:off x="7013602" y="229953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6858000" cy="4830763"/>
          </a:xfrm>
        </p:spPr>
        <p:txBody>
          <a:bodyPr>
            <a:normAutofit/>
          </a:bodyPr>
          <a:lstStyle/>
          <a:p>
            <a:pPr marL="0" indent="0">
              <a:buNone/>
            </a:pPr>
            <a:r>
              <a:rPr lang="en-US" dirty="0" smtClean="0"/>
              <a:t>Vatican Council II included 2,450 voting delegates from around the world.</a:t>
            </a:r>
          </a:p>
          <a:p>
            <a:pPr marL="0" indent="0">
              <a:buNone/>
            </a:pPr>
            <a:r>
              <a:rPr lang="en-US" dirty="0" smtClean="0"/>
              <a:t>Nonvoting attendees included a broad range of advisers and observers, such as</a:t>
            </a:r>
          </a:p>
        </p:txBody>
      </p:sp>
      <p:pic>
        <p:nvPicPr>
          <p:cNvPr id="4" name="Picture 3" descr="Slide3-Second_Vatican_Council_by_Lothar_Wolleh_0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048000"/>
            <a:ext cx="297180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2"/>
          <p:cNvSpPr txBox="1">
            <a:spLocks/>
          </p:cNvSpPr>
          <p:nvPr/>
        </p:nvSpPr>
        <p:spPr>
          <a:xfrm>
            <a:off x="4800600" y="2895600"/>
            <a:ext cx="3429000" cy="4449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Protestant church leaders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Orthodox church leaders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Lay theologians, including women</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bwMode="auto">
          <a:xfrm>
            <a:off x="1828800" y="60198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162800" cy="5334000"/>
          </a:xfrm>
        </p:spPr>
        <p:txBody>
          <a:bodyPr>
            <a:normAutofit/>
          </a:bodyPr>
          <a:lstStyle/>
          <a:p>
            <a:pPr marL="0" indent="0">
              <a:buNone/>
            </a:pPr>
            <a:r>
              <a:rPr lang="en-US" dirty="0" smtClean="0"/>
              <a:t>Pope Saint John XXIII called Vatican </a:t>
            </a:r>
            <a:br>
              <a:rPr lang="en-US" dirty="0" smtClean="0"/>
            </a:br>
            <a:r>
              <a:rPr lang="en-US" dirty="0" smtClean="0"/>
              <a:t>Council II to ensure that the Church </a:t>
            </a:r>
            <a:br>
              <a:rPr lang="en-US" dirty="0" smtClean="0"/>
            </a:br>
            <a:r>
              <a:rPr lang="en-US" dirty="0" smtClean="0"/>
              <a:t>would continue to carry the message </a:t>
            </a:r>
            <a:br>
              <a:rPr lang="en-US" dirty="0" smtClean="0"/>
            </a:br>
            <a:r>
              <a:rPr lang="en-US" dirty="0" smtClean="0"/>
              <a:t>of the Gospel into a changing world </a:t>
            </a:r>
            <a:br>
              <a:rPr lang="en-US" dirty="0" smtClean="0"/>
            </a:br>
            <a:r>
              <a:rPr lang="en-US" dirty="0" smtClean="0"/>
              <a:t>in new and pastoral ways:</a:t>
            </a:r>
          </a:p>
          <a:p>
            <a:pPr indent="1588">
              <a:spcBef>
                <a:spcPts val="1200"/>
              </a:spcBef>
              <a:spcAft>
                <a:spcPts val="600"/>
              </a:spcAft>
              <a:buNone/>
            </a:pPr>
            <a:r>
              <a:rPr lang="en-US" dirty="0" smtClean="0"/>
              <a:t>Our duty is not only to guard this </a:t>
            </a:r>
            <a:br>
              <a:rPr lang="en-US" dirty="0" smtClean="0"/>
            </a:br>
            <a:r>
              <a:rPr lang="en-US" dirty="0" smtClean="0"/>
              <a:t>precious treasure, as if we were concerned only with antiquity, but to dedicate ourselves with an earnest will and without fear to that work which our era demands of us, pursuing thus the path which the Church has followed for twenty centuries. </a:t>
            </a:r>
            <a:r>
              <a:rPr lang="en-US" sz="1700" dirty="0" smtClean="0"/>
              <a:t>(“Pope John’s Opening Speech to the Council,” in Walter M. Abbott, ed., </a:t>
            </a:r>
            <a:r>
              <a:rPr lang="en-US" sz="1700" i="1" dirty="0" smtClean="0"/>
              <a:t>The Documents of Vatican II</a:t>
            </a:r>
            <a:r>
              <a:rPr lang="en-US" sz="1700" dirty="0" smtClean="0"/>
              <a:t>, page 715)</a:t>
            </a:r>
          </a:p>
          <a:p>
            <a:endParaRPr lang="en-US" dirty="0"/>
          </a:p>
        </p:txBody>
      </p:sp>
      <p:pic>
        <p:nvPicPr>
          <p:cNvPr id="4" name="Picture 3" descr="Slide4-Second_Vatican_Council_by_Lothar_Wolleh_0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990600"/>
            <a:ext cx="2514600" cy="2514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7620000" y="35052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371600"/>
            <a:ext cx="4648200" cy="4754563"/>
          </a:xfrm>
        </p:spPr>
        <p:txBody>
          <a:bodyPr/>
          <a:lstStyle/>
          <a:p>
            <a:pPr marL="0" indent="0">
              <a:buNone/>
            </a:pPr>
            <a:r>
              <a:rPr lang="en-US" dirty="0" smtClean="0"/>
              <a:t>Between the first and second sessions of the Council, Pope Saint John XXIII died.</a:t>
            </a:r>
          </a:p>
          <a:p>
            <a:pPr marL="0" indent="0">
              <a:buNone/>
            </a:pPr>
            <a:r>
              <a:rPr lang="en-US" dirty="0" smtClean="0"/>
              <a:t>Cardinal Giovanni </a:t>
            </a:r>
            <a:r>
              <a:rPr lang="en-US" dirty="0" err="1" smtClean="0"/>
              <a:t>Montini</a:t>
            </a:r>
            <a:r>
              <a:rPr lang="en-US" dirty="0" smtClean="0"/>
              <a:t> was elected Pope Paul VI. </a:t>
            </a:r>
            <a:endParaRPr lang="en-US" b="1" dirty="0" smtClean="0"/>
          </a:p>
          <a:p>
            <a:pPr marL="0" indent="0">
              <a:buNone/>
            </a:pPr>
            <a:r>
              <a:rPr lang="en-US" dirty="0" smtClean="0"/>
              <a:t>Pope Paul VI guided Vatican Council II to its completion and oversaw the early efforts to implement the Council’s changes and reforms, such as changes in the liturgy.</a:t>
            </a:r>
          </a:p>
          <a:p>
            <a:endParaRPr lang="en-US" dirty="0"/>
          </a:p>
        </p:txBody>
      </p:sp>
      <p:pic>
        <p:nvPicPr>
          <p:cNvPr id="4" name="Picture 3" descr="Slide5-Paulaudenece197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524000"/>
            <a:ext cx="2718394" cy="3886200"/>
          </a:xfrm>
          <a:prstGeom prst="rect">
            <a:avLst/>
          </a:prstGeom>
        </p:spPr>
      </p:pic>
      <p:sp>
        <p:nvSpPr>
          <p:cNvPr id="5" name="TextBox 4"/>
          <p:cNvSpPr txBox="1"/>
          <p:nvPr/>
        </p:nvSpPr>
        <p:spPr bwMode="auto">
          <a:xfrm>
            <a:off x="685800" y="54102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086600" cy="5257800"/>
          </a:xfrm>
        </p:spPr>
        <p:txBody>
          <a:bodyPr>
            <a:normAutofit/>
          </a:bodyPr>
          <a:lstStyle/>
          <a:p>
            <a:pPr marL="0" indent="0">
              <a:buNone/>
            </a:pPr>
            <a:r>
              <a:rPr lang="en-US" dirty="0" smtClean="0"/>
              <a:t>Vatican Council II produced three </a:t>
            </a:r>
            <a:br>
              <a:rPr lang="en-US" dirty="0" smtClean="0"/>
            </a:br>
            <a:r>
              <a:rPr lang="en-US" dirty="0" smtClean="0"/>
              <a:t>types of official documents:</a:t>
            </a:r>
          </a:p>
          <a:p>
            <a:r>
              <a:rPr lang="en-US" b="1" dirty="0" smtClean="0"/>
              <a:t>Constitutions</a:t>
            </a:r>
            <a:r>
              <a:rPr lang="en-US" dirty="0" smtClean="0"/>
              <a:t>—concerned </a:t>
            </a:r>
            <a:br>
              <a:rPr lang="en-US" dirty="0" smtClean="0"/>
            </a:br>
            <a:r>
              <a:rPr lang="en-US" dirty="0" smtClean="0"/>
              <a:t>doctrine and dogma; restated </a:t>
            </a:r>
            <a:br>
              <a:rPr lang="en-US" dirty="0" smtClean="0"/>
            </a:br>
            <a:r>
              <a:rPr lang="en-US" dirty="0" smtClean="0"/>
              <a:t>teachings in modern language</a:t>
            </a:r>
          </a:p>
          <a:p>
            <a:r>
              <a:rPr lang="en-US" b="1" dirty="0" smtClean="0"/>
              <a:t>Decrees</a:t>
            </a:r>
            <a:r>
              <a:rPr lang="en-US" dirty="0" smtClean="0"/>
              <a:t>—concerned renewal </a:t>
            </a:r>
            <a:br>
              <a:rPr lang="en-US" dirty="0" smtClean="0"/>
            </a:br>
            <a:r>
              <a:rPr lang="en-US" dirty="0" smtClean="0"/>
              <a:t>of some aspect of Church life; </a:t>
            </a:r>
            <a:br>
              <a:rPr lang="en-US" dirty="0" smtClean="0"/>
            </a:br>
            <a:r>
              <a:rPr lang="en-US" dirty="0" smtClean="0"/>
              <a:t>required further action</a:t>
            </a:r>
          </a:p>
          <a:p>
            <a:r>
              <a:rPr lang="en-US" b="1" dirty="0" smtClean="0"/>
              <a:t>Declarations</a:t>
            </a:r>
            <a:r>
              <a:rPr lang="en-US" dirty="0" smtClean="0"/>
              <a:t>—provided general instruction on vital topics in the Church and the world, with implementation left up to local bishops</a:t>
            </a:r>
          </a:p>
          <a:p>
            <a:pPr marL="0" indent="0">
              <a:buNone/>
            </a:pPr>
            <a:r>
              <a:rPr lang="en-US" dirty="0" smtClean="0"/>
              <a:t>The </a:t>
            </a:r>
            <a:r>
              <a:rPr lang="en-US" i="1" dirty="0" smtClean="0"/>
              <a:t>constitutions</a:t>
            </a:r>
            <a:r>
              <a:rPr lang="en-US" dirty="0" smtClean="0"/>
              <a:t> provided the foundation for the </a:t>
            </a:r>
            <a:r>
              <a:rPr lang="en-US" i="1" dirty="0" smtClean="0"/>
              <a:t>decrees</a:t>
            </a:r>
            <a:r>
              <a:rPr lang="en-US" dirty="0" smtClean="0"/>
              <a:t> and </a:t>
            </a:r>
            <a:r>
              <a:rPr lang="en-US" i="1" dirty="0" smtClean="0"/>
              <a:t>declarations</a:t>
            </a:r>
            <a:r>
              <a:rPr lang="en-US" dirty="0" smtClean="0"/>
              <a:t>.</a:t>
            </a:r>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447800"/>
            <a:ext cx="2743200" cy="2590800"/>
          </a:xfrm>
          <a:prstGeom prst="rect">
            <a:avLst/>
          </a:prstGeom>
          <a:noFill/>
          <a:ln w="9525">
            <a:noFill/>
            <a:miter lim="800000"/>
            <a:headEnd/>
            <a:tailEnd/>
          </a:ln>
        </p:spPr>
      </p:pic>
      <p:sp>
        <p:nvSpPr>
          <p:cNvPr id="4" name="TextBox 3"/>
          <p:cNvSpPr txBox="1"/>
          <p:nvPr/>
        </p:nvSpPr>
        <p:spPr bwMode="auto">
          <a:xfrm>
            <a:off x="7391400" y="40386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Constitutions of Vatican II</a:t>
            </a:r>
            <a:endParaRPr lang="en-US" dirty="0"/>
          </a:p>
        </p:txBody>
      </p:sp>
      <p:sp>
        <p:nvSpPr>
          <p:cNvPr id="3" name="Content Placeholder 2"/>
          <p:cNvSpPr>
            <a:spLocks noGrp="1"/>
          </p:cNvSpPr>
          <p:nvPr>
            <p:ph idx="1"/>
          </p:nvPr>
        </p:nvSpPr>
        <p:spPr>
          <a:xfrm>
            <a:off x="1371600" y="1752600"/>
            <a:ext cx="6477000" cy="4953000"/>
          </a:xfrm>
        </p:spPr>
        <p:txBody>
          <a:bodyPr>
            <a:normAutofit/>
          </a:bodyPr>
          <a:lstStyle/>
          <a:p>
            <a:pPr marL="0" indent="0">
              <a:buNone/>
            </a:pPr>
            <a:r>
              <a:rPr lang="en-US" dirty="0" smtClean="0"/>
              <a:t>The Council produced four constitutions to restate Church teachings in modern language:</a:t>
            </a:r>
          </a:p>
          <a:p>
            <a:pPr marL="457200" indent="-457200">
              <a:buFont typeface="+mj-lt"/>
              <a:buAutoNum type="arabicPeriod"/>
            </a:pPr>
            <a:r>
              <a:rPr lang="en-US" b="1" i="1" dirty="0" smtClean="0"/>
              <a:t>Constitution on the Sacred Liturgy (</a:t>
            </a:r>
            <a:r>
              <a:rPr lang="en-US" b="1" i="1" dirty="0" err="1" smtClean="0"/>
              <a:t>Sacramentum</a:t>
            </a:r>
            <a:r>
              <a:rPr lang="en-US" b="1" i="1" dirty="0" smtClean="0"/>
              <a:t> </a:t>
            </a:r>
            <a:r>
              <a:rPr lang="en-US" b="1" i="1" dirty="0" err="1" smtClean="0"/>
              <a:t>Concilium</a:t>
            </a:r>
            <a:r>
              <a:rPr lang="en-US" b="1" i="1" dirty="0" smtClean="0"/>
              <a:t>)</a:t>
            </a:r>
            <a:r>
              <a:rPr lang="en-US" dirty="0" smtClean="0"/>
              <a:t>—Reaffirms the liturgy as the source and summit of Christian life and calls for changes to encourage the full and active </a:t>
            </a:r>
            <a:br>
              <a:rPr lang="en-US" dirty="0" smtClean="0"/>
            </a:br>
            <a:r>
              <a:rPr lang="en-US" dirty="0" smtClean="0"/>
              <a:t>participation of the faithful.</a:t>
            </a:r>
          </a:p>
          <a:p>
            <a:pPr marL="457200" indent="-457200">
              <a:buFont typeface="+mj-lt"/>
              <a:buAutoNum type="arabicPeriod"/>
            </a:pPr>
            <a:r>
              <a:rPr lang="en-US" b="1" i="1" dirty="0" smtClean="0"/>
              <a:t>Dogmatic Constitution on the </a:t>
            </a:r>
            <a:br>
              <a:rPr lang="en-US" b="1" i="1" dirty="0" smtClean="0"/>
            </a:br>
            <a:r>
              <a:rPr lang="en-US" b="1" i="1" dirty="0" smtClean="0"/>
              <a:t>Church</a:t>
            </a:r>
            <a:r>
              <a:rPr lang="en-US" b="1" dirty="0" smtClean="0"/>
              <a:t> </a:t>
            </a:r>
            <a:r>
              <a:rPr lang="en-US" b="1" i="1" dirty="0" smtClean="0"/>
              <a:t>(Lumen </a:t>
            </a:r>
            <a:r>
              <a:rPr lang="en-US" b="1" i="1" dirty="0" err="1" smtClean="0"/>
              <a:t>Gentium</a:t>
            </a:r>
            <a:r>
              <a:rPr lang="en-US" b="1" i="1" dirty="0" smtClean="0"/>
              <a:t>)</a:t>
            </a:r>
            <a:r>
              <a:rPr lang="en-US" dirty="0" smtClean="0"/>
              <a:t>—</a:t>
            </a:r>
            <a:br>
              <a:rPr lang="en-US" dirty="0" smtClean="0"/>
            </a:br>
            <a:r>
              <a:rPr lang="en-US" dirty="0" smtClean="0"/>
              <a:t>Defines the Church as the </a:t>
            </a:r>
            <a:br>
              <a:rPr lang="en-US" dirty="0" smtClean="0"/>
            </a:br>
            <a:r>
              <a:rPr lang="en-US" dirty="0" smtClean="0"/>
              <a:t>People of God.</a:t>
            </a:r>
          </a:p>
          <a:p>
            <a:endParaRPr lang="en-US" dirty="0"/>
          </a:p>
        </p:txBody>
      </p:sp>
      <p:pic>
        <p:nvPicPr>
          <p:cNvPr id="4" name="Picture 3" descr="Slide7-Q660293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00800" y="4114800"/>
            <a:ext cx="2362200" cy="2074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8070622" y="52643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6553200" cy="1219200"/>
          </a:xfrm>
        </p:spPr>
        <p:txBody>
          <a:bodyPr>
            <a:normAutofit/>
          </a:bodyPr>
          <a:lstStyle/>
          <a:p>
            <a:r>
              <a:rPr lang="en-US" dirty="0" smtClean="0"/>
              <a:t>The Four Constitutions of Vatican II </a:t>
            </a:r>
            <a:r>
              <a:rPr lang="en-US" i="1" dirty="0" smtClean="0"/>
              <a:t>(continued)</a:t>
            </a:r>
            <a:endParaRPr lang="en-US" dirty="0"/>
          </a:p>
        </p:txBody>
      </p:sp>
      <p:sp>
        <p:nvSpPr>
          <p:cNvPr id="3" name="Content Placeholder 2"/>
          <p:cNvSpPr>
            <a:spLocks noGrp="1"/>
          </p:cNvSpPr>
          <p:nvPr>
            <p:ph idx="1"/>
          </p:nvPr>
        </p:nvSpPr>
        <p:spPr>
          <a:xfrm>
            <a:off x="1371600" y="2286000"/>
            <a:ext cx="6477000" cy="4343400"/>
          </a:xfrm>
        </p:spPr>
        <p:txBody>
          <a:bodyPr>
            <a:normAutofit fontScale="92500"/>
          </a:bodyPr>
          <a:lstStyle/>
          <a:p>
            <a:pPr marL="457200" indent="-457200">
              <a:buFont typeface="+mj-lt"/>
              <a:buAutoNum type="arabicPeriod" startAt="3"/>
            </a:pPr>
            <a:r>
              <a:rPr lang="en-US" b="1" i="1" dirty="0" smtClean="0"/>
              <a:t>Dogmatic Constitution on Divine Revelation</a:t>
            </a:r>
            <a:r>
              <a:rPr lang="en-US" b="1" dirty="0" smtClean="0"/>
              <a:t> </a:t>
            </a:r>
            <a:r>
              <a:rPr lang="en-US" b="1" i="1" dirty="0" smtClean="0"/>
              <a:t>(Dei Verbum)</a:t>
            </a:r>
            <a:r>
              <a:rPr lang="en-US" dirty="0" smtClean="0"/>
              <a:t>—Recalls that God has revealed himself to grant us a share in divine life. Encourages all people to study Scripture, and affirms the role of the </a:t>
            </a:r>
            <a:r>
              <a:rPr lang="en-US" dirty="0" err="1" smtClean="0"/>
              <a:t>Magisterium</a:t>
            </a:r>
            <a:r>
              <a:rPr lang="en-US" dirty="0" smtClean="0"/>
              <a:t> in its authentic interpretation.</a:t>
            </a:r>
          </a:p>
          <a:p>
            <a:pPr marL="457200" indent="-457200">
              <a:buFont typeface="+mj-lt"/>
              <a:buAutoNum type="arabicPeriod" startAt="3"/>
            </a:pPr>
            <a:r>
              <a:rPr lang="en-US" b="1" i="1" dirty="0" smtClean="0"/>
              <a:t>Pastoral Constitution on the Church in the Modern World</a:t>
            </a:r>
            <a:r>
              <a:rPr lang="en-US" b="1" dirty="0" smtClean="0"/>
              <a:t> </a:t>
            </a:r>
            <a:r>
              <a:rPr lang="en-US" b="1" i="1" dirty="0" smtClean="0"/>
              <a:t>(</a:t>
            </a:r>
            <a:r>
              <a:rPr lang="en-US" b="1" i="1" dirty="0" err="1" smtClean="0"/>
              <a:t>Gaudium</a:t>
            </a:r>
            <a:r>
              <a:rPr lang="en-US" b="1" i="1" dirty="0" smtClean="0"/>
              <a:t> et </a:t>
            </a:r>
            <a:r>
              <a:rPr lang="en-US" b="1" i="1" dirty="0" err="1" smtClean="0"/>
              <a:t>Spes</a:t>
            </a:r>
            <a:r>
              <a:rPr lang="en-US" b="1" i="1" dirty="0" smtClean="0"/>
              <a:t>)</a:t>
            </a:r>
            <a:r>
              <a:rPr lang="en-US" dirty="0" smtClean="0"/>
              <a:t>—Expresses pastoral concern for the joys, hopes, grief, and anguish of the modern world. Reiterates the dignity of the human person and the need for social justice and service.</a:t>
            </a:r>
          </a:p>
          <a:p>
            <a:endParaRPr lang="en-US" dirty="0" smtClean="0"/>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9-teen-computer-internetjewishhomeco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0600" y="990600"/>
            <a:ext cx="2540000" cy="1905000"/>
          </a:xfrm>
          <a:prstGeom prst="rect">
            <a:avLst/>
          </a:prstGeom>
        </p:spPr>
      </p:pic>
      <p:sp>
        <p:nvSpPr>
          <p:cNvPr id="2" name="Title 1"/>
          <p:cNvSpPr>
            <a:spLocks noGrp="1"/>
          </p:cNvSpPr>
          <p:nvPr>
            <p:ph type="title"/>
          </p:nvPr>
        </p:nvSpPr>
        <p:spPr/>
        <p:txBody>
          <a:bodyPr/>
          <a:lstStyle/>
          <a:p>
            <a:r>
              <a:rPr lang="en-US" dirty="0" smtClean="0"/>
              <a:t>The Nine Decrees of Vatican II</a:t>
            </a:r>
            <a:endParaRPr lang="en-US" dirty="0"/>
          </a:p>
        </p:txBody>
      </p:sp>
      <p:sp>
        <p:nvSpPr>
          <p:cNvPr id="3" name="Content Placeholder 2"/>
          <p:cNvSpPr>
            <a:spLocks noGrp="1"/>
          </p:cNvSpPr>
          <p:nvPr>
            <p:ph idx="1"/>
          </p:nvPr>
        </p:nvSpPr>
        <p:spPr>
          <a:xfrm>
            <a:off x="1371600" y="1752600"/>
            <a:ext cx="7010400" cy="4953000"/>
          </a:xfrm>
        </p:spPr>
        <p:txBody>
          <a:bodyPr>
            <a:normAutofit fontScale="92500" lnSpcReduction="10000"/>
          </a:bodyPr>
          <a:lstStyle/>
          <a:p>
            <a:pPr marL="0" indent="0">
              <a:buNone/>
            </a:pPr>
            <a:r>
              <a:rPr lang="en-US" dirty="0" smtClean="0"/>
              <a:t>The Council also issued nine decrees </a:t>
            </a:r>
            <a:br>
              <a:rPr lang="en-US" dirty="0" smtClean="0"/>
            </a:br>
            <a:r>
              <a:rPr lang="en-US" dirty="0" smtClean="0"/>
              <a:t>to promote renewal of some aspect </a:t>
            </a:r>
            <a:br>
              <a:rPr lang="en-US" dirty="0" smtClean="0"/>
            </a:br>
            <a:r>
              <a:rPr lang="en-US" dirty="0" smtClean="0"/>
              <a:t>of Church life.</a:t>
            </a:r>
          </a:p>
          <a:p>
            <a:pPr marL="457200" indent="-457200">
              <a:buFont typeface="+mj-lt"/>
              <a:buAutoNum type="arabicPeriod"/>
            </a:pPr>
            <a:r>
              <a:rPr lang="en-US" b="1" i="1" dirty="0" smtClean="0"/>
              <a:t>Decree on the Mass Media</a:t>
            </a:r>
            <a:r>
              <a:rPr lang="en-US" b="1" dirty="0" smtClean="0"/>
              <a:t> </a:t>
            </a:r>
            <a:br>
              <a:rPr lang="en-US" b="1" dirty="0" smtClean="0"/>
            </a:br>
            <a:r>
              <a:rPr lang="en-US" b="1" i="1" dirty="0" smtClean="0"/>
              <a:t>(Inter </a:t>
            </a:r>
            <a:r>
              <a:rPr lang="en-US" b="1" i="1" dirty="0" err="1" smtClean="0"/>
              <a:t>Mirifica</a:t>
            </a:r>
            <a:r>
              <a:rPr lang="en-US" b="1" i="1" dirty="0" smtClean="0"/>
              <a:t>)</a:t>
            </a:r>
            <a:r>
              <a:rPr lang="en-US" dirty="0" smtClean="0"/>
              <a:t>—Explains that journalism has a responsibility to lead people down the path of good, not evil.</a:t>
            </a:r>
          </a:p>
          <a:p>
            <a:pPr marL="457200" indent="-457200">
              <a:buFont typeface="+mj-lt"/>
              <a:buAutoNum type="arabicPeriod"/>
            </a:pPr>
            <a:r>
              <a:rPr lang="en-US" b="1" i="1" dirty="0" smtClean="0"/>
              <a:t>Decree on the Catholic Churches of the Eastern Rite</a:t>
            </a:r>
            <a:r>
              <a:rPr lang="en-US" b="1" dirty="0" smtClean="0"/>
              <a:t> </a:t>
            </a:r>
            <a:r>
              <a:rPr lang="en-US" b="1" i="1" dirty="0" smtClean="0"/>
              <a:t>(</a:t>
            </a:r>
            <a:r>
              <a:rPr lang="en-US" b="1" i="1" dirty="0" err="1" smtClean="0"/>
              <a:t>Orientalium</a:t>
            </a:r>
            <a:r>
              <a:rPr lang="en-US" b="1" i="1" dirty="0" smtClean="0"/>
              <a:t> </a:t>
            </a:r>
            <a:r>
              <a:rPr lang="en-US" b="1" i="1" dirty="0" err="1" smtClean="0"/>
              <a:t>Ecclesiarum</a:t>
            </a:r>
            <a:r>
              <a:rPr lang="en-US" b="1" i="1" dirty="0" smtClean="0"/>
              <a:t>)</a:t>
            </a:r>
            <a:r>
              <a:rPr lang="en-US" dirty="0" smtClean="0"/>
              <a:t>—Recognizes the autonomy and liturgical practices of the Eastern Catholic Churches.</a:t>
            </a:r>
          </a:p>
          <a:p>
            <a:pPr marL="457200" indent="-457200">
              <a:buFont typeface="+mj-lt"/>
              <a:buAutoNum type="arabicPeriod"/>
            </a:pPr>
            <a:r>
              <a:rPr lang="en-US" b="1" i="1" dirty="0" smtClean="0"/>
              <a:t>Decree on Ecumenism</a:t>
            </a:r>
            <a:r>
              <a:rPr lang="en-US" b="1" dirty="0" smtClean="0"/>
              <a:t> </a:t>
            </a:r>
            <a:r>
              <a:rPr lang="en-US" b="1" i="1" dirty="0" smtClean="0"/>
              <a:t>(</a:t>
            </a:r>
            <a:r>
              <a:rPr lang="en-US" b="1" i="1" dirty="0" err="1" smtClean="0"/>
              <a:t>Unitatis</a:t>
            </a:r>
            <a:r>
              <a:rPr lang="en-US" b="1" i="1" dirty="0" smtClean="0"/>
              <a:t> </a:t>
            </a:r>
            <a:r>
              <a:rPr lang="en-US" b="1" i="1" dirty="0" err="1" smtClean="0"/>
              <a:t>Redintegratio</a:t>
            </a:r>
            <a:r>
              <a:rPr lang="en-US" b="1" i="1" dirty="0" smtClean="0"/>
              <a:t>)</a:t>
            </a:r>
            <a:r>
              <a:rPr lang="en-US" dirty="0" smtClean="0"/>
              <a:t>—Calls Catholics to appreciate Christian values found in other faiths as well as the Catholic Church.</a:t>
            </a:r>
          </a:p>
          <a:p>
            <a:endParaRPr lang="en-US" dirty="0"/>
          </a:p>
        </p:txBody>
      </p:sp>
      <p:sp>
        <p:nvSpPr>
          <p:cNvPr id="5" name="TextBox 4"/>
          <p:cNvSpPr txBox="1"/>
          <p:nvPr/>
        </p:nvSpPr>
        <p:spPr bwMode="auto">
          <a:xfrm rot="16200000">
            <a:off x="7918222" y="20639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3209</TotalTime>
  <Words>682</Words>
  <Application>Microsoft Macintosh PowerPoint</Application>
  <PresentationFormat>On-screen Show (4:3)</PresentationFormat>
  <Paragraphs>71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template-New</vt:lpstr>
      <vt:lpstr>Vatican Council II</vt:lpstr>
      <vt:lpstr>PowerPoint Presentation</vt:lpstr>
      <vt:lpstr>PowerPoint Presentation</vt:lpstr>
      <vt:lpstr>PowerPoint Presentation</vt:lpstr>
      <vt:lpstr>PowerPoint Presentation</vt:lpstr>
      <vt:lpstr>PowerPoint Presentation</vt:lpstr>
      <vt:lpstr>The Four Constitutions of Vatican II</vt:lpstr>
      <vt:lpstr>The Four Constitutions of Vatican II (continued)</vt:lpstr>
      <vt:lpstr>The Nine Decrees of Vatican II</vt:lpstr>
      <vt:lpstr>The Nine Decrees of Vatican II (continued)</vt:lpstr>
      <vt:lpstr>The Nine Decrees of Vatican II (continued)</vt:lpstr>
      <vt:lpstr>The Three Declarations of Vatican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Systems Administrator</cp:lastModifiedBy>
  <cp:revision>29</cp:revision>
  <dcterms:created xsi:type="dcterms:W3CDTF">2012-07-10T12:39:10Z</dcterms:created>
  <dcterms:modified xsi:type="dcterms:W3CDTF">2014-03-19T19:31:41Z</dcterms:modified>
</cp:coreProperties>
</file>