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2" r:id="rId2"/>
    <p:sldId id="257" r:id="rId3"/>
    <p:sldId id="259" r:id="rId4"/>
    <p:sldId id="260" r:id="rId5"/>
    <p:sldId id="303" r:id="rId6"/>
    <p:sldId id="262" r:id="rId7"/>
    <p:sldId id="263" r:id="rId8"/>
    <p:sldId id="264" r:id="rId9"/>
    <p:sldId id="287" r:id="rId10"/>
    <p:sldId id="30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91786" autoAdjust="0"/>
  </p:normalViewPr>
  <p:slideViewPr>
    <p:cSldViewPr>
      <p:cViewPr varScale="1">
        <p:scale>
          <a:sx n="96" d="100"/>
          <a:sy n="96" d="100"/>
        </p:scale>
        <p:origin x="7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00F6C00-29A4-411D-AB68-F73A46A59A9A}" type="datetimeFigureOut">
              <a:rPr lang="en-US"/>
              <a:pPr>
                <a:defRPr/>
              </a:pPr>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ADE0FF1-1F1C-43A9-9026-DE5CF015E515}" type="slidenum">
              <a:rPr lang="en-US"/>
              <a:pPr>
                <a:defRPr/>
              </a:pPr>
              <a:t>‹#›</a:t>
            </a:fld>
            <a:endParaRPr lang="en-US"/>
          </a:p>
        </p:txBody>
      </p:sp>
    </p:spTree>
    <p:extLst>
      <p:ext uri="{BB962C8B-B14F-4D97-AF65-F5344CB8AC3E}">
        <p14:creationId xmlns:p14="http://schemas.microsoft.com/office/powerpoint/2010/main" val="162376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presentation is a review of different literary forms in Scripture, based on the table in article 24, “Literary Analysis of Scripture,” in </a:t>
            </a:r>
            <a:r>
              <a:rPr lang="en-US" sz="1200" i="1" kern="1200" dirty="0" smtClean="0">
                <a:solidFill>
                  <a:schemeClr val="tx1"/>
                </a:solidFill>
                <a:effectLst/>
                <a:latin typeface="+mn-lt"/>
                <a:ea typeface="+mn-ea"/>
                <a:cs typeface="+mn-cs"/>
              </a:rPr>
              <a:t>The Living Word: The Revelation of God’s Love, Second Edition</a:t>
            </a:r>
            <a:r>
              <a:rPr lang="en-US" sz="1200" kern="1200" dirty="0" smtClean="0">
                <a:solidFill>
                  <a:schemeClr val="tx1"/>
                </a:solidFill>
                <a:effectLst/>
                <a:latin typeface="+mn-lt"/>
                <a:ea typeface="+mn-ea"/>
                <a:cs typeface="+mn-cs"/>
              </a:rPr>
              <a:t>. Reviewing the material can help students prepare to study the Creation accounts and understand the connection between the story of Adam and Eve and the Fall and the story of the Paschal Mystery. It can also provide a review of salvation history, as the students prepare to study the purpose and events of Jesus’ coming to earth.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DE0FF1-1F1C-43A9-9026-DE5CF015E515}" type="slidenum">
              <a:rPr lang="en-US" smtClean="0"/>
              <a:pPr>
                <a:defRPr/>
              </a:pPr>
              <a:t>1</a:t>
            </a:fld>
            <a:endParaRPr lang="en-US"/>
          </a:p>
        </p:txBody>
      </p:sp>
    </p:spTree>
    <p:extLst>
      <p:ext uri="{BB962C8B-B14F-4D97-AF65-F5344CB8AC3E}">
        <p14:creationId xmlns:p14="http://schemas.microsoft.com/office/powerpoint/2010/main" val="385444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a:t>
            </a:r>
            <a:r>
              <a:rPr lang="en-US" sz="1200" kern="1200" dirty="0" smtClean="0">
                <a:solidFill>
                  <a:schemeClr val="tx1"/>
                </a:solidFill>
                <a:effectLst/>
                <a:latin typeface="+mn-lt"/>
                <a:ea typeface="+mn-ea"/>
                <a:cs typeface="+mn-cs"/>
              </a:rPr>
              <a:t>the students </a:t>
            </a:r>
            <a:r>
              <a:rPr lang="en-US" sz="1200" kern="1200" dirty="0" smtClean="0">
                <a:solidFill>
                  <a:schemeClr val="tx1"/>
                </a:solidFill>
                <a:effectLst/>
                <a:latin typeface="+mn-lt"/>
                <a:ea typeface="+mn-ea"/>
                <a:cs typeface="+mn-cs"/>
              </a:rPr>
              <a:t>to name the four Gospels; hopefully they can all do this together! Consider discussing some of the differences between the synoptic Gospels of Matthew, Mark, and Luke, and the Gospel of John, and conclude by observing that even though all four Gospels don’t have the same details, they all tell us the truth about Jesus as the Son of God and Savior of the world.</a:t>
            </a:r>
            <a:endParaRPr lang="en-US" sz="1200" kern="1200" dirty="0">
              <a:solidFill>
                <a:schemeClr val="tx1"/>
              </a:solidFill>
              <a:effectLst/>
              <a:latin typeface="+mn-lt"/>
              <a:ea typeface="+mn-ea"/>
              <a:cs typeface="+mn-cs"/>
            </a:endParaRP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9B737-8626-4A53-AF50-BB74663DA15F}"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84481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students for examples (Adam and Eve, Noah, Tower of Babel).</a:t>
            </a:r>
          </a:p>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3F5793-0C11-4B84-A91E-9493F85E1DB7}"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34404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a:t>
            </a:r>
            <a:r>
              <a:rPr lang="en-US" sz="1200" kern="1200" dirty="0" smtClean="0">
                <a:solidFill>
                  <a:schemeClr val="tx1"/>
                </a:solidFill>
                <a:effectLst/>
                <a:latin typeface="+mn-lt"/>
                <a:ea typeface="+mn-ea"/>
                <a:cs typeface="+mn-cs"/>
              </a:rPr>
              <a:t>the students </a:t>
            </a:r>
            <a:r>
              <a:rPr lang="en-US" sz="1200" kern="1200" dirty="0" smtClean="0">
                <a:solidFill>
                  <a:schemeClr val="tx1"/>
                </a:solidFill>
                <a:effectLst/>
                <a:latin typeface="+mn-lt"/>
                <a:ea typeface="+mn-ea"/>
                <a:cs typeface="+mn-cs"/>
              </a:rPr>
              <a:t>for biblical examples of other hymns or songs of prayer besides the Book of Psalms. Appropriate examples include Exodus 15:1–18 (the Israelites’ song after crossing the Red Sea), Judith 16:1–17 (Judith’s hymn of deliverance), Lamentations, and Daniel 3:26–45 (</a:t>
            </a:r>
            <a:r>
              <a:rPr lang="en-US" sz="1200" kern="1200" dirty="0" err="1" smtClean="0">
                <a:solidFill>
                  <a:schemeClr val="tx1"/>
                </a:solidFill>
                <a:effectLst/>
                <a:latin typeface="+mn-lt"/>
                <a:ea typeface="+mn-ea"/>
                <a:cs typeface="+mn-cs"/>
              </a:rPr>
              <a:t>Azariah’s</a:t>
            </a:r>
            <a:r>
              <a:rPr lang="en-US" sz="1200" kern="1200" dirty="0" smtClean="0">
                <a:solidFill>
                  <a:schemeClr val="tx1"/>
                </a:solidFill>
                <a:effectLst/>
                <a:latin typeface="+mn-lt"/>
                <a:ea typeface="+mn-ea"/>
                <a:cs typeface="+mn-cs"/>
              </a:rPr>
              <a:t> prayer in the furnace).</a:t>
            </a:r>
            <a:endParaRPr lang="en-US" sz="1200" kern="1200" dirty="0">
              <a:solidFill>
                <a:schemeClr val="tx1"/>
              </a:solidFill>
              <a:effectLst/>
              <a:latin typeface="+mn-lt"/>
              <a:ea typeface="+mn-ea"/>
              <a:cs typeface="+mn-cs"/>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A7163-5C0A-4918-AAFF-95C3EA8E89E9}"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41015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If there is confusion, add that prophets did not foretell the future in the way we usually think of prophecies, but they did warn of negative consequences if the people failed to change their ways. Ask students for examples of prophetic oracles. Appropriate examples could be books, such as Isaiah, Jeremiah, Ezekiel, or Zechariah, or passages, such as 2 Samuel 7:4–17 (the oracle of Nathan regarding the Davidic dynasty) or 2 Kings 19:21–34 (Isaiah’s oracle to Hezekiah). </a:t>
            </a:r>
            <a:endParaRPr lang="en-US"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0F8CF6-9CEC-409F-AE97-6DA8D3ADA325}"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83341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for examples (such as Joshua, Judges, </a:t>
            </a:r>
            <a:r>
              <a:rPr lang="en-US" sz="1200" kern="1200" dirty="0" smtClean="0">
                <a:solidFill>
                  <a:schemeClr val="tx1"/>
                </a:solidFill>
                <a:effectLst/>
                <a:latin typeface="+mn-lt"/>
                <a:ea typeface="+mn-ea"/>
                <a:cs typeface="+mn-cs"/>
              </a:rPr>
              <a:t>First and Second </a:t>
            </a:r>
            <a:r>
              <a:rPr lang="en-US" sz="1200" kern="1200" dirty="0" smtClean="0">
                <a:solidFill>
                  <a:schemeClr val="tx1"/>
                </a:solidFill>
                <a:effectLst/>
                <a:latin typeface="+mn-lt"/>
                <a:ea typeface="+mn-ea"/>
                <a:cs typeface="+mn-cs"/>
              </a:rPr>
              <a:t>Samuel, </a:t>
            </a:r>
            <a:r>
              <a:rPr lang="en-US" sz="1200" kern="1200" dirty="0" smtClean="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Second </a:t>
            </a:r>
            <a:r>
              <a:rPr lang="en-US" sz="1200" kern="1200" dirty="0" smtClean="0">
                <a:solidFill>
                  <a:schemeClr val="tx1"/>
                </a:solidFill>
                <a:effectLst/>
                <a:latin typeface="+mn-lt"/>
                <a:ea typeface="+mn-ea"/>
                <a:cs typeface="+mn-cs"/>
              </a:rPr>
              <a:t>Kings). You may want to note that the biblical novellas (Tobit, Judith, Esther, and </a:t>
            </a:r>
            <a:r>
              <a:rPr lang="en-US" sz="1200" kern="1200" dirty="0" smtClean="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Second </a:t>
            </a:r>
            <a:r>
              <a:rPr lang="en-US" sz="1200" kern="1200" dirty="0" smtClean="0">
                <a:solidFill>
                  <a:schemeClr val="tx1"/>
                </a:solidFill>
                <a:effectLst/>
                <a:latin typeface="+mn-lt"/>
                <a:ea typeface="+mn-ea"/>
                <a:cs typeface="+mn-cs"/>
              </a:rPr>
              <a:t>Maccabees) are often categorized as historical books; although the first three were not written as historical records, they provided important lessons and encouragement about God’s care for his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DE0FF1-1F1C-43A9-9026-DE5CF015E515}" type="slidenum">
              <a:rPr lang="en-US" smtClean="0"/>
              <a:pPr>
                <a:defRPr/>
              </a:pPr>
              <a:t>5</a:t>
            </a:fld>
            <a:endParaRPr lang="en-US"/>
          </a:p>
        </p:txBody>
      </p:sp>
    </p:spTree>
    <p:extLst>
      <p:ext uri="{BB962C8B-B14F-4D97-AF65-F5344CB8AC3E}">
        <p14:creationId xmlns:p14="http://schemas.microsoft.com/office/powerpoint/2010/main" val="375371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a:t>
            </a:r>
            <a:r>
              <a:rPr lang="en-US" sz="1200" kern="1200" dirty="0" smtClean="0">
                <a:solidFill>
                  <a:schemeClr val="tx1"/>
                </a:solidFill>
                <a:effectLst/>
                <a:latin typeface="+mn-lt"/>
                <a:ea typeface="+mn-ea"/>
                <a:cs typeface="+mn-cs"/>
              </a:rPr>
              <a:t>the students </a:t>
            </a:r>
            <a:r>
              <a:rPr lang="en-US" sz="1200" kern="1200" dirty="0" smtClean="0">
                <a:solidFill>
                  <a:schemeClr val="tx1"/>
                </a:solidFill>
                <a:effectLst/>
                <a:latin typeface="+mn-lt"/>
                <a:ea typeface="+mn-ea"/>
                <a:cs typeface="+mn-cs"/>
              </a:rPr>
              <a:t>for examples: Proverbs, Ecclesiastes, Wisdom, Ben </a:t>
            </a:r>
            <a:r>
              <a:rPr lang="en-US" sz="1200" kern="1200" dirty="0" err="1" smtClean="0">
                <a:solidFill>
                  <a:schemeClr val="tx1"/>
                </a:solidFill>
                <a:effectLst/>
                <a:latin typeface="+mn-lt"/>
                <a:ea typeface="+mn-ea"/>
                <a:cs typeface="+mn-cs"/>
              </a:rPr>
              <a:t>Sira</a:t>
            </a:r>
            <a:r>
              <a:rPr lang="en-US" sz="1200" kern="1200" dirty="0" smtClean="0">
                <a:solidFill>
                  <a:schemeClr val="tx1"/>
                </a:solidFill>
                <a:effectLst/>
                <a:latin typeface="+mn-lt"/>
                <a:ea typeface="+mn-ea"/>
                <a:cs typeface="+mn-cs"/>
              </a:rPr>
              <a:t> (Job, Psalms, and Song of Songs are also listed in the same category in NABRE). </a:t>
            </a:r>
            <a:endParaRPr lang="en-US" sz="12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8054E-65D3-476F-83BD-EB26318311BF}"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66083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a:t>
            </a:r>
            <a:r>
              <a:rPr lang="en-US" sz="1200" kern="1200" dirty="0" smtClean="0">
                <a:solidFill>
                  <a:schemeClr val="tx1"/>
                </a:solidFill>
                <a:effectLst/>
                <a:latin typeface="+mn-lt"/>
                <a:ea typeface="+mn-ea"/>
                <a:cs typeface="+mn-cs"/>
              </a:rPr>
              <a:t>the students </a:t>
            </a:r>
            <a:r>
              <a:rPr lang="en-US" sz="1200" kern="1200" dirty="0" smtClean="0">
                <a:solidFill>
                  <a:schemeClr val="tx1"/>
                </a:solidFill>
                <a:effectLst/>
                <a:latin typeface="+mn-lt"/>
                <a:ea typeface="+mn-ea"/>
                <a:cs typeface="+mn-cs"/>
              </a:rPr>
              <a:t>for examples (the Mustard Seed, the Prodigal Son, the Sower, the Good Samaritan, etc.). Consider giving </a:t>
            </a:r>
            <a:r>
              <a:rPr lang="en-US" sz="1200" kern="1200" dirty="0" smtClean="0">
                <a:solidFill>
                  <a:schemeClr val="tx1"/>
                </a:solidFill>
                <a:effectLst/>
                <a:latin typeface="+mn-lt"/>
                <a:ea typeface="+mn-ea"/>
                <a:cs typeface="+mn-cs"/>
              </a:rPr>
              <a:t>the students </a:t>
            </a:r>
            <a:r>
              <a:rPr lang="en-US" sz="1200" kern="1200" dirty="0" smtClean="0">
                <a:solidFill>
                  <a:schemeClr val="tx1"/>
                </a:solidFill>
                <a:effectLst/>
                <a:latin typeface="+mn-lt"/>
                <a:ea typeface="+mn-ea"/>
                <a:cs typeface="+mn-cs"/>
              </a:rPr>
              <a:t>time to page through the Gospels and identify the lesson and the twist in the parables they find. </a:t>
            </a:r>
            <a:endParaRPr lang="en-US" sz="120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F9175-FBCD-4D39-8F8E-7C6ABFC6AD03}"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83535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a:t>
            </a:r>
            <a:r>
              <a:rPr lang="en-US" sz="1200" kern="1200" dirty="0" smtClean="0">
                <a:solidFill>
                  <a:schemeClr val="tx1"/>
                </a:solidFill>
                <a:effectLst/>
                <a:latin typeface="+mn-lt"/>
                <a:ea typeface="+mn-ea"/>
                <a:cs typeface="+mn-cs"/>
              </a:rPr>
              <a:t>the students </a:t>
            </a:r>
            <a:r>
              <a:rPr lang="en-US" sz="1200" kern="1200" dirty="0" smtClean="0">
                <a:solidFill>
                  <a:schemeClr val="tx1"/>
                </a:solidFill>
                <a:effectLst/>
                <a:latin typeface="+mn-lt"/>
                <a:ea typeface="+mn-ea"/>
                <a:cs typeface="+mn-cs"/>
              </a:rPr>
              <a:t>for examples (any of the New Testament books from Romans to Jude). </a:t>
            </a:r>
            <a:endParaRPr lang="en-US" sz="1200" kern="1200" dirty="0">
              <a:solidFill>
                <a:schemeClr val="tx1"/>
              </a:solidFill>
              <a:effectLst/>
              <a:latin typeface="+mn-lt"/>
              <a:ea typeface="+mn-ea"/>
              <a:cs typeface="+mn-cs"/>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9B7BC-AD16-405A-A506-6874C402AEA4}"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31055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a:t>
            </a:r>
            <a:r>
              <a:rPr lang="en-US" sz="1200" kern="1200" dirty="0" smtClean="0">
                <a:solidFill>
                  <a:schemeClr val="tx1"/>
                </a:solidFill>
                <a:effectLst/>
                <a:latin typeface="+mn-lt"/>
                <a:ea typeface="+mn-ea"/>
                <a:cs typeface="+mn-cs"/>
              </a:rPr>
              <a:t>the students </a:t>
            </a:r>
            <a:r>
              <a:rPr lang="en-US" sz="1200" kern="1200" dirty="0" smtClean="0">
                <a:solidFill>
                  <a:schemeClr val="tx1"/>
                </a:solidFill>
                <a:effectLst/>
                <a:latin typeface="+mn-lt"/>
                <a:ea typeface="+mn-ea"/>
                <a:cs typeface="+mn-cs"/>
              </a:rPr>
              <a:t>for examples: Revelation and parts of Daniel and Ezekiel. Remind them that apocalyptic literature does not literally predict what will happen at the end of time (nor does it promise a rapture of believers). Instead, it offers hope and expresses belief in God’s justice and his victory over evil.</a:t>
            </a:r>
            <a:endParaRPr lang="en-US" sz="1200" kern="1200" dirty="0">
              <a:solidFill>
                <a:schemeClr val="tx1"/>
              </a:solidFill>
              <a:effectLst/>
              <a:latin typeface="+mn-lt"/>
              <a:ea typeface="+mn-ea"/>
              <a:cs typeface="+mn-cs"/>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E9CF8-E5AD-4897-92F9-4BD676BEFC05}"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1765584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341438"/>
          </a:xfrm>
        </p:spPr>
        <p:txBody>
          <a:bodyPr anchor="t"/>
          <a:lstStyle>
            <a:lvl1pPr>
              <a:defRPr sz="2400"/>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8C0B0FB-D3E0-4D2B-996F-7E1713F5D887}" type="datetimeFigureOut">
              <a:rPr lang="en-US"/>
              <a:pPr>
                <a:defRPr/>
              </a:pPr>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9CFFCA-233F-48AB-BA66-DF1F1684627E}" type="slidenum">
              <a:rPr lang="en-US"/>
              <a:pPr>
                <a:defRPr/>
              </a:pPr>
              <a:t>‹#›</a:t>
            </a:fld>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ransition>
    <p:fade/>
  </p:transition>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1200"/>
            <a:ext cx="7391400" cy="1470025"/>
          </a:xfrm>
        </p:spPr>
        <p:txBody>
          <a:bodyPr/>
          <a:lstStyle/>
          <a:p>
            <a:r>
              <a:rPr lang="en-US" dirty="0">
                <a:solidFill>
                  <a:schemeClr val="tx1"/>
                </a:solidFill>
              </a:rPr>
              <a:t>Literary Forms in the Bible </a:t>
            </a:r>
          </a:p>
        </p:txBody>
      </p:sp>
      <p:sp>
        <p:nvSpPr>
          <p:cNvPr id="4" name="Text Placeholder 3"/>
          <p:cNvSpPr>
            <a:spLocks noGrp="1"/>
          </p:cNvSpPr>
          <p:nvPr>
            <p:ph type="body" sz="quarter" idx="10"/>
          </p:nvPr>
        </p:nvSpPr>
        <p:spPr/>
        <p:txBody>
          <a:bodyPr>
            <a:normAutofit fontScale="62500" lnSpcReduction="20000"/>
          </a:bodyPr>
          <a:lstStyle/>
          <a:p>
            <a:r>
              <a:rPr lang="en-US" dirty="0" smtClean="0"/>
              <a:t>Document #: TX005793</a:t>
            </a:r>
            <a:endParaRPr lang="en-US" dirty="0"/>
          </a:p>
        </p:txBody>
      </p:sp>
      <p:sp>
        <p:nvSpPr>
          <p:cNvPr id="6" name="Subtitle 2"/>
          <p:cNvSpPr txBox="1">
            <a:spLocks/>
          </p:cNvSpPr>
          <p:nvPr/>
        </p:nvSpPr>
        <p:spPr bwMode="auto">
          <a:xfrm>
            <a:off x="1752600" y="44958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0" i="1" dirty="0" smtClean="0">
                <a:solidFill>
                  <a:schemeClr val="tx1"/>
                </a:solidFill>
              </a:rPr>
              <a:t>The Paschal Mystery</a:t>
            </a:r>
          </a:p>
          <a:p>
            <a:r>
              <a:rPr lang="en-US" sz="2000" b="0" dirty="0" smtClean="0">
                <a:solidFill>
                  <a:schemeClr val="tx1"/>
                </a:solidFill>
              </a:rPr>
              <a:t>Unit 1</a:t>
            </a:r>
            <a:r>
              <a:rPr lang="en-US" sz="2000" b="0" smtClean="0">
                <a:solidFill>
                  <a:schemeClr val="tx1"/>
                </a:solidFill>
              </a:rPr>
              <a:t>, Chapters 1-3</a:t>
            </a:r>
            <a:endParaRPr lang="en-US" sz="2000" b="0" dirty="0" smtClean="0">
              <a:solidFill>
                <a:schemeClr val="tx1"/>
              </a:solidFill>
            </a:endParaRPr>
          </a:p>
        </p:txBody>
      </p:sp>
    </p:spTree>
    <p:extLst>
      <p:ext uri="{BB962C8B-B14F-4D97-AF65-F5344CB8AC3E}">
        <p14:creationId xmlns:p14="http://schemas.microsoft.com/office/powerpoint/2010/main" val="15936846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9271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Gospels </a:t>
            </a:r>
            <a:endParaRPr lang="en-US" sz="3200" dirty="0" smtClean="0">
              <a:solidFill>
                <a:srgbClr val="000000"/>
              </a:solidFill>
            </a:endParaRPr>
          </a:p>
        </p:txBody>
      </p:sp>
      <p:sp>
        <p:nvSpPr>
          <p:cNvPr id="2" name="TextBox 1"/>
          <p:cNvSpPr txBox="1"/>
          <p:nvPr/>
        </p:nvSpPr>
        <p:spPr bwMode="auto">
          <a:xfrm>
            <a:off x="3352800" y="5105400"/>
            <a:ext cx="31242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GoneWithTheWind</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10-shutterstock_27705059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295399"/>
            <a:ext cx="5738633" cy="3825755"/>
          </a:xfrm>
          <a:prstGeom prst="rect">
            <a:avLst/>
          </a:prstGeom>
        </p:spPr>
      </p:pic>
      <p:sp>
        <p:nvSpPr>
          <p:cNvPr id="4" name="TextBox 3"/>
          <p:cNvSpPr txBox="1"/>
          <p:nvPr/>
        </p:nvSpPr>
        <p:spPr bwMode="auto">
          <a:xfrm>
            <a:off x="990600" y="1524000"/>
            <a:ext cx="2108200" cy="3816429"/>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200" dirty="0" smtClean="0"/>
              <a:t>Accounts </a:t>
            </a:r>
            <a:r>
              <a:rPr lang="en-US" sz="2200" dirty="0"/>
              <a:t>of real events and teachings from Jesus’ </a:t>
            </a:r>
            <a:r>
              <a:rPr lang="en-US" sz="2200" dirty="0" smtClean="0"/>
              <a:t>life</a:t>
            </a:r>
          </a:p>
          <a:p>
            <a:endParaRPr lang="en-US" sz="2200" dirty="0"/>
          </a:p>
          <a:p>
            <a:pPr marL="171450" indent="-171450">
              <a:buFont typeface="Arial" panose="020B0604020202020204" pitchFamily="34" charset="0"/>
              <a:buChar char="•"/>
            </a:pPr>
            <a:r>
              <a:rPr lang="en-US" sz="2200" dirty="0" smtClean="0"/>
              <a:t>Give </a:t>
            </a:r>
            <a:r>
              <a:rPr lang="en-US" sz="2200" dirty="0"/>
              <a:t>deeper insight into the meaning of </a:t>
            </a:r>
            <a:r>
              <a:rPr lang="en-US" sz="2200" dirty="0" smtClean="0"/>
              <a:t>Jesus’ life </a:t>
            </a:r>
            <a:r>
              <a:rPr lang="en-US" sz="2200" dirty="0"/>
              <a:t>and mission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8382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smtClean="0">
                <a:solidFill>
                  <a:schemeClr val="tx1"/>
                </a:solidFill>
              </a:rPr>
              <a:t>Creation Accounts</a:t>
            </a:r>
          </a:p>
        </p:txBody>
      </p:sp>
      <p:pic>
        <p:nvPicPr>
          <p:cNvPr id="2" name="Picture 1" descr="slide 2-shutterstock_27480345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0200"/>
            <a:ext cx="5829300" cy="3886200"/>
          </a:xfrm>
          <a:prstGeom prst="rect">
            <a:avLst/>
          </a:prstGeom>
        </p:spPr>
      </p:pic>
      <p:sp>
        <p:nvSpPr>
          <p:cNvPr id="3" name="TextBox 2"/>
          <p:cNvSpPr txBox="1"/>
          <p:nvPr/>
        </p:nvSpPr>
        <p:spPr bwMode="auto">
          <a:xfrm>
            <a:off x="914400" y="5486400"/>
            <a:ext cx="2438400" cy="184666"/>
          </a:xfrm>
          <a:prstGeom prst="rect">
            <a:avLst/>
          </a:prstGeom>
          <a:noFill/>
          <a:ln w="9525">
            <a:noFill/>
            <a:miter lim="800000"/>
            <a:headEnd/>
            <a:tailEnd/>
          </a:ln>
        </p:spPr>
        <p:txBody>
          <a:bodyPr wrap="square" rtlCol="0">
            <a:spAutoFit/>
          </a:bodyPr>
          <a:lstStyle/>
          <a:p>
            <a:r>
              <a:rPr lang="en-US" sz="600" dirty="0">
                <a:solidFill>
                  <a:schemeClr val="bg1">
                    <a:lumMod val="65000"/>
                  </a:schemeClr>
                </a:solidFill>
              </a:rPr>
              <a:t>© </a:t>
            </a:r>
            <a:r>
              <a:rPr lang="en-US" sz="600" dirty="0" err="1">
                <a:solidFill>
                  <a:schemeClr val="bg1">
                    <a:lumMod val="65000"/>
                  </a:schemeClr>
                </a:solidFill>
              </a:rPr>
              <a:t>kavram</a:t>
            </a:r>
            <a:r>
              <a:rPr lang="en-US" sz="600" dirty="0">
                <a:solidFill>
                  <a:schemeClr val="bg1">
                    <a:lumMod val="65000"/>
                  </a:schemeClr>
                </a:solidFill>
              </a:rPr>
              <a:t> / </a:t>
            </a:r>
            <a:r>
              <a:rPr lang="en-US" sz="600" dirty="0" err="1">
                <a:solidFill>
                  <a:schemeClr val="bg1">
                    <a:lumMod val="65000"/>
                  </a:schemeClr>
                </a:solidFill>
              </a:rPr>
              <a:t>Shutterstock.com</a:t>
            </a:r>
            <a:endParaRPr lang="en-US" sz="600" dirty="0">
              <a:solidFill>
                <a:schemeClr val="bg1">
                  <a:lumMod val="65000"/>
                </a:schemeClr>
              </a:solidFill>
            </a:endParaRPr>
          </a:p>
        </p:txBody>
      </p:sp>
      <p:sp>
        <p:nvSpPr>
          <p:cNvPr id="6" name="TextBox 5"/>
          <p:cNvSpPr txBox="1"/>
          <p:nvPr/>
        </p:nvSpPr>
        <p:spPr bwMode="auto">
          <a:xfrm>
            <a:off x="6031345" y="1600200"/>
            <a:ext cx="2133600" cy="3416320"/>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a:t>Explain how something came into </a:t>
            </a:r>
            <a:r>
              <a:rPr lang="en-US" sz="2400" dirty="0" smtClean="0"/>
              <a:t>existence</a:t>
            </a:r>
          </a:p>
          <a:p>
            <a:endParaRPr lang="en-US" sz="2400" dirty="0" smtClean="0"/>
          </a:p>
          <a:p>
            <a:pPr marL="171450" indent="-171450">
              <a:buFont typeface="Arial" panose="020B0604020202020204" pitchFamily="34" charset="0"/>
              <a:buChar char="•"/>
            </a:pPr>
            <a:r>
              <a:rPr lang="en-US" sz="2400" dirty="0" smtClean="0"/>
              <a:t>Not </a:t>
            </a:r>
            <a:r>
              <a:rPr lang="en-US" sz="2400" dirty="0"/>
              <a:t>intended as literal history or science</a:t>
            </a:r>
            <a:endParaRPr lang="en-US" sz="24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8132990" y="5278210"/>
            <a:ext cx="1597087" cy="184666"/>
          </a:xfrm>
          <a:prstGeom prst="rect">
            <a:avLst/>
          </a:prstGeom>
        </p:spPr>
        <p:txBody>
          <a:bodyPr wrap="none">
            <a:spAutoFit/>
          </a:bodyPr>
          <a:lstStyle/>
          <a:p>
            <a:r>
              <a:rPr lang="en-US" sz="600" dirty="0">
                <a:solidFill>
                  <a:schemeClr val="bg1">
                    <a:lumMod val="65000"/>
                  </a:schemeClr>
                </a:solidFill>
              </a:rPr>
              <a:t>© </a:t>
            </a:r>
            <a:r>
              <a:rPr lang="en-US" sz="600" dirty="0" err="1">
                <a:solidFill>
                  <a:schemeClr val="bg1">
                    <a:lumMod val="65000"/>
                  </a:schemeClr>
                </a:solidFill>
              </a:rPr>
              <a:t>Renata</a:t>
            </a:r>
            <a:r>
              <a:rPr lang="en-US" sz="600" dirty="0">
                <a:solidFill>
                  <a:schemeClr val="bg1">
                    <a:lumMod val="65000"/>
                  </a:schemeClr>
                </a:solidFill>
              </a:rPr>
              <a:t> </a:t>
            </a:r>
            <a:r>
              <a:rPr lang="en-US" sz="600" dirty="0" err="1">
                <a:solidFill>
                  <a:schemeClr val="bg1">
                    <a:lumMod val="65000"/>
                  </a:schemeClr>
                </a:solidFill>
              </a:rPr>
              <a:t>Sedmakova</a:t>
            </a:r>
            <a:r>
              <a:rPr lang="en-US" sz="600" dirty="0">
                <a:solidFill>
                  <a:schemeClr val="bg1">
                    <a:lumMod val="65000"/>
                  </a:schemeClr>
                </a:solidFill>
              </a:rPr>
              <a:t> / </a:t>
            </a:r>
            <a:r>
              <a:rPr lang="en-US" sz="600" dirty="0" err="1">
                <a:solidFill>
                  <a:schemeClr val="bg1">
                    <a:lumMod val="65000"/>
                  </a:schemeClr>
                </a:solidFill>
              </a:rPr>
              <a:t>Shutterstock.com</a:t>
            </a:r>
            <a:r>
              <a:rPr lang="en-US" sz="600" dirty="0">
                <a:solidFill>
                  <a:schemeClr val="bg1">
                    <a:lumMod val="65000"/>
                  </a:schemeClr>
                </a:solidFill>
              </a:rPr>
              <a:t> </a:t>
            </a:r>
          </a:p>
        </p:txBody>
      </p:sp>
      <p:sp>
        <p:nvSpPr>
          <p:cNvPr id="8"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Psalms </a:t>
            </a:r>
            <a:endParaRPr lang="en-US" sz="3200" dirty="0" smtClean="0">
              <a:solidFill>
                <a:srgbClr val="000000"/>
              </a:solidFill>
            </a:endParaRPr>
          </a:p>
        </p:txBody>
      </p:sp>
      <p:pic>
        <p:nvPicPr>
          <p:cNvPr id="2" name="Picture 1" descr="slide 3-shutterstock_30254885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57200"/>
            <a:ext cx="3669098" cy="5715000"/>
          </a:xfrm>
          <a:prstGeom prst="rect">
            <a:avLst/>
          </a:prstGeom>
        </p:spPr>
      </p:pic>
      <p:sp>
        <p:nvSpPr>
          <p:cNvPr id="4" name="TextBox 3"/>
          <p:cNvSpPr txBox="1"/>
          <p:nvPr/>
        </p:nvSpPr>
        <p:spPr bwMode="auto">
          <a:xfrm>
            <a:off x="838200" y="1568678"/>
            <a:ext cx="3581400" cy="3416320"/>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Hymns </a:t>
            </a:r>
            <a:r>
              <a:rPr lang="en-US" sz="2400" dirty="0"/>
              <a:t>or songs of </a:t>
            </a:r>
            <a:r>
              <a:rPr lang="en-US" sz="2400" dirty="0" smtClean="0"/>
              <a:t>prayer</a:t>
            </a:r>
          </a:p>
          <a:p>
            <a:endParaRPr lang="en-US" sz="2400" dirty="0" smtClean="0"/>
          </a:p>
          <a:p>
            <a:pPr marL="171450" indent="-171450">
              <a:buFont typeface="Arial" panose="020B0604020202020204" pitchFamily="34" charset="0"/>
              <a:buChar char="•"/>
            </a:pPr>
            <a:r>
              <a:rPr lang="en-US" sz="2400" dirty="0" smtClean="0"/>
              <a:t>Express </a:t>
            </a:r>
            <a:r>
              <a:rPr lang="en-US" sz="2400" dirty="0"/>
              <a:t>praise, thanksgiving, petition, lamentation, or historical memory of God’s action on behalf of the Chosen People</a:t>
            </a:r>
            <a:endParaRPr lang="en-US" sz="24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990600" y="6096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Prophetic </a:t>
            </a:r>
            <a:r>
              <a:rPr lang="en-US" sz="3200" dirty="0" smtClean="0">
                <a:solidFill>
                  <a:srgbClr val="000000"/>
                </a:solidFill>
              </a:rPr>
              <a:t>Oracles </a:t>
            </a:r>
          </a:p>
        </p:txBody>
      </p:sp>
      <p:sp>
        <p:nvSpPr>
          <p:cNvPr id="2" name="TextBox 1"/>
          <p:cNvSpPr txBox="1"/>
          <p:nvPr/>
        </p:nvSpPr>
        <p:spPr bwMode="auto">
          <a:xfrm>
            <a:off x="1447800" y="3930134"/>
            <a:ext cx="23622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fotogestoeber</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4-shutterstock_2287906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295400"/>
            <a:ext cx="4740684" cy="2667000"/>
          </a:xfrm>
          <a:prstGeom prst="rect">
            <a:avLst/>
          </a:prstGeom>
        </p:spPr>
      </p:pic>
      <p:sp>
        <p:nvSpPr>
          <p:cNvPr id="4" name="TextBox 3"/>
          <p:cNvSpPr txBox="1"/>
          <p:nvPr/>
        </p:nvSpPr>
        <p:spPr bwMode="auto">
          <a:xfrm>
            <a:off x="1143000" y="4343400"/>
            <a:ext cx="6629400" cy="1107996"/>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200" dirty="0" smtClean="0"/>
              <a:t>Counsel </a:t>
            </a:r>
            <a:r>
              <a:rPr lang="en-US" sz="2200" dirty="0"/>
              <a:t>and wisdom given by </a:t>
            </a:r>
            <a:r>
              <a:rPr lang="en-US" sz="2200" dirty="0" smtClean="0"/>
              <a:t>God</a:t>
            </a:r>
            <a:endParaRPr lang="en-US" sz="2200" dirty="0" smtClean="0"/>
          </a:p>
          <a:p>
            <a:pPr marL="171450" indent="-171450">
              <a:buFont typeface="Arial" panose="020B0604020202020204" pitchFamily="34" charset="0"/>
              <a:buChar char="•"/>
            </a:pPr>
            <a:r>
              <a:rPr lang="en-US" sz="2200" dirty="0" smtClean="0"/>
              <a:t>Prophets </a:t>
            </a:r>
            <a:r>
              <a:rPr lang="en-US" sz="2200" dirty="0"/>
              <a:t>told the people how they should act in order to please God and live a good </a:t>
            </a:r>
            <a:r>
              <a:rPr lang="en-US" sz="2200" dirty="0" smtClean="0"/>
              <a:t>life.</a:t>
            </a:r>
            <a:endParaRPr lang="en-US" sz="2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685800" y="619272"/>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Historical </a:t>
            </a:r>
            <a:r>
              <a:rPr lang="en-US" sz="3200" dirty="0" smtClean="0">
                <a:solidFill>
                  <a:srgbClr val="000000"/>
                </a:solidFill>
              </a:rPr>
              <a:t>Books </a:t>
            </a:r>
          </a:p>
        </p:txBody>
      </p:sp>
      <p:sp>
        <p:nvSpPr>
          <p:cNvPr id="4" name="TextBox 3"/>
          <p:cNvSpPr txBox="1"/>
          <p:nvPr/>
        </p:nvSpPr>
        <p:spPr bwMode="auto">
          <a:xfrm>
            <a:off x="3200400" y="5606534"/>
            <a:ext cx="27432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MonicaNinker</a:t>
            </a:r>
            <a:r>
              <a:rPr lang="en-US" sz="600" dirty="0">
                <a:solidFill>
                  <a:srgbClr val="A6A6A6"/>
                </a:solidFill>
              </a:rPr>
              <a:t> / </a:t>
            </a:r>
            <a:r>
              <a:rPr lang="en-US" sz="600" dirty="0" err="1">
                <a:solidFill>
                  <a:srgbClr val="A6A6A6"/>
                </a:solidFill>
              </a:rPr>
              <a:t>iStock</a:t>
            </a:r>
            <a:r>
              <a:rPr lang="en-US" sz="600" dirty="0">
                <a:solidFill>
                  <a:srgbClr val="A6A6A6"/>
                </a:solidFill>
              </a:rPr>
              <a:t> </a:t>
            </a:r>
          </a:p>
        </p:txBody>
      </p:sp>
      <p:pic>
        <p:nvPicPr>
          <p:cNvPr id="5" name="Picture 4" descr="slide 5-iStock_000029451654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752600"/>
            <a:ext cx="5867400" cy="3884327"/>
          </a:xfrm>
          <a:prstGeom prst="rect">
            <a:avLst/>
          </a:prstGeom>
        </p:spPr>
      </p:pic>
      <p:sp>
        <p:nvSpPr>
          <p:cNvPr id="6" name="TextBox 5"/>
          <p:cNvSpPr txBox="1"/>
          <p:nvPr/>
        </p:nvSpPr>
        <p:spPr bwMode="auto">
          <a:xfrm>
            <a:off x="815109" y="1755771"/>
            <a:ext cx="2400300" cy="1938992"/>
          </a:xfrm>
          <a:prstGeom prst="rect">
            <a:avLst/>
          </a:prstGeom>
          <a:noFill/>
          <a:ln w="9525">
            <a:noFill/>
            <a:miter lim="800000"/>
            <a:headEnd/>
            <a:tailEnd/>
          </a:ln>
        </p:spPr>
        <p:txBody>
          <a:bodyPr wrap="square" rtlCol="0">
            <a:spAutoFit/>
          </a:bodyPr>
          <a:lstStyle/>
          <a:p>
            <a:pPr marL="342900" indent="-342900">
              <a:buFont typeface="Arial" panose="020B0604020202020204" pitchFamily="34" charset="0"/>
              <a:buChar char="•"/>
            </a:pPr>
            <a:r>
              <a:rPr lang="en-US" sz="2400" dirty="0"/>
              <a:t>Accounts of the saving action of God in human history </a:t>
            </a:r>
          </a:p>
        </p:txBody>
      </p:sp>
    </p:spTree>
    <p:extLst>
      <p:ext uri="{BB962C8B-B14F-4D97-AF65-F5344CB8AC3E}">
        <p14:creationId xmlns:p14="http://schemas.microsoft.com/office/powerpoint/2010/main" val="27545614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Wisdom </a:t>
            </a:r>
            <a:r>
              <a:rPr lang="en-US" sz="3200" dirty="0" smtClean="0">
                <a:solidFill>
                  <a:srgbClr val="000000"/>
                </a:solidFill>
              </a:rPr>
              <a:t>Literature </a:t>
            </a:r>
          </a:p>
        </p:txBody>
      </p:sp>
      <p:sp>
        <p:nvSpPr>
          <p:cNvPr id="2" name="TextBox 1"/>
          <p:cNvSpPr txBox="1"/>
          <p:nvPr/>
        </p:nvSpPr>
        <p:spPr bwMode="auto">
          <a:xfrm>
            <a:off x="3886200" y="4996934"/>
            <a:ext cx="2895600" cy="184666"/>
          </a:xfrm>
          <a:prstGeom prst="rect">
            <a:avLst/>
          </a:prstGeom>
          <a:noFill/>
          <a:ln w="9525">
            <a:noFill/>
            <a:miter lim="800000"/>
            <a:headEnd/>
            <a:tailEnd/>
          </a:ln>
        </p:spPr>
        <p:txBody>
          <a:bodyPr wrap="square" rtlCol="0">
            <a:spAutoFit/>
          </a:bodyPr>
          <a:lstStyle/>
          <a:p>
            <a:r>
              <a:rPr lang="en-US" sz="600" dirty="0">
                <a:solidFill>
                  <a:srgbClr val="A6A6A6"/>
                </a:solidFill>
              </a:rPr>
              <a:t>© Gustavo </a:t>
            </a:r>
            <a:r>
              <a:rPr lang="en-US" sz="600" dirty="0" err="1">
                <a:solidFill>
                  <a:srgbClr val="A6A6A6"/>
                </a:solidFill>
              </a:rPr>
              <a:t>Frazao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6-shutterstock_2112246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 y="1600200"/>
            <a:ext cx="5281330" cy="3429000"/>
          </a:xfrm>
          <a:prstGeom prst="rect">
            <a:avLst/>
          </a:prstGeom>
        </p:spPr>
      </p:pic>
      <p:sp>
        <p:nvSpPr>
          <p:cNvPr id="4" name="TextBox 3"/>
          <p:cNvSpPr txBox="1"/>
          <p:nvPr/>
        </p:nvSpPr>
        <p:spPr bwMode="auto">
          <a:xfrm>
            <a:off x="5715000" y="1600200"/>
            <a:ext cx="2743200" cy="3046988"/>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Collections </a:t>
            </a:r>
            <a:r>
              <a:rPr lang="en-US" sz="2400" dirty="0"/>
              <a:t>of sayings and </a:t>
            </a:r>
            <a:r>
              <a:rPr lang="en-US" sz="2400" dirty="0" smtClean="0"/>
              <a:t>teachings</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Instruct how to </a:t>
            </a:r>
            <a:r>
              <a:rPr lang="en-US" sz="2400" dirty="0"/>
              <a:t>live a good and wise life, a life pleasing to God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609600" y="5297055"/>
            <a:ext cx="16002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marekuliasz</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
        <p:nvSpPr>
          <p:cNvPr id="7"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Parables </a:t>
            </a:r>
            <a:endParaRPr lang="en-US" sz="3200" dirty="0" smtClean="0">
              <a:solidFill>
                <a:srgbClr val="000000"/>
              </a:solidFill>
            </a:endParaRPr>
          </a:p>
        </p:txBody>
      </p:sp>
      <p:pic>
        <p:nvPicPr>
          <p:cNvPr id="2" name="Picture 1" descr="slide 7-shutterstock_1730576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76400"/>
            <a:ext cx="5185922" cy="3657600"/>
          </a:xfrm>
          <a:prstGeom prst="rect">
            <a:avLst/>
          </a:prstGeom>
        </p:spPr>
      </p:pic>
      <p:sp>
        <p:nvSpPr>
          <p:cNvPr id="3" name="TextBox 2"/>
          <p:cNvSpPr txBox="1"/>
          <p:nvPr/>
        </p:nvSpPr>
        <p:spPr bwMode="auto">
          <a:xfrm>
            <a:off x="5791200" y="1797040"/>
            <a:ext cx="2281678" cy="3416320"/>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a:t>Brief stories that exemplify moral or religious </a:t>
            </a:r>
            <a:r>
              <a:rPr lang="en-US" sz="2400" dirty="0" smtClean="0"/>
              <a:t>lessons</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End </a:t>
            </a:r>
            <a:r>
              <a:rPr lang="en-US" sz="2400" dirty="0"/>
              <a:t>with an unexpected twist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Letters </a:t>
            </a:r>
            <a:r>
              <a:rPr lang="en-US" sz="3200" dirty="0" smtClean="0">
                <a:solidFill>
                  <a:srgbClr val="000000"/>
                </a:solidFill>
              </a:rPr>
              <a:t>(Epistles</a:t>
            </a:r>
            <a:r>
              <a:rPr lang="en-US" sz="3200" dirty="0">
                <a:solidFill>
                  <a:srgbClr val="000000"/>
                </a:solidFill>
              </a:rPr>
              <a:t>) </a:t>
            </a:r>
            <a:endParaRPr lang="en-US" sz="3200" dirty="0" smtClean="0">
              <a:solidFill>
                <a:srgbClr val="000000"/>
              </a:solidFill>
            </a:endParaRPr>
          </a:p>
        </p:txBody>
      </p:sp>
      <p:sp>
        <p:nvSpPr>
          <p:cNvPr id="2" name="TextBox 1"/>
          <p:cNvSpPr txBox="1"/>
          <p:nvPr/>
        </p:nvSpPr>
        <p:spPr bwMode="auto">
          <a:xfrm>
            <a:off x="5029200" y="6139934"/>
            <a:ext cx="19050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Michaelpuche</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3" name="Picture 2" descr="slide 8-shutterstock_3078142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685800"/>
            <a:ext cx="3657600" cy="5486400"/>
          </a:xfrm>
          <a:prstGeom prst="rect">
            <a:avLst/>
          </a:prstGeom>
        </p:spPr>
      </p:pic>
      <p:sp>
        <p:nvSpPr>
          <p:cNvPr id="6" name="TextBox 5"/>
          <p:cNvSpPr txBox="1"/>
          <p:nvPr/>
        </p:nvSpPr>
        <p:spPr bwMode="auto">
          <a:xfrm>
            <a:off x="990600" y="2286000"/>
            <a:ext cx="3124200" cy="2677656"/>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Letters </a:t>
            </a:r>
            <a:r>
              <a:rPr lang="en-US" sz="2400" dirty="0"/>
              <a:t>to early </a:t>
            </a:r>
            <a:r>
              <a:rPr lang="en-US" sz="2400" dirty="0" smtClean="0"/>
              <a:t>Christians</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Pass </a:t>
            </a:r>
            <a:r>
              <a:rPr lang="en-US" sz="2400" dirty="0"/>
              <a:t>on wisdom, correction, and community information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5029200" y="57912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breakermaximus</a:t>
            </a:r>
            <a:r>
              <a:rPr lang="en-US" sz="600" dirty="0">
                <a:solidFill>
                  <a:srgbClr val="A6A6A6"/>
                </a:solidFill>
              </a:rPr>
              <a:t> / </a:t>
            </a:r>
            <a:r>
              <a:rPr lang="en-US" sz="600" dirty="0" err="1">
                <a:solidFill>
                  <a:srgbClr val="A6A6A6"/>
                </a:solidFill>
              </a:rPr>
              <a:t>iStock</a:t>
            </a:r>
            <a:r>
              <a:rPr lang="en-US" sz="600" dirty="0">
                <a:solidFill>
                  <a:srgbClr val="A6A6A6"/>
                </a:solidFill>
              </a:rPr>
              <a:t> </a:t>
            </a:r>
          </a:p>
        </p:txBody>
      </p:sp>
      <p:sp>
        <p:nvSpPr>
          <p:cNvPr id="9" name="Subtitle 2"/>
          <p:cNvSpPr txBox="1">
            <a:spLocks/>
          </p:cNvSpPr>
          <p:nvPr/>
        </p:nvSpPr>
        <p:spPr bwMode="auto">
          <a:xfrm>
            <a:off x="990600" y="685800"/>
            <a:ext cx="4343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Apocalyptic </a:t>
            </a:r>
            <a:r>
              <a:rPr lang="en-US" sz="3200" dirty="0" smtClean="0">
                <a:solidFill>
                  <a:srgbClr val="000000"/>
                </a:solidFill>
              </a:rPr>
              <a:t>Literature </a:t>
            </a:r>
          </a:p>
        </p:txBody>
      </p:sp>
      <p:pic>
        <p:nvPicPr>
          <p:cNvPr id="2" name="Picture 1" descr="slide 9-iStock_000041946636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81000"/>
            <a:ext cx="3658755" cy="5446853"/>
          </a:xfrm>
          <a:prstGeom prst="rect">
            <a:avLst/>
          </a:prstGeom>
        </p:spPr>
      </p:pic>
      <p:sp>
        <p:nvSpPr>
          <p:cNvPr id="3" name="TextBox 2"/>
          <p:cNvSpPr txBox="1"/>
          <p:nvPr/>
        </p:nvSpPr>
        <p:spPr bwMode="auto">
          <a:xfrm>
            <a:off x="1143000" y="2025640"/>
            <a:ext cx="3276600" cy="3416320"/>
          </a:xfrm>
          <a:prstGeom prst="rect">
            <a:avLst/>
          </a:prstGeom>
          <a:noFill/>
          <a:ln w="9525">
            <a:noFill/>
            <a:miter lim="800000"/>
            <a:headEnd/>
            <a:tailEnd/>
          </a:ln>
        </p:spPr>
        <p:txBody>
          <a:bodyPr wrap="square" rtlCol="0">
            <a:spAutoFit/>
          </a:bodyPr>
          <a:lstStyle/>
          <a:p>
            <a:pPr marL="171450" indent="-171450">
              <a:buFont typeface="Arial" panose="020B0604020202020204" pitchFamily="34" charset="0"/>
              <a:buChar char="•"/>
            </a:pPr>
            <a:r>
              <a:rPr lang="en-US" sz="2400" dirty="0" smtClean="0"/>
              <a:t>Descriptions </a:t>
            </a:r>
            <a:r>
              <a:rPr lang="en-US" sz="2400" dirty="0"/>
              <a:t>of the end </a:t>
            </a:r>
            <a:r>
              <a:rPr lang="en-US" sz="2400" dirty="0" smtClean="0"/>
              <a:t>times</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Prophecies </a:t>
            </a:r>
            <a:r>
              <a:rPr lang="en-US" sz="2400" dirty="0"/>
              <a:t>of catastrophic upheavals on </a:t>
            </a:r>
            <a:r>
              <a:rPr lang="en-US" sz="2400" dirty="0" smtClean="0"/>
              <a:t>earth</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r>
              <a:rPr lang="en-US" sz="2400" dirty="0" smtClean="0"/>
              <a:t>Promises </a:t>
            </a:r>
            <a:r>
              <a:rPr lang="en-US" sz="2400" dirty="0"/>
              <a:t>of a New Creation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6204</TotalTime>
  <Words>824</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LIC Presentation template</vt:lpstr>
      <vt:lpstr>Literary Forms in the Bible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Brooke Saron</cp:lastModifiedBy>
  <cp:revision>126</cp:revision>
  <dcterms:created xsi:type="dcterms:W3CDTF">2010-11-09T18:27:08Z</dcterms:created>
  <dcterms:modified xsi:type="dcterms:W3CDTF">2015-12-04T14:49:14Z</dcterms:modified>
</cp:coreProperties>
</file>