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58" r:id="rId3"/>
    <p:sldId id="336" r:id="rId4"/>
    <p:sldId id="359" r:id="rId5"/>
    <p:sldId id="360" r:id="rId6"/>
    <p:sldId id="361" r:id="rId7"/>
    <p:sldId id="362" r:id="rId8"/>
    <p:sldId id="3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visual meditation as a prelude to a journal exercise where students write about ways they could more fully live out the Fourth Commandment. Consider showing the slides without comment, perhaps accompanied by some quiet music.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91315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2740898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46420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335536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2364241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1179918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1063053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Invite the students to journal on this question. </a:t>
            </a:r>
            <a:r>
              <a:rPr lang="en-US" sz="1200" kern="1200" smtClean="0">
                <a:solidFill>
                  <a:schemeClr val="tx1"/>
                </a:solidFill>
                <a:effectLst/>
                <a:latin typeface="+mn-lt"/>
                <a:ea typeface="+mn-ea"/>
                <a:cs typeface="+mn-cs"/>
              </a:rPr>
              <a:t>If there is time, invite volunteers to share some ideas for more fully living out the Fourth Commandment.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1806451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Honoring Family</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TX003158</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27</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2819400" y="6536323"/>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Yuri </a:t>
            </a:r>
            <a:r>
              <a:rPr lang="en-US" sz="500" dirty="0" err="1">
                <a:latin typeface="Arial" pitchFamily="34" charset="0"/>
                <a:cs typeface="Arial" pitchFamily="34" charset="0"/>
              </a:rPr>
              <a:t>Arcurs</a:t>
            </a:r>
            <a:r>
              <a:rPr lang="en-US" sz="500" dirty="0">
                <a:latin typeface="Arial" pitchFamily="34" charset="0"/>
                <a:cs typeface="Arial" pitchFamily="34" charset="0"/>
              </a:rPr>
              <a:t> / www.shutterstock.com </a:t>
            </a:r>
          </a:p>
        </p:txBody>
      </p:sp>
      <p:sp>
        <p:nvSpPr>
          <p:cNvPr id="19" name="Content Placeholder 6"/>
          <p:cNvSpPr txBox="1">
            <a:spLocks/>
          </p:cNvSpPr>
          <p:nvPr/>
        </p:nvSpPr>
        <p:spPr>
          <a:xfrm>
            <a:off x="1063704" y="1638300"/>
            <a:ext cx="6861096" cy="876300"/>
          </a:xfrm>
          <a:prstGeom prst="rect">
            <a:avLst/>
          </a:prstGeom>
        </p:spPr>
        <p:txBody>
          <a:bodyPr>
            <a:noAutofit/>
          </a:bodyPr>
          <a:lstStyle/>
          <a:p>
            <a:pPr algn="ctr"/>
            <a:r>
              <a:rPr lang="en-US" sz="2400" b="1" dirty="0">
                <a:latin typeface="Arial" pitchFamily="34" charset="0"/>
                <a:cs typeface="Arial" pitchFamily="34" charset="0"/>
              </a:rPr>
              <a:t>Honor Your Father and Mother</a:t>
            </a:r>
          </a:p>
        </p:txBody>
      </p:sp>
      <p:sp>
        <p:nvSpPr>
          <p:cNvPr id="20" name="TextBox 19"/>
          <p:cNvSpPr txBox="1"/>
          <p:nvPr/>
        </p:nvSpPr>
        <p:spPr bwMode="auto">
          <a:xfrm>
            <a:off x="1086512" y="2463561"/>
            <a:ext cx="75240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Fourth Commandment is the first one to tell us how we are to love our neighbor. </a:t>
            </a:r>
            <a:endParaRPr lang="en-US" dirty="0">
              <a:solidFill>
                <a:schemeClr val="bg1">
                  <a:lumMod val="65000"/>
                </a:schemeClr>
              </a:solidFill>
              <a:latin typeface="Arial" pitchFamily="34" charset="0"/>
              <a:cs typeface="Arial" pitchFamily="34" charset="0"/>
            </a:endParaRPr>
          </a:p>
        </p:txBody>
      </p:sp>
      <p:sp>
        <p:nvSpPr>
          <p:cNvPr id="27" name="TextBox 26"/>
          <p:cNvSpPr txBox="1"/>
          <p:nvPr/>
        </p:nvSpPr>
        <p:spPr bwMode="auto">
          <a:xfrm>
            <a:off x="1086512" y="3135868"/>
            <a:ext cx="72954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begin with those who are closest to us. </a:t>
            </a:r>
            <a:endParaRPr lang="en-US" dirty="0">
              <a:solidFill>
                <a:schemeClr val="bg1">
                  <a:lumMod val="65000"/>
                </a:schemeClr>
              </a:solidFill>
              <a:latin typeface="Arial" pitchFamily="34" charset="0"/>
              <a:cs typeface="Arial" pitchFamily="34" charset="0"/>
            </a:endParaRPr>
          </a:p>
        </p:txBody>
      </p:sp>
      <p:pic>
        <p:nvPicPr>
          <p:cNvPr id="1031" name="Picture 7" descr="G:\powerpoint images\chapter27\shutterstock_541675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309427"/>
            <a:ext cx="3206105" cy="2140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G:\powerpoint images\chapter27\shutterstock_830114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500" y="3742220"/>
            <a:ext cx="3147700" cy="21083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bwMode="auto">
          <a:xfrm>
            <a:off x="1238249" y="1923871"/>
            <a:ext cx="6915151" cy="1200329"/>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The Commandment to honor our parents is based on the natural love between parent and child that God has placed in our hearts. We are also called to honor and respect coaches, teachers, grandparents, caregivers, and others in authority.</a:t>
            </a:r>
            <a:endParaRPr lang="en-US" dirty="0">
              <a:solidFill>
                <a:schemeClr val="bg1">
                  <a:lumMod val="65000"/>
                </a:schemeClr>
              </a:solidFill>
              <a:latin typeface="Arial" pitchFamily="34" charset="0"/>
              <a:cs typeface="Arial" pitchFamily="34" charset="0"/>
            </a:endParaRPr>
          </a:p>
        </p:txBody>
      </p:sp>
      <p:sp>
        <p:nvSpPr>
          <p:cNvPr id="13" name="TextBox 5"/>
          <p:cNvSpPr txBox="1">
            <a:spLocks noChangeArrowheads="1"/>
          </p:cNvSpPr>
          <p:nvPr/>
        </p:nvSpPr>
        <p:spPr bwMode="auto">
          <a:xfrm>
            <a:off x="2895600" y="5850523"/>
            <a:ext cx="196991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SvetlanaFedoseyeva</a:t>
            </a:r>
            <a:r>
              <a:rPr lang="en-US" sz="500" dirty="0">
                <a:latin typeface="Arial" pitchFamily="34" charset="0"/>
                <a:cs typeface="Arial" pitchFamily="34" charset="0"/>
              </a:rPr>
              <a:t> / www.shutterstock.com </a:t>
            </a: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5592163" y="5926723"/>
            <a:ext cx="249775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Andrew Lever / www.shutterstock.com </a:t>
            </a:r>
          </a:p>
        </p:txBody>
      </p:sp>
      <p:sp>
        <p:nvSpPr>
          <p:cNvPr id="19" name="Content Placeholder 6"/>
          <p:cNvSpPr txBox="1">
            <a:spLocks/>
          </p:cNvSpPr>
          <p:nvPr/>
        </p:nvSpPr>
        <p:spPr>
          <a:xfrm>
            <a:off x="1697329" y="1622674"/>
            <a:ext cx="6456071" cy="663326"/>
          </a:xfrm>
          <a:prstGeom prst="rect">
            <a:avLst/>
          </a:prstGeom>
        </p:spPr>
        <p:txBody>
          <a:bodyPr>
            <a:noAutofit/>
          </a:bodyPr>
          <a:lstStyle/>
          <a:p>
            <a:pPr algn="ctr"/>
            <a:r>
              <a:rPr lang="en-US" sz="2400" b="1" dirty="0">
                <a:latin typeface="Arial" pitchFamily="34" charset="0"/>
                <a:cs typeface="Arial" pitchFamily="34" charset="0"/>
              </a:rPr>
              <a:t>Honoring Our Parents: Respect</a:t>
            </a:r>
          </a:p>
        </p:txBody>
      </p:sp>
      <p:sp>
        <p:nvSpPr>
          <p:cNvPr id="12" name="TextBox 11"/>
          <p:cNvSpPr txBox="1"/>
          <p:nvPr/>
        </p:nvSpPr>
        <p:spPr bwMode="auto">
          <a:xfrm>
            <a:off x="457200" y="2590800"/>
            <a:ext cx="8534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should listen to our mother and father with an open and patient attitude.</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495238" y="30596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should do our best to try to understand their point of view.</a:t>
            </a:r>
          </a:p>
        </p:txBody>
      </p:sp>
      <p:pic>
        <p:nvPicPr>
          <p:cNvPr id="3077" name="Picture 5" descr="G:\powerpoint images\chapter27\shutterstock_118371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10001"/>
            <a:ext cx="2957936" cy="19812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G:\powerpoint images\chapter27\shutterstock_39338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380601"/>
            <a:ext cx="2791599" cy="2791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4" name="TextBox 5"/>
          <p:cNvSpPr txBox="1">
            <a:spLocks noChangeArrowheads="1"/>
          </p:cNvSpPr>
          <p:nvPr/>
        </p:nvSpPr>
        <p:spPr bwMode="auto">
          <a:xfrm>
            <a:off x="5867400" y="6231523"/>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iofoto</a:t>
            </a:r>
            <a:r>
              <a:rPr lang="en-US" sz="500" dirty="0">
                <a:latin typeface="Arial" pitchFamily="34" charset="0"/>
                <a:cs typeface="Arial" pitchFamily="34" charset="0"/>
              </a:rPr>
              <a:t> / www.shutterstock.com </a:t>
            </a:r>
          </a:p>
        </p:txBody>
      </p:sp>
      <p:sp>
        <p:nvSpPr>
          <p:cNvPr id="15" name="Content Placeholder 6"/>
          <p:cNvSpPr txBox="1">
            <a:spLocks/>
          </p:cNvSpPr>
          <p:nvPr/>
        </p:nvSpPr>
        <p:spPr>
          <a:xfrm>
            <a:off x="762000" y="1905000"/>
            <a:ext cx="7425082" cy="663326"/>
          </a:xfrm>
          <a:prstGeom prst="rect">
            <a:avLst/>
          </a:prstGeom>
        </p:spPr>
        <p:txBody>
          <a:bodyPr>
            <a:noAutofit/>
          </a:bodyPr>
          <a:lstStyle/>
          <a:p>
            <a:pPr algn="ctr"/>
            <a:r>
              <a:rPr lang="en-US" sz="2400" b="1" dirty="0">
                <a:latin typeface="Arial" pitchFamily="34" charset="0"/>
                <a:cs typeface="Arial" pitchFamily="34" charset="0"/>
              </a:rPr>
              <a:t>Honoring Our Parents: Gratitude</a:t>
            </a:r>
          </a:p>
        </p:txBody>
      </p:sp>
      <p:sp>
        <p:nvSpPr>
          <p:cNvPr id="18" name="TextBox 17"/>
          <p:cNvSpPr txBox="1"/>
          <p:nvPr/>
        </p:nvSpPr>
        <p:spPr bwMode="auto">
          <a:xfrm>
            <a:off x="1295400" y="2706469"/>
            <a:ext cx="65585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should thank our parents for the gift of life.</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1295400" y="3239869"/>
            <a:ext cx="58727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should show our parents that we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appreciate </a:t>
            </a:r>
            <a:r>
              <a:rPr lang="en-US" dirty="0">
                <a:latin typeface="Arial" pitchFamily="34" charset="0"/>
                <a:cs typeface="Arial" pitchFamily="34" charset="0"/>
              </a:rPr>
              <a:t>all they do for us.</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837212" y="2904038"/>
            <a:ext cx="59445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should trust our parents’ judgment, even when we don’t see the wisdom of their viewpoint. </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1828800" y="1905000"/>
            <a:ext cx="5677950" cy="685800"/>
          </a:xfrm>
          <a:prstGeom prst="rect">
            <a:avLst/>
          </a:prstGeom>
        </p:spPr>
        <p:txBody>
          <a:bodyPr>
            <a:noAutofit/>
          </a:bodyPr>
          <a:lstStyle/>
          <a:p>
            <a:pPr algn="ctr"/>
            <a:r>
              <a:rPr lang="en-US" sz="2400" b="1" dirty="0">
                <a:latin typeface="Arial" pitchFamily="34" charset="0"/>
                <a:cs typeface="Arial" pitchFamily="34" charset="0"/>
              </a:rPr>
              <a:t>Honoring Our Parents: Obedience</a:t>
            </a:r>
          </a:p>
        </p:txBody>
      </p:sp>
      <p:sp>
        <p:nvSpPr>
          <p:cNvPr id="10" name="TextBox 5"/>
          <p:cNvSpPr txBox="1">
            <a:spLocks noChangeArrowheads="1"/>
          </p:cNvSpPr>
          <p:nvPr/>
        </p:nvSpPr>
        <p:spPr bwMode="auto">
          <a:xfrm>
            <a:off x="6781800" y="5774323"/>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Golden Pixels LLC / www.shutterstock.com </a:t>
            </a:r>
            <a:endParaRPr lang="en-US" sz="500" dirty="0">
              <a:latin typeface="Arial" pitchFamily="34" charset="0"/>
              <a:cs typeface="Arial" pitchFamily="34" charset="0"/>
            </a:endParaRPr>
          </a:p>
        </p:txBody>
      </p:sp>
      <p:sp>
        <p:nvSpPr>
          <p:cNvPr id="12" name="TextBox 11"/>
          <p:cNvSpPr txBox="1"/>
          <p:nvPr/>
        </p:nvSpPr>
        <p:spPr bwMode="auto">
          <a:xfrm>
            <a:off x="838200" y="3657600"/>
            <a:ext cx="57912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only exception to obedience is if a parent (or person in authority) asks us to do </a:t>
            </a:r>
            <a:r>
              <a:rPr lang="en-US" dirty="0" smtClean="0">
                <a:latin typeface="Arial" pitchFamily="34" charset="0"/>
                <a:cs typeface="Arial" pitchFamily="34" charset="0"/>
              </a:rPr>
              <a:t>something that is </a:t>
            </a:r>
            <a:r>
              <a:rPr lang="en-US" dirty="0">
                <a:latin typeface="Arial" pitchFamily="34" charset="0"/>
                <a:cs typeface="Arial" pitchFamily="34" charset="0"/>
              </a:rPr>
              <a:t>morally wrong.</a:t>
            </a:r>
          </a:p>
        </p:txBody>
      </p:sp>
      <p:pic>
        <p:nvPicPr>
          <p:cNvPr id="5125" name="Picture 5" descr="G:\powerpoint images\chapter27\shutterstock_544067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212" y="2946273"/>
            <a:ext cx="1855788" cy="2779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761012" y="3144306"/>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should help with chores and other family tasks.</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1713450" y="2057400"/>
            <a:ext cx="5677950" cy="685800"/>
          </a:xfrm>
          <a:prstGeom prst="rect">
            <a:avLst/>
          </a:prstGeom>
        </p:spPr>
        <p:txBody>
          <a:bodyPr>
            <a:noAutofit/>
          </a:bodyPr>
          <a:lstStyle/>
          <a:p>
            <a:pPr algn="ctr"/>
            <a:r>
              <a:rPr lang="en-US" sz="2400" b="1" dirty="0">
                <a:latin typeface="Arial" pitchFamily="34" charset="0"/>
                <a:cs typeface="Arial" pitchFamily="34" charset="0"/>
              </a:rPr>
              <a:t>Honoring Our Parents: Assistance</a:t>
            </a:r>
          </a:p>
        </p:txBody>
      </p:sp>
      <p:sp>
        <p:nvSpPr>
          <p:cNvPr id="10" name="TextBox 5"/>
          <p:cNvSpPr txBox="1">
            <a:spLocks noChangeArrowheads="1"/>
          </p:cNvSpPr>
          <p:nvPr/>
        </p:nvSpPr>
        <p:spPr bwMode="auto">
          <a:xfrm>
            <a:off x="6818405" y="5774323"/>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Denizo71 / www.shutterstock.com </a:t>
            </a:r>
            <a:endParaRPr lang="en-US" sz="500" dirty="0">
              <a:latin typeface="Arial" pitchFamily="34" charset="0"/>
              <a:cs typeface="Arial" pitchFamily="34" charset="0"/>
            </a:endParaRPr>
          </a:p>
        </p:txBody>
      </p:sp>
      <p:sp>
        <p:nvSpPr>
          <p:cNvPr id="12" name="TextBox 11"/>
          <p:cNvSpPr txBox="1"/>
          <p:nvPr/>
        </p:nvSpPr>
        <p:spPr bwMode="auto">
          <a:xfrm>
            <a:off x="762000" y="3593068"/>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Grown children must care for their parents in old age. </a:t>
            </a:r>
          </a:p>
        </p:txBody>
      </p:sp>
      <p:pic>
        <p:nvPicPr>
          <p:cNvPr id="9218" name="Picture 2" descr="G:\powerpoint images\chapter27\shutterstock_1077087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350" y="3160540"/>
            <a:ext cx="2101850" cy="248494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309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762000" y="2678668"/>
            <a:ext cx="7924800" cy="369332"/>
          </a:xfrm>
          <a:prstGeom prst="rect">
            <a:avLst/>
          </a:prstGeom>
          <a:noFill/>
          <a:ln w="9525">
            <a:noFill/>
            <a:miter lim="800000"/>
            <a:headEnd/>
            <a:tailEnd/>
          </a:ln>
        </p:spPr>
        <p:txBody>
          <a:bodyPr wrap="square" rtlCol="0">
            <a:spAutoFit/>
          </a:bodyPr>
          <a:lstStyle/>
          <a:p>
            <a:pPr algn="ctr"/>
            <a:r>
              <a:rPr lang="en-US" dirty="0">
                <a:latin typeface="Arial" pitchFamily="34" charset="0"/>
                <a:cs typeface="Arial" pitchFamily="34" charset="0"/>
              </a:rPr>
              <a:t>How can I more fully live out the Commandment to honor my parents?</a:t>
            </a:r>
            <a:endParaRPr lang="en-US" dirty="0">
              <a:solidFill>
                <a:schemeClr val="bg1">
                  <a:lumMod val="65000"/>
                </a:schemeClr>
              </a:solidFill>
              <a:latin typeface="Arial" pitchFamily="34" charset="0"/>
              <a:cs typeface="Arial" pitchFamily="34" charset="0"/>
            </a:endParaRPr>
          </a:p>
        </p:txBody>
      </p:sp>
      <p:sp>
        <p:nvSpPr>
          <p:cNvPr id="10" name="TextBox 5"/>
          <p:cNvSpPr txBox="1">
            <a:spLocks noChangeArrowheads="1"/>
          </p:cNvSpPr>
          <p:nvPr/>
        </p:nvSpPr>
        <p:spPr bwMode="auto">
          <a:xfrm>
            <a:off x="2971800" y="6079123"/>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Konstantin Chagin / www.shutterstock.com </a:t>
            </a:r>
            <a:endParaRPr lang="en-US" sz="500" dirty="0">
              <a:latin typeface="Arial" pitchFamily="34" charset="0"/>
              <a:cs typeface="Arial" pitchFamily="34" charset="0"/>
            </a:endParaRPr>
          </a:p>
        </p:txBody>
      </p:sp>
      <p:pic>
        <p:nvPicPr>
          <p:cNvPr id="10242" name="Picture 2" descr="G:\powerpoint images\chapter27\shutterstock_945447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969" y="3789353"/>
            <a:ext cx="3171631" cy="21177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06188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1391</TotalTime>
  <Words>357</Words>
  <Application>Microsoft Office PowerPoint</Application>
  <PresentationFormat>On-screen Show (4:3)</PresentationFormat>
  <Paragraphs>38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(Body)</vt:lpstr>
      <vt:lpstr>LIC Presentation template-New</vt:lpstr>
      <vt:lpstr>Honoring Family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258</cp:revision>
  <dcterms:created xsi:type="dcterms:W3CDTF">2011-06-08T19:56:13Z</dcterms:created>
  <dcterms:modified xsi:type="dcterms:W3CDTF">2013-02-05T15:49:39Z</dcterms:modified>
</cp:coreProperties>
</file>