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4" r:id="rId8"/>
    <p:sldId id="3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help the students reflect on the vocations of ordained ministry and marriage. Invite the students to journal on the questions in the slideshow, or invite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51219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it isn’t only religious or clergy who are called to serve God and one another: all Christians are called to serve. Tell the students that the Church recognizes two vocations—married life and ordained life—as having a special place in the Church’s mission.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59151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Before showing the question on the slide, direct the students to read the Live It! sidebar “Discerning Your Vocation,” on page 240 of the student handbook, or ask for volunteers to read it. You may direct the students to journal on the questions in the slideshow, or invite discussion.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38972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Discuss the specific responsibilities of each ministry, as found on pages 241–242 of the student handbook.</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75226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the students are journaling, ask them to share their answers to this question.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16804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Christ shows his love for the Church. </a:t>
            </a:r>
            <a:r>
              <a:rPr lang="en-US" sz="1200" i="1" kern="1200" dirty="0" smtClean="0">
                <a:solidFill>
                  <a:schemeClr val="tx1"/>
                </a:solidFill>
                <a:effectLst/>
                <a:latin typeface="+mn-lt"/>
                <a:ea typeface="+mn-ea"/>
                <a:cs typeface="+mn-cs"/>
              </a:rPr>
              <a:t>(Christ’s love is constant, eternal, and sacrificial.)</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78641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journal about their answers. You may also wish to have volunteers share with the large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2665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the mission of the Church is to spread the Good News of Christ. Ask them why these two Sacraments have a special place in that mission. </a:t>
            </a:r>
            <a:r>
              <a:rPr lang="en-US" sz="1200" i="1" kern="1200" dirty="0" smtClean="0">
                <a:solidFill>
                  <a:schemeClr val="tx1"/>
                </a:solidFill>
                <a:effectLst/>
                <a:latin typeface="+mn-lt"/>
                <a:ea typeface="+mn-ea"/>
                <a:cs typeface="+mn-cs"/>
              </a:rPr>
              <a:t>(The clergy minister to the community; spouses minister to each other, their children, their extended family, and within the parish. Both teach, live out the Gospel, and serve others.)</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743267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Sacraments at the Service </a:t>
            </a:r>
            <a:r>
              <a:rPr lang="en-US" dirty="0" smtClean="0"/>
              <a:t/>
            </a:r>
            <a:br>
              <a:rPr lang="en-US" dirty="0" smtClean="0"/>
            </a:br>
            <a:r>
              <a:rPr lang="en-US" dirty="0" smtClean="0"/>
              <a:t>of </a:t>
            </a:r>
            <a:r>
              <a:rPr lang="en-US" dirty="0"/>
              <a:t>Communion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TX003153</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22</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powerpoint images\chapter22\shutterstock_72024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95103"/>
            <a:ext cx="4023756" cy="268669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9" name="Content Placeholder 6"/>
          <p:cNvSpPr txBox="1">
            <a:spLocks/>
          </p:cNvSpPr>
          <p:nvPr/>
        </p:nvSpPr>
        <p:spPr>
          <a:xfrm>
            <a:off x="1139904" y="1371600"/>
            <a:ext cx="6861096" cy="876300"/>
          </a:xfrm>
          <a:prstGeom prst="rect">
            <a:avLst/>
          </a:prstGeom>
        </p:spPr>
        <p:txBody>
          <a:bodyPr>
            <a:noAutofit/>
          </a:bodyPr>
          <a:lstStyle/>
          <a:p>
            <a:pPr algn="ctr"/>
            <a:r>
              <a:rPr lang="en-US" sz="2400" b="1" dirty="0">
                <a:latin typeface="Arial" pitchFamily="34" charset="0"/>
                <a:cs typeface="Arial" pitchFamily="34" charset="0"/>
              </a:rPr>
              <a:t>Vocation</a:t>
            </a:r>
          </a:p>
        </p:txBody>
      </p:sp>
      <p:sp>
        <p:nvSpPr>
          <p:cNvPr id="20" name="TextBox 19"/>
          <p:cNvSpPr txBox="1"/>
          <p:nvPr/>
        </p:nvSpPr>
        <p:spPr bwMode="auto">
          <a:xfrm>
            <a:off x="1162712" y="21336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committed state of life that God calls us to</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162712" y="3505200"/>
            <a:ext cx="7066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vocations are ways in which we serve God and one another. </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1162712" y="2667000"/>
            <a:ext cx="72954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You may be called to be married or single; to </a:t>
            </a:r>
            <a:r>
              <a:rPr lang="en-US" dirty="0" smtClean="0">
                <a:latin typeface="Arial" pitchFamily="34" charset="0"/>
                <a:cs typeface="Arial" pitchFamily="34" charset="0"/>
              </a:rPr>
              <a:t>become </a:t>
            </a:r>
            <a:r>
              <a:rPr lang="en-US" dirty="0">
                <a:latin typeface="Arial" pitchFamily="34" charset="0"/>
                <a:cs typeface="Arial" pitchFamily="34" charset="0"/>
              </a:rPr>
              <a:t>a priest or deacon; to be a member </a:t>
            </a:r>
            <a:r>
              <a:rPr lang="en-US" dirty="0" smtClean="0">
                <a:latin typeface="Arial" pitchFamily="34" charset="0"/>
                <a:cs typeface="Arial" pitchFamily="34" charset="0"/>
              </a:rPr>
              <a:t>of </a:t>
            </a:r>
            <a:r>
              <a:rPr lang="en-US" dirty="0">
                <a:latin typeface="Arial" pitchFamily="34" charset="0"/>
                <a:cs typeface="Arial" pitchFamily="34" charset="0"/>
              </a:rPr>
              <a:t>a religious community.</a:t>
            </a:r>
            <a:endParaRPr lang="en-US" dirty="0">
              <a:solidFill>
                <a:schemeClr val="bg1">
                  <a:lumMod val="65000"/>
                </a:schemeClr>
              </a:solidFill>
              <a:latin typeface="Arial" pitchFamily="34" charset="0"/>
              <a:cs typeface="Arial" pitchFamily="34" charset="0"/>
            </a:endParaRPr>
          </a:p>
        </p:txBody>
      </p:sp>
      <p:sp>
        <p:nvSpPr>
          <p:cNvPr id="17" name="TextBox 5"/>
          <p:cNvSpPr txBox="1">
            <a:spLocks noChangeArrowheads="1"/>
          </p:cNvSpPr>
          <p:nvPr/>
        </p:nvSpPr>
        <p:spPr bwMode="auto">
          <a:xfrm>
            <a:off x="1600200" y="6228703"/>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Vanessa </a:t>
            </a:r>
            <a:r>
              <a:rPr lang="en-US" sz="500" dirty="0" err="1">
                <a:latin typeface="Arial" pitchFamily="34" charset="0"/>
                <a:cs typeface="Arial" pitchFamily="34" charset="0"/>
              </a:rPr>
              <a:t>Nel</a:t>
            </a:r>
            <a:r>
              <a:rPr lang="en-US" sz="500" dirty="0">
                <a:latin typeface="Arial" pitchFamily="34" charset="0"/>
                <a:cs typeface="Arial" pitchFamily="34" charset="0"/>
              </a:rPr>
              <a:t> / www.shutterstock.com </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2626081" y="2232274"/>
            <a:ext cx="5832119" cy="663326"/>
          </a:xfrm>
          <a:prstGeom prst="rect">
            <a:avLst/>
          </a:prstGeom>
        </p:spPr>
        <p:txBody>
          <a:bodyPr>
            <a:noAutofit/>
          </a:bodyPr>
          <a:lstStyle/>
          <a:p>
            <a:pPr algn="ctr"/>
            <a:r>
              <a:rPr lang="en-US" sz="2400" b="1" dirty="0">
                <a:latin typeface="Arial" pitchFamily="34" charset="0"/>
                <a:cs typeface="Arial" pitchFamily="34" charset="0"/>
              </a:rPr>
              <a:t>Discerning Your Vocation</a:t>
            </a:r>
          </a:p>
        </p:txBody>
      </p:sp>
      <p:sp>
        <p:nvSpPr>
          <p:cNvPr id="6" name="TextBox 5"/>
          <p:cNvSpPr txBox="1"/>
          <p:nvPr/>
        </p:nvSpPr>
        <p:spPr bwMode="auto">
          <a:xfrm>
            <a:off x="2590801" y="3135868"/>
            <a:ext cx="6248399" cy="369332"/>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What vocational choices attract you at this time? </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304800" y="55457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Pavelk</a:t>
            </a:r>
            <a:r>
              <a:rPr lang="en-US" sz="500" dirty="0">
                <a:latin typeface="Arial" pitchFamily="34" charset="0"/>
                <a:cs typeface="Arial" pitchFamily="34" charset="0"/>
              </a:rPr>
              <a:t> / www.shutterstock.com </a:t>
            </a:r>
          </a:p>
        </p:txBody>
      </p:sp>
      <p:pic>
        <p:nvPicPr>
          <p:cNvPr id="1027" name="Picture 3" descr="E:\powerpoint images\chapter22\shutterstock_856100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061354"/>
            <a:ext cx="2286000" cy="3423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152400" y="2895600"/>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AISPIX by Image Source / www.shutterstock.com </a:t>
            </a:r>
          </a:p>
        </p:txBody>
      </p:sp>
      <p:sp>
        <p:nvSpPr>
          <p:cNvPr id="19" name="Content Placeholder 6"/>
          <p:cNvSpPr txBox="1">
            <a:spLocks/>
          </p:cNvSpPr>
          <p:nvPr/>
        </p:nvSpPr>
        <p:spPr>
          <a:xfrm>
            <a:off x="2078329" y="3316913"/>
            <a:ext cx="6456071" cy="663326"/>
          </a:xfrm>
          <a:prstGeom prst="rect">
            <a:avLst/>
          </a:prstGeom>
        </p:spPr>
        <p:txBody>
          <a:bodyPr>
            <a:noAutofit/>
          </a:bodyPr>
          <a:lstStyle/>
          <a:p>
            <a:r>
              <a:rPr lang="en-US" sz="2400" b="1" dirty="0">
                <a:latin typeface="Arial" pitchFamily="34" charset="0"/>
                <a:cs typeface="Arial" pitchFamily="34" charset="0"/>
              </a:rPr>
              <a:t>The Sacrament of Holy Orders</a:t>
            </a:r>
          </a:p>
        </p:txBody>
      </p:sp>
      <p:sp>
        <p:nvSpPr>
          <p:cNvPr id="20" name="TextBox 19"/>
          <p:cNvSpPr txBox="1"/>
          <p:nvPr/>
        </p:nvSpPr>
        <p:spPr bwMode="auto">
          <a:xfrm>
            <a:off x="2087579" y="3980239"/>
            <a:ext cx="614202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bishop leads a diocese as chief shepherd.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2087580" y="4486870"/>
            <a:ext cx="603494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priest is a coworker with the bishop.</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2087580" y="499246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deacon commits himself to works of service and liturgical ministry, as directed by the bishop. </a:t>
            </a:r>
            <a:endParaRPr lang="en-US" dirty="0">
              <a:solidFill>
                <a:schemeClr val="bg1">
                  <a:lumMod val="65000"/>
                </a:schemeClr>
              </a:solidFill>
              <a:latin typeface="Arial" pitchFamily="34" charset="0"/>
              <a:cs typeface="Arial" pitchFamily="34" charset="0"/>
            </a:endParaRPr>
          </a:p>
        </p:txBody>
      </p:sp>
      <p:pic>
        <p:nvPicPr>
          <p:cNvPr id="2053" name="Picture 5" descr="E:\powerpoint images\chapter22\shutterstock_72221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039"/>
            <a:ext cx="3616935" cy="238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6629400" y="50885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Alistair Scott / www.shutterstock.com </a:t>
            </a:r>
          </a:p>
        </p:txBody>
      </p:sp>
      <p:sp>
        <p:nvSpPr>
          <p:cNvPr id="15" name="Content Placeholder 6"/>
          <p:cNvSpPr txBox="1">
            <a:spLocks/>
          </p:cNvSpPr>
          <p:nvPr/>
        </p:nvSpPr>
        <p:spPr>
          <a:xfrm>
            <a:off x="804518" y="1874610"/>
            <a:ext cx="7425082" cy="876300"/>
          </a:xfrm>
          <a:prstGeom prst="rect">
            <a:avLst/>
          </a:prstGeom>
        </p:spPr>
        <p:txBody>
          <a:bodyPr>
            <a:noAutofit/>
          </a:bodyPr>
          <a:lstStyle/>
          <a:p>
            <a:r>
              <a:rPr lang="en-US" sz="2400" b="1" dirty="0">
                <a:latin typeface="Arial" pitchFamily="34" charset="0"/>
                <a:cs typeface="Arial" pitchFamily="34" charset="0"/>
              </a:rPr>
              <a:t>The Responsibilities of the Ordained </a:t>
            </a:r>
          </a:p>
        </p:txBody>
      </p:sp>
      <p:sp>
        <p:nvSpPr>
          <p:cNvPr id="18" name="TextBox 17"/>
          <p:cNvSpPr txBox="1"/>
          <p:nvPr/>
        </p:nvSpPr>
        <p:spPr bwMode="auto">
          <a:xfrm>
            <a:off x="832863" y="2918936"/>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Which ones do you think would be most enjoyable?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832864" y="3364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Which ones do you think would be most difficult? </a:t>
            </a:r>
            <a:endParaRPr lang="en-US" dirty="0">
              <a:solidFill>
                <a:schemeClr val="bg1">
                  <a:lumMod val="65000"/>
                </a:schemeClr>
              </a:solidFill>
              <a:latin typeface="Arial" pitchFamily="34" charset="0"/>
              <a:cs typeface="Arial" pitchFamily="34" charset="0"/>
            </a:endParaRPr>
          </a:p>
        </p:txBody>
      </p:sp>
      <p:pic>
        <p:nvPicPr>
          <p:cNvPr id="3076" name="Picture 4" descr="E:\powerpoint images\chapter22\shutterstock_141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38998"/>
            <a:ext cx="2057400" cy="3974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owerpoint images\chapter22\shutterstock_1034207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66047"/>
            <a:ext cx="2954337" cy="2215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bwMode="auto">
          <a:xfrm>
            <a:off x="1066800" y="2827838"/>
            <a:ext cx="7315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Marriage signifies the union of Christ and the Church.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066800" y="3292955"/>
            <a:ext cx="7772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permanent, symbolizing God’s unending love for all humanity. </a:t>
            </a:r>
          </a:p>
        </p:txBody>
      </p:sp>
      <p:sp>
        <p:nvSpPr>
          <p:cNvPr id="16" name="Content Placeholder 6"/>
          <p:cNvSpPr txBox="1">
            <a:spLocks/>
          </p:cNvSpPr>
          <p:nvPr/>
        </p:nvSpPr>
        <p:spPr>
          <a:xfrm>
            <a:off x="1524000" y="1828800"/>
            <a:ext cx="6400800" cy="685800"/>
          </a:xfrm>
          <a:prstGeom prst="rect">
            <a:avLst/>
          </a:prstGeom>
        </p:spPr>
        <p:txBody>
          <a:bodyPr>
            <a:noAutofit/>
          </a:bodyPr>
          <a:lstStyle/>
          <a:p>
            <a:pPr algn="ctr"/>
            <a:r>
              <a:rPr lang="en-US" sz="2400" b="1" dirty="0">
                <a:latin typeface="Arial" pitchFamily="34" charset="0"/>
                <a:cs typeface="Arial" pitchFamily="34" charset="0"/>
              </a:rPr>
              <a:t>The Sacrament of Matrimony</a:t>
            </a:r>
          </a:p>
        </p:txBody>
      </p:sp>
      <p:sp>
        <p:nvSpPr>
          <p:cNvPr id="10" name="TextBox 5"/>
          <p:cNvSpPr txBox="1">
            <a:spLocks noChangeArrowheads="1"/>
          </p:cNvSpPr>
          <p:nvPr/>
        </p:nvSpPr>
        <p:spPr bwMode="auto">
          <a:xfrm>
            <a:off x="3896012" y="6422158"/>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Tristan3D / www.shutterstock.com </a:t>
            </a:r>
          </a:p>
        </p:txBody>
      </p:sp>
      <p:sp>
        <p:nvSpPr>
          <p:cNvPr id="12" name="TextBox 11"/>
          <p:cNvSpPr txBox="1"/>
          <p:nvPr/>
        </p:nvSpPr>
        <p:spPr bwMode="auto">
          <a:xfrm>
            <a:off x="1066800" y="3761823"/>
            <a:ext cx="7772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Sacrament gives a husband and wife the grace to love as Christ loves the Church.</a:t>
            </a:r>
          </a:p>
        </p:txBody>
      </p:sp>
      <p:sp>
        <p:nvSpPr>
          <p:cNvPr id="13" name="TextBox 12"/>
          <p:cNvSpPr txBox="1"/>
          <p:nvPr/>
        </p:nvSpPr>
        <p:spPr bwMode="auto">
          <a:xfrm>
            <a:off x="1066800" y="4431268"/>
            <a:ext cx="7772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Sacrament is the foundation for the Christian family.</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62000" y="2933370"/>
            <a:ext cx="8227408" cy="724230"/>
          </a:xfrm>
          <a:prstGeom prst="rect">
            <a:avLst/>
          </a:prstGeom>
        </p:spPr>
        <p:txBody>
          <a:bodyPr>
            <a:noAutofit/>
          </a:bodyPr>
          <a:lstStyle/>
          <a:p>
            <a:pPr algn="ctr"/>
            <a:r>
              <a:rPr lang="en-US" sz="2400" b="1" dirty="0">
                <a:latin typeface="Arial" pitchFamily="34" charset="0"/>
                <a:cs typeface="Arial" pitchFamily="34" charset="0"/>
              </a:rPr>
              <a:t>Marriage</a:t>
            </a:r>
          </a:p>
        </p:txBody>
      </p:sp>
      <p:sp>
        <p:nvSpPr>
          <p:cNvPr id="2" name="TextBox 1"/>
          <p:cNvSpPr txBox="1"/>
          <p:nvPr/>
        </p:nvSpPr>
        <p:spPr bwMode="auto">
          <a:xfrm>
            <a:off x="838201" y="3849469"/>
            <a:ext cx="7769106"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Think about two people whom you believe have a good marriage.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What </a:t>
            </a:r>
            <a:r>
              <a:rPr lang="en-US" dirty="0">
                <a:latin typeface="Arial" pitchFamily="34" charset="0"/>
                <a:cs typeface="Arial" pitchFamily="34" charset="0"/>
              </a:rPr>
              <a:t>makes their marriage a good one?</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304800" y="3259723"/>
            <a:ext cx="2981519"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wavebreakmedia</a:t>
            </a:r>
            <a:r>
              <a:rPr lang="en-US" sz="500" dirty="0">
                <a:latin typeface="Arial" pitchFamily="34" charset="0"/>
                <a:cs typeface="Arial" pitchFamily="34" charset="0"/>
              </a:rPr>
              <a:t> / www.shutterstock.com </a:t>
            </a:r>
          </a:p>
        </p:txBody>
      </p:sp>
      <p:pic>
        <p:nvPicPr>
          <p:cNvPr id="4101" name="Picture 5" descr="E:\powerpoint images\chapter22\shutterstock_72856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2584"/>
            <a:ext cx="2847975" cy="1901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E:\powerpoint images\chapter22\shutterstock_72024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259" y="3609201"/>
            <a:ext cx="4066742" cy="271539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
          <p:cNvSpPr txBox="1">
            <a:spLocks/>
          </p:cNvSpPr>
          <p:nvPr/>
        </p:nvSpPr>
        <p:spPr>
          <a:xfrm>
            <a:off x="1295400" y="2143250"/>
            <a:ext cx="6629400" cy="724230"/>
          </a:xfrm>
          <a:prstGeom prst="rect">
            <a:avLst/>
          </a:prstGeom>
        </p:spPr>
        <p:txBody>
          <a:bodyPr>
            <a:noAutofit/>
          </a:bodyPr>
          <a:lstStyle/>
          <a:p>
            <a:pPr algn="ctr"/>
            <a:r>
              <a:rPr lang="en-US" sz="2400" b="1" dirty="0">
                <a:latin typeface="Arial" pitchFamily="34" charset="0"/>
                <a:cs typeface="Arial" pitchFamily="34" charset="0"/>
              </a:rPr>
              <a:t>Sacraments at the Service of Communion </a:t>
            </a:r>
          </a:p>
        </p:txBody>
      </p:sp>
      <p:sp>
        <p:nvSpPr>
          <p:cNvPr id="13" name="TextBox 12"/>
          <p:cNvSpPr txBox="1"/>
          <p:nvPr/>
        </p:nvSpPr>
        <p:spPr bwMode="auto">
          <a:xfrm>
            <a:off x="1485405" y="3134863"/>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Sacrament of Holy Orders </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485404" y="3593068"/>
            <a:ext cx="643939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Sacrament of Holy Matrimony </a:t>
            </a:r>
            <a:endParaRPr lang="en-US" dirty="0">
              <a:solidFill>
                <a:schemeClr val="bg1">
                  <a:lumMod val="65000"/>
                </a:schemeClr>
              </a:solidFill>
              <a:latin typeface="Arial" pitchFamily="34" charset="0"/>
              <a:cs typeface="Arial" pitchFamily="34" charset="0"/>
            </a:endParaRPr>
          </a:p>
        </p:txBody>
      </p:sp>
      <p:sp>
        <p:nvSpPr>
          <p:cNvPr id="15" name="TextBox 5"/>
          <p:cNvSpPr txBox="1">
            <a:spLocks noChangeArrowheads="1"/>
          </p:cNvSpPr>
          <p:nvPr/>
        </p:nvSpPr>
        <p:spPr bwMode="auto">
          <a:xfrm>
            <a:off x="5334000" y="5791200"/>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Vanessa </a:t>
            </a:r>
            <a:r>
              <a:rPr lang="en-US" sz="500" dirty="0" err="1">
                <a:latin typeface="Arial" pitchFamily="34" charset="0"/>
                <a:cs typeface="Arial" pitchFamily="34" charset="0"/>
              </a:rPr>
              <a:t>Nel</a:t>
            </a:r>
            <a:r>
              <a:rPr lang="en-US" sz="500" dirty="0">
                <a:latin typeface="Arial" pitchFamily="34" charset="0"/>
                <a:cs typeface="Arial" pitchFamily="34" charset="0"/>
              </a:rPr>
              <a:t> / www.shutterstock.com </a:t>
            </a:r>
          </a:p>
        </p:txBody>
      </p:sp>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1313</TotalTime>
  <Words>564</Words>
  <Application>Microsoft Office PowerPoint</Application>
  <PresentationFormat>On-screen Show (4:3)</PresentationFormat>
  <Paragraphs>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Sacraments at the Service  of Communion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242</cp:revision>
  <dcterms:created xsi:type="dcterms:W3CDTF">2011-06-08T19:56:13Z</dcterms:created>
  <dcterms:modified xsi:type="dcterms:W3CDTF">2013-02-05T15:45:50Z</dcterms:modified>
</cp:coreProperties>
</file>