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298"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190203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distinction between the ministerial priesthood and the common priesthood of the faithful, as in article 36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questions that conclude article 36 of the student book, “What does your parish do to support men who are called to be priests? What can you do personally to support them?” Be prepared to explain some of the initiatives in your parish or diocese that support priests and seminarians, such as the efforts of the Vocations Office and of local Serra Clubs.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difference between Transitional and Permanent Diaconates. Ask if the students know of deacons serving in their parish or diocese. Ask what kinds of service they do. Ask why the image on the slide is seen as a symbol for the diaconate.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Describe some of the ministries in which local deacons serve. Point out the ancient roots of the diaconate, as in article 37 of the </a:t>
            </a:r>
            <a:r>
              <a:rPr lang="en-US" sz="1200" kern="1200" smtClean="0">
                <a:solidFill>
                  <a:schemeClr val="tx1"/>
                </a:solidFill>
                <a:latin typeface="+mn-lt"/>
                <a:ea typeface="+mn-ea"/>
                <a:cs typeface="+mn-cs"/>
              </a:rPr>
              <a:t>student book. </a:t>
            </a:r>
            <a:r>
              <a:rPr lang="en-US" sz="1200" kern="1200" dirty="0" smtClean="0">
                <a:solidFill>
                  <a:schemeClr val="tx1"/>
                </a:solidFill>
                <a:latin typeface="+mn-lt"/>
                <a:ea typeface="+mn-ea"/>
                <a:cs typeface="+mn-cs"/>
              </a:rPr>
              <a:t>Discuss the deacon’s call to a life of holiness, as described in the bullet points that conclude article 37. Ask how this life could contribute to their ministry.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last bullet point, as in article 33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Christ’s own authority flows through the hierarchy, giving it the spiritual authority to govern, teach, and provide pastoral care for the Body of Christ. Read aloud Mark 10:42–44, quoted in article 33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state the mission of the Church. Ask why the family has a place on this list. Ask the question that concludes article 33 of the student book, “What are some of the different ways your family first taught you about faith?”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With the students, brainstorm answers to the question that concludes article 34 of the student book, “What do you know about the current Pope?” Be prepared to supply key information they miss, such as the Pope’s previous appointment. The next slide continues the topic “Who Is the Pope?”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sidebar in article 34 of the student book, “The Hierarchy and You.” If the students have laptops, ask them to find and identify the Holy Father’s prayer intentions for the current month. (Or</a:t>
            </a:r>
            <a:r>
              <a:rPr lang="en-US" sz="1200" kern="1200" baseline="0" dirty="0" smtClean="0">
                <a:solidFill>
                  <a:schemeClr val="tx1"/>
                </a:solidFill>
                <a:latin typeface="+mn-lt"/>
                <a:ea typeface="+mn-ea"/>
                <a:cs typeface="+mn-cs"/>
              </a:rPr>
              <a:t> you may</a:t>
            </a:r>
            <a:r>
              <a:rPr lang="en-US" sz="1200" kern="1200" dirty="0" smtClean="0">
                <a:solidFill>
                  <a:schemeClr val="tx1"/>
                </a:solidFill>
                <a:latin typeface="+mn-lt"/>
                <a:ea typeface="+mn-ea"/>
                <a:cs typeface="+mn-cs"/>
              </a:rPr>
              <a:t> share them.) Explain how to find the document mentioned in the last bullet point of the sidebar.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Explain that all bishops are ordained as priests before they become bishops. Ask the students when they have met or seen their bishop. Ask volunteers to describe the role of archbishops and cardinals, as in article 35 of the student book. Ask if they can name any archbishops or cardinals.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Name some members of the bishop’s diocesan staff, such as the Director of Liturgy and the Director of Lay Formation, and describe their work. Or, if the students have laptops, direct them to find the members of the diocesan staff on the website of their diocese.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bishop must use his authority in communion with the Church and under the guidance of the Pope.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Leadership Structure of the 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 </a:t>
            </a:r>
            <a:r>
              <a:rPr lang="en-US" b="1" i="1" dirty="0" smtClean="0"/>
              <a:t>The Church</a:t>
            </a:r>
          </a:p>
          <a:p>
            <a:pPr marL="0" indent="0" algn="ctr">
              <a:buNone/>
            </a:pPr>
            <a:r>
              <a:rPr lang="en-US" dirty="0"/>
              <a:t>Unit </a:t>
            </a:r>
            <a:r>
              <a:rPr lang="en-US" dirty="0" smtClean="0"/>
              <a:t>3, </a:t>
            </a:r>
            <a:r>
              <a:rPr lang="en-US" dirty="0"/>
              <a:t>Chapter </a:t>
            </a:r>
            <a:r>
              <a:rPr lang="en-US" dirty="0" smtClean="0"/>
              <a:t>8</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TX005558</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Priest’s Responsibility</a:t>
            </a:r>
            <a:endParaRPr lang="en-US" dirty="0"/>
          </a:p>
        </p:txBody>
      </p:sp>
      <p:sp>
        <p:nvSpPr>
          <p:cNvPr id="7" name="Text Placeholder 3"/>
          <p:cNvSpPr>
            <a:spLocks noGrp="1"/>
          </p:cNvSpPr>
          <p:nvPr>
            <p:ph idx="1"/>
          </p:nvPr>
        </p:nvSpPr>
        <p:spPr>
          <a:prstGeom prst="rect">
            <a:avLst/>
          </a:prstGeom>
        </p:spPr>
        <p:txBody>
          <a:bodyPr/>
          <a:lstStyle/>
          <a:p>
            <a:r>
              <a:rPr lang="en-US" dirty="0" smtClean="0"/>
              <a:t>A priest’s primary role is that of sacramental minister. </a:t>
            </a:r>
          </a:p>
          <a:p>
            <a:r>
              <a:rPr lang="en-US" dirty="0" smtClean="0"/>
              <a:t>He oversees the religious education in the parish.</a:t>
            </a:r>
          </a:p>
          <a:p>
            <a:r>
              <a:rPr lang="en-US" dirty="0" smtClean="0"/>
              <a:t>He visits the sick and </a:t>
            </a:r>
            <a:br>
              <a:rPr lang="en-US" dirty="0" smtClean="0"/>
            </a:br>
            <a:r>
              <a:rPr lang="en-US" dirty="0" smtClean="0"/>
              <a:t>offers spiritual care to </a:t>
            </a:r>
            <a:br>
              <a:rPr lang="en-US" dirty="0" smtClean="0"/>
            </a:br>
            <a:r>
              <a:rPr lang="en-US" dirty="0" smtClean="0"/>
              <a:t>those who need it.</a:t>
            </a:r>
          </a:p>
          <a:p>
            <a:r>
              <a:rPr lang="en-US" dirty="0" smtClean="0"/>
              <a:t>He oversees the work </a:t>
            </a:r>
            <a:br>
              <a:rPr lang="en-US" dirty="0" smtClean="0"/>
            </a:br>
            <a:r>
              <a:rPr lang="en-US" dirty="0" smtClean="0"/>
              <a:t>of the parish staff.</a:t>
            </a:r>
          </a:p>
          <a:p>
            <a:endParaRPr lang="en-US" dirty="0"/>
          </a:p>
        </p:txBody>
      </p:sp>
      <p:sp>
        <p:nvSpPr>
          <p:cNvPr id="6" name="TextBox 5"/>
          <p:cNvSpPr txBox="1"/>
          <p:nvPr/>
        </p:nvSpPr>
        <p:spPr bwMode="auto">
          <a:xfrm rot="21235992">
            <a:off x="5183732" y="5508017"/>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 </a:t>
            </a:r>
            <a:r>
              <a:rPr lang="en-US" sz="800" dirty="0" err="1" smtClean="0">
                <a:solidFill>
                  <a:schemeClr val="bg1">
                    <a:lumMod val="65000"/>
                  </a:schemeClr>
                </a:solidFill>
              </a:rPr>
              <a:t>katz</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4098" name="Picture 2" descr="C:\Users\bmartinka\Google Drive\SMP files\Church Chapter PPTs\New folder (2)\PPT_Images\C8S10-259354118Shutterstock.jpg"/>
          <p:cNvPicPr>
            <a:picLocks noChangeAspect="1" noChangeArrowheads="1"/>
          </p:cNvPicPr>
          <p:nvPr/>
        </p:nvPicPr>
        <p:blipFill>
          <a:blip r:embed="rId4" cstate="print"/>
          <a:srcRect l="4082" r="6122"/>
          <a:stretch>
            <a:fillRect/>
          </a:stretch>
        </p:blipFill>
        <p:spPr bwMode="auto">
          <a:xfrm>
            <a:off x="5257800" y="3352800"/>
            <a:ext cx="3352800" cy="2103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Man Become a Priest?</a:t>
            </a:r>
            <a:endParaRPr lang="en-US" dirty="0"/>
          </a:p>
        </p:txBody>
      </p:sp>
      <p:sp>
        <p:nvSpPr>
          <p:cNvPr id="7" name="Text Placeholder 3"/>
          <p:cNvSpPr>
            <a:spLocks noGrp="1"/>
          </p:cNvSpPr>
          <p:nvPr>
            <p:ph idx="1"/>
          </p:nvPr>
        </p:nvSpPr>
        <p:spPr>
          <a:xfrm>
            <a:off x="1371600" y="1752600"/>
            <a:ext cx="4038600" cy="4373563"/>
          </a:xfrm>
          <a:prstGeom prst="rect">
            <a:avLst/>
          </a:prstGeom>
        </p:spPr>
        <p:txBody>
          <a:bodyPr>
            <a:normAutofit/>
          </a:bodyPr>
          <a:lstStyle/>
          <a:p>
            <a:r>
              <a:rPr lang="en-US" dirty="0" smtClean="0"/>
              <a:t>Candidacy is a formal period of discernment.</a:t>
            </a:r>
          </a:p>
          <a:p>
            <a:r>
              <a:rPr lang="en-US" dirty="0" smtClean="0"/>
              <a:t>A candidate then enters seminary for priestly formation and theological studies. </a:t>
            </a:r>
          </a:p>
          <a:p>
            <a:r>
              <a:rPr lang="en-US" dirty="0" smtClean="0"/>
              <a:t>He is then ordained to the Transitional Diaconate.</a:t>
            </a:r>
          </a:p>
          <a:p>
            <a:r>
              <a:rPr lang="en-US" dirty="0" smtClean="0"/>
              <a:t>Finally, he is ordained to the priesthood by the bishop.</a:t>
            </a:r>
          </a:p>
          <a:p>
            <a:endParaRPr lang="en-US" dirty="0"/>
          </a:p>
        </p:txBody>
      </p:sp>
      <p:sp>
        <p:nvSpPr>
          <p:cNvPr id="6" name="TextBox 5"/>
          <p:cNvSpPr txBox="1"/>
          <p:nvPr/>
        </p:nvSpPr>
        <p:spPr bwMode="auto">
          <a:xfrm>
            <a:off x="5410200" y="48641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XiXinXing</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descr="C:\Users\bmartinka\Google Drive\SMP files\Church Chapter PPTs\New folder (2)\PPT_Images\C8S11-137708483Shutterstock.jpg"/>
          <p:cNvPicPr>
            <a:picLocks noChangeAspect="1" noChangeArrowheads="1"/>
          </p:cNvPicPr>
          <p:nvPr/>
        </p:nvPicPr>
        <p:blipFill>
          <a:blip r:embed="rId4" cstate="print"/>
          <a:srcRect l="16736" r="14644"/>
          <a:stretch>
            <a:fillRect/>
          </a:stretch>
        </p:blipFill>
        <p:spPr bwMode="auto">
          <a:xfrm>
            <a:off x="5486400" y="1828800"/>
            <a:ext cx="3124200" cy="30353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Diaconate</a:t>
            </a:r>
            <a:endParaRPr lang="en-US" dirty="0"/>
          </a:p>
        </p:txBody>
      </p:sp>
      <p:sp>
        <p:nvSpPr>
          <p:cNvPr id="7" name="Text Placeholder 3"/>
          <p:cNvSpPr>
            <a:spLocks noGrp="1"/>
          </p:cNvSpPr>
          <p:nvPr>
            <p:ph idx="1"/>
          </p:nvPr>
        </p:nvSpPr>
        <p:spPr>
          <a:prstGeom prst="rect">
            <a:avLst/>
          </a:prstGeom>
        </p:spPr>
        <p:txBody>
          <a:bodyPr/>
          <a:lstStyle/>
          <a:p>
            <a:r>
              <a:rPr lang="en-US" dirty="0" smtClean="0"/>
              <a:t>Most permanent deacons earn their living by working in the world.</a:t>
            </a:r>
          </a:p>
          <a:p>
            <a:r>
              <a:rPr lang="en-US" dirty="0" smtClean="0"/>
              <a:t>Permanent deacons can be married and raise families.</a:t>
            </a:r>
          </a:p>
          <a:p>
            <a:r>
              <a:rPr lang="en-US" dirty="0" smtClean="0"/>
              <a:t>They are examples </a:t>
            </a:r>
            <a:br>
              <a:rPr lang="en-US" dirty="0" smtClean="0"/>
            </a:br>
            <a:r>
              <a:rPr lang="en-US" dirty="0" smtClean="0"/>
              <a:t>of service to the </a:t>
            </a:r>
            <a:br>
              <a:rPr lang="en-US" dirty="0" smtClean="0"/>
            </a:br>
            <a:r>
              <a:rPr lang="en-US" dirty="0" smtClean="0"/>
              <a:t>Church and the </a:t>
            </a:r>
            <a:br>
              <a:rPr lang="en-US" dirty="0" smtClean="0"/>
            </a:br>
            <a:r>
              <a:rPr lang="en-US" dirty="0" smtClean="0"/>
              <a:t>world.</a:t>
            </a:r>
          </a:p>
          <a:p>
            <a:endParaRPr lang="en-US" dirty="0"/>
          </a:p>
        </p:txBody>
      </p:sp>
      <p:sp>
        <p:nvSpPr>
          <p:cNvPr id="6" name="TextBox 5"/>
          <p:cNvSpPr txBox="1"/>
          <p:nvPr/>
        </p:nvSpPr>
        <p:spPr bwMode="auto">
          <a:xfrm>
            <a:off x="4610100" y="586918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KimsCreativeHub</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8S12-151609991Shutterstock.jpg"/>
          <p:cNvPicPr>
            <a:picLocks noChangeAspect="1" noChangeArrowheads="1"/>
          </p:cNvPicPr>
          <p:nvPr/>
        </p:nvPicPr>
        <p:blipFill>
          <a:blip r:embed="rId4" cstate="print"/>
          <a:srcRect/>
          <a:stretch>
            <a:fillRect/>
          </a:stretch>
        </p:blipFill>
        <p:spPr bwMode="auto">
          <a:xfrm>
            <a:off x="4724400" y="3124200"/>
            <a:ext cx="3498999" cy="2703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of the Deacons</a:t>
            </a:r>
            <a:endParaRPr lang="en-US" dirty="0"/>
          </a:p>
        </p:txBody>
      </p:sp>
      <p:sp>
        <p:nvSpPr>
          <p:cNvPr id="7" name="Text Placeholder 3"/>
          <p:cNvSpPr>
            <a:spLocks noGrp="1"/>
          </p:cNvSpPr>
          <p:nvPr>
            <p:ph idx="1"/>
          </p:nvPr>
        </p:nvSpPr>
        <p:spPr>
          <a:prstGeom prst="rect">
            <a:avLst/>
          </a:prstGeom>
        </p:spPr>
        <p:txBody>
          <a:bodyPr/>
          <a:lstStyle/>
          <a:p>
            <a:r>
              <a:rPr lang="en-US" dirty="0" smtClean="0"/>
              <a:t>A deacon celebrates </a:t>
            </a:r>
            <a:r>
              <a:rPr lang="en-US" smtClean="0"/>
              <a:t>the Sacrament</a:t>
            </a:r>
            <a:br>
              <a:rPr lang="en-US" smtClean="0"/>
            </a:br>
            <a:r>
              <a:rPr lang="en-US" smtClean="0"/>
              <a:t>of </a:t>
            </a:r>
            <a:r>
              <a:rPr lang="en-US" dirty="0" smtClean="0"/>
              <a:t>Baptism and blesses marriages.  </a:t>
            </a:r>
          </a:p>
          <a:p>
            <a:r>
              <a:rPr lang="en-US" dirty="0" smtClean="0"/>
              <a:t>He gives homilies and </a:t>
            </a:r>
            <a:br>
              <a:rPr lang="en-US" dirty="0" smtClean="0"/>
            </a:br>
            <a:r>
              <a:rPr lang="en-US" dirty="0" smtClean="0"/>
              <a:t>carries out catechesis. </a:t>
            </a:r>
          </a:p>
          <a:p>
            <a:r>
              <a:rPr lang="en-US" dirty="0" smtClean="0"/>
              <a:t>A deacon also </a:t>
            </a:r>
            <a:br>
              <a:rPr lang="en-US" dirty="0" smtClean="0"/>
            </a:br>
            <a:r>
              <a:rPr lang="en-US" dirty="0" smtClean="0"/>
              <a:t>dedicates himself to </a:t>
            </a:r>
            <a:br>
              <a:rPr lang="en-US" dirty="0" smtClean="0"/>
            </a:br>
            <a:r>
              <a:rPr lang="en-US" dirty="0" smtClean="0"/>
              <a:t>ministries of charity. </a:t>
            </a:r>
          </a:p>
          <a:p>
            <a:endParaRPr lang="en-US" dirty="0"/>
          </a:p>
        </p:txBody>
      </p:sp>
      <p:sp>
        <p:nvSpPr>
          <p:cNvPr id="6" name="TextBox 5"/>
          <p:cNvSpPr txBox="1"/>
          <p:nvPr/>
        </p:nvSpPr>
        <p:spPr bwMode="auto">
          <a:xfrm>
            <a:off x="5105400" y="51054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Hallowedland</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8S13-127931039Shutterstock.jpg"/>
          <p:cNvPicPr>
            <a:picLocks noChangeAspect="1" noChangeArrowheads="1"/>
          </p:cNvPicPr>
          <p:nvPr/>
        </p:nvPicPr>
        <p:blipFill>
          <a:blip r:embed="rId4" cstate="print"/>
          <a:srcRect/>
          <a:stretch>
            <a:fillRect/>
          </a:stretch>
        </p:blipFill>
        <p:spPr bwMode="auto">
          <a:xfrm>
            <a:off x="5029200" y="2590800"/>
            <a:ext cx="3504800" cy="2603500"/>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and Hierarchy</a:t>
            </a:r>
            <a:endParaRPr lang="en-US" dirty="0"/>
          </a:p>
        </p:txBody>
      </p:sp>
      <p:sp>
        <p:nvSpPr>
          <p:cNvPr id="7" name="Text Placeholder 3"/>
          <p:cNvSpPr>
            <a:spLocks noGrp="1"/>
          </p:cNvSpPr>
          <p:nvPr>
            <p:ph idx="1"/>
          </p:nvPr>
        </p:nvSpPr>
        <p:spPr>
          <a:xfrm>
            <a:off x="1371600" y="1752600"/>
            <a:ext cx="4191000" cy="4373563"/>
          </a:xfrm>
          <a:prstGeom prst="rect">
            <a:avLst/>
          </a:prstGeom>
        </p:spPr>
        <p:txBody>
          <a:bodyPr/>
          <a:lstStyle/>
          <a:p>
            <a:r>
              <a:rPr lang="en-US" dirty="0" smtClean="0"/>
              <a:t>The leadership of the Church is provided by the clergy.</a:t>
            </a:r>
          </a:p>
          <a:p>
            <a:r>
              <a:rPr lang="en-US" dirty="0" smtClean="0"/>
              <a:t>The leadership is hierarchical, organized in a specific ascending order.</a:t>
            </a:r>
          </a:p>
          <a:p>
            <a:r>
              <a:rPr lang="en-US" dirty="0" smtClean="0"/>
              <a:t>All members of the Church are equal in dignity, but are called to different roles.</a:t>
            </a:r>
          </a:p>
          <a:p>
            <a:endParaRPr lang="en-US" dirty="0"/>
          </a:p>
        </p:txBody>
      </p:sp>
      <p:sp>
        <p:nvSpPr>
          <p:cNvPr id="6" name="TextBox 5"/>
          <p:cNvSpPr txBox="1"/>
          <p:nvPr/>
        </p:nvSpPr>
        <p:spPr bwMode="auto">
          <a:xfrm>
            <a:off x="5839549" y="4495800"/>
            <a:ext cx="330445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Basil </a:t>
            </a:r>
            <a:r>
              <a:rPr lang="en-US" sz="800" dirty="0" smtClean="0">
                <a:solidFill>
                  <a:schemeClr val="bg1">
                    <a:lumMod val="65000"/>
                  </a:schemeClr>
                </a:solidFill>
              </a:rPr>
              <a:t>/ Shutterstock.com</a:t>
            </a:r>
            <a:endParaRPr lang="en-US" sz="800" dirty="0">
              <a:solidFill>
                <a:schemeClr val="bg1">
                  <a:lumMod val="65000"/>
                </a:schemeClr>
              </a:solidFill>
            </a:endParaRPr>
          </a:p>
        </p:txBody>
      </p:sp>
      <p:pic>
        <p:nvPicPr>
          <p:cNvPr id="12290" name="Picture 2" descr="C:\Users\bmartinka\Google Drive\SMP files\Church Chapter PPTs\New folder (2)\PPT_Images\C8S2-266707802Shutterstock.jpg"/>
          <p:cNvPicPr>
            <a:picLocks noChangeAspect="1" noChangeArrowheads="1"/>
          </p:cNvPicPr>
          <p:nvPr/>
        </p:nvPicPr>
        <p:blipFill>
          <a:blip r:embed="rId4" cstate="print"/>
          <a:srcRect/>
          <a:stretch>
            <a:fillRect/>
          </a:stretch>
        </p:blipFill>
        <p:spPr bwMode="auto">
          <a:xfrm>
            <a:off x="5867400" y="1905000"/>
            <a:ext cx="2667000" cy="2667000"/>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Divine Authority and Service</a:t>
            </a:r>
            <a:endParaRPr lang="en-US" dirty="0"/>
          </a:p>
        </p:txBody>
      </p:sp>
      <p:sp>
        <p:nvSpPr>
          <p:cNvPr id="7" name="Text Placeholder 3"/>
          <p:cNvSpPr>
            <a:spLocks noGrp="1"/>
          </p:cNvSpPr>
          <p:nvPr>
            <p:ph idx="1"/>
          </p:nvPr>
        </p:nvSpPr>
        <p:spPr>
          <a:prstGeom prst="rect">
            <a:avLst/>
          </a:prstGeom>
        </p:spPr>
        <p:txBody>
          <a:bodyPr/>
          <a:lstStyle/>
          <a:p>
            <a:r>
              <a:rPr lang="en-US" dirty="0" smtClean="0"/>
              <a:t>The hierarchy consists of the ordained ministers of the Church.</a:t>
            </a:r>
          </a:p>
          <a:p>
            <a:r>
              <a:rPr lang="en-US" dirty="0" smtClean="0"/>
              <a:t>Christ established </a:t>
            </a:r>
            <a:br>
              <a:rPr lang="en-US" dirty="0" smtClean="0"/>
            </a:br>
            <a:r>
              <a:rPr lang="en-US" dirty="0" smtClean="0"/>
              <a:t>the bishops as the </a:t>
            </a:r>
            <a:br>
              <a:rPr lang="en-US" dirty="0" smtClean="0"/>
            </a:br>
            <a:r>
              <a:rPr lang="en-US" dirty="0" smtClean="0"/>
              <a:t>successors to the </a:t>
            </a:r>
            <a:br>
              <a:rPr lang="en-US" dirty="0" smtClean="0"/>
            </a:br>
            <a:r>
              <a:rPr lang="en-US" dirty="0" smtClean="0"/>
              <a:t>Apostles.</a:t>
            </a:r>
          </a:p>
          <a:p>
            <a:r>
              <a:rPr lang="en-US" dirty="0" smtClean="0"/>
              <a:t>He established the </a:t>
            </a:r>
            <a:br>
              <a:rPr lang="en-US" dirty="0" smtClean="0"/>
            </a:br>
            <a:r>
              <a:rPr lang="en-US" dirty="0" smtClean="0"/>
              <a:t>Pope as the </a:t>
            </a:r>
            <a:br>
              <a:rPr lang="en-US" dirty="0" smtClean="0"/>
            </a:br>
            <a:r>
              <a:rPr lang="en-US" dirty="0" smtClean="0"/>
              <a:t>successor to Peter, </a:t>
            </a:r>
            <a:br>
              <a:rPr lang="en-US" dirty="0" smtClean="0"/>
            </a:br>
            <a:r>
              <a:rPr lang="en-US" dirty="0" smtClean="0"/>
              <a:t>the head of the Apostles. </a:t>
            </a:r>
          </a:p>
          <a:p>
            <a:endParaRPr lang="en-US" dirty="0"/>
          </a:p>
        </p:txBody>
      </p:sp>
      <p:sp>
        <p:nvSpPr>
          <p:cNvPr id="6" name="TextBox 5"/>
          <p:cNvSpPr txBox="1"/>
          <p:nvPr/>
        </p:nvSpPr>
        <p:spPr bwMode="auto">
          <a:xfrm>
            <a:off x="4800600" y="5051808"/>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Luis Santos / Shutterstock.com</a:t>
            </a:r>
            <a:endParaRPr lang="en-US" sz="800" dirty="0">
              <a:solidFill>
                <a:schemeClr val="bg1">
                  <a:lumMod val="65000"/>
                </a:schemeClr>
              </a:solidFill>
            </a:endParaRPr>
          </a:p>
        </p:txBody>
      </p:sp>
      <p:pic>
        <p:nvPicPr>
          <p:cNvPr id="11266" name="Picture 2" descr="C:\Users\bmartinka\Google Drive\SMP files\Church Chapter PPTs\New folder (2)\PPT_Images\C8S3-188307929Shutterstock.jpg"/>
          <p:cNvPicPr>
            <a:picLocks noChangeAspect="1" noChangeArrowheads="1"/>
          </p:cNvPicPr>
          <p:nvPr/>
        </p:nvPicPr>
        <p:blipFill>
          <a:blip r:embed="rId4" cstate="print"/>
          <a:srcRect/>
          <a:stretch>
            <a:fillRect/>
          </a:stretch>
        </p:blipFill>
        <p:spPr bwMode="auto">
          <a:xfrm>
            <a:off x="4937760" y="2590800"/>
            <a:ext cx="3596640" cy="23883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Structure </a:t>
            </a:r>
            <a:endParaRPr lang="en-US" dirty="0"/>
          </a:p>
        </p:txBody>
      </p:sp>
      <p:sp>
        <p:nvSpPr>
          <p:cNvPr id="7" name="Text Placeholder 3"/>
          <p:cNvSpPr>
            <a:spLocks noGrp="1"/>
          </p:cNvSpPr>
          <p:nvPr>
            <p:ph idx="1"/>
          </p:nvPr>
        </p:nvSpPr>
        <p:spPr>
          <a:prstGeom prst="rect">
            <a:avLst/>
          </a:prstGeom>
        </p:spPr>
        <p:txBody>
          <a:bodyPr/>
          <a:lstStyle/>
          <a:p>
            <a:r>
              <a:rPr lang="en-US" dirty="0" smtClean="0"/>
              <a:t>The Holy See is the </a:t>
            </a:r>
            <a:br>
              <a:rPr lang="en-US" dirty="0" smtClean="0"/>
            </a:br>
            <a:r>
              <a:rPr lang="en-US" dirty="0" smtClean="0"/>
              <a:t>central seat of </a:t>
            </a:r>
            <a:br>
              <a:rPr lang="en-US" dirty="0" smtClean="0"/>
            </a:br>
            <a:r>
              <a:rPr lang="en-US" dirty="0" smtClean="0"/>
              <a:t>authority.</a:t>
            </a:r>
          </a:p>
          <a:p>
            <a:r>
              <a:rPr lang="en-US" dirty="0" smtClean="0"/>
              <a:t>A diocese is usually </a:t>
            </a:r>
            <a:br>
              <a:rPr lang="en-US" dirty="0" smtClean="0"/>
            </a:br>
            <a:r>
              <a:rPr lang="en-US" dirty="0" smtClean="0"/>
              <a:t>a geographic area </a:t>
            </a:r>
            <a:br>
              <a:rPr lang="en-US" dirty="0" smtClean="0"/>
            </a:br>
            <a:r>
              <a:rPr lang="en-US" dirty="0" smtClean="0"/>
              <a:t>led by a bishop.</a:t>
            </a:r>
          </a:p>
          <a:p>
            <a:r>
              <a:rPr lang="en-US" dirty="0" smtClean="0"/>
              <a:t>A parish is a </a:t>
            </a:r>
            <a:br>
              <a:rPr lang="en-US" dirty="0" smtClean="0"/>
            </a:br>
            <a:r>
              <a:rPr lang="en-US" dirty="0" smtClean="0"/>
              <a:t>community within </a:t>
            </a:r>
            <a:br>
              <a:rPr lang="en-US" dirty="0" smtClean="0"/>
            </a:br>
            <a:r>
              <a:rPr lang="en-US" dirty="0" smtClean="0"/>
              <a:t>a diocese, with one or more priests.</a:t>
            </a:r>
          </a:p>
          <a:p>
            <a:r>
              <a:rPr lang="en-US" dirty="0" smtClean="0"/>
              <a:t>The family is the most basic level of the Church.</a:t>
            </a:r>
          </a:p>
          <a:p>
            <a:endParaRPr lang="en-US" dirty="0"/>
          </a:p>
        </p:txBody>
      </p:sp>
      <p:sp>
        <p:nvSpPr>
          <p:cNvPr id="6" name="TextBox 5"/>
          <p:cNvSpPr txBox="1"/>
          <p:nvPr/>
        </p:nvSpPr>
        <p:spPr bwMode="auto">
          <a:xfrm>
            <a:off x="4724400" y="4388078"/>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JHDT Productions / Shutterstock.com</a:t>
            </a:r>
            <a:endParaRPr lang="en-US" sz="800" dirty="0">
              <a:solidFill>
                <a:schemeClr val="bg1">
                  <a:lumMod val="65000"/>
                </a:schemeClr>
              </a:solidFill>
            </a:endParaRPr>
          </a:p>
        </p:txBody>
      </p:sp>
      <p:pic>
        <p:nvPicPr>
          <p:cNvPr id="10242" name="Picture 2" descr="C:\Users\bmartinka\Google Drive\SMP files\Church Chapter PPTs\New folder (2)\PPT_Images\C8S4-33986677Shutterstock.jpg"/>
          <p:cNvPicPr>
            <a:picLocks noChangeAspect="1" noChangeArrowheads="1"/>
          </p:cNvPicPr>
          <p:nvPr/>
        </p:nvPicPr>
        <p:blipFill>
          <a:blip r:embed="rId4" cstate="print"/>
          <a:srcRect/>
          <a:stretch>
            <a:fillRect/>
          </a:stretch>
        </p:blipFill>
        <p:spPr bwMode="auto">
          <a:xfrm>
            <a:off x="4801566" y="1905000"/>
            <a:ext cx="3755984" cy="2514600"/>
          </a:xfrm>
          <a:prstGeom prst="rect">
            <a:avLst/>
          </a:prstGeom>
          <a:ln>
            <a:noFill/>
          </a:ln>
          <a:effectLst>
            <a:outerShdw blurRad="190500" algn="tl" rotWithShape="0">
              <a:srgbClr val="000000">
                <a:alpha val="70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9218" name="Picture 2" descr="C:\Users\bmartinka\Google Drive\SMP files\Church Chapter PPTs\New folder (2)\PPT_Images\C8S5-26252549iStock.jpg"/>
          <p:cNvPicPr>
            <a:picLocks noChangeAspect="1" noChangeArrowheads="1"/>
          </p:cNvPicPr>
          <p:nvPr/>
        </p:nvPicPr>
        <p:blipFill>
          <a:blip r:embed="rId4" cstate="print"/>
          <a:srcRect/>
          <a:stretch>
            <a:fillRect/>
          </a:stretch>
        </p:blipFill>
        <p:spPr bwMode="auto">
          <a:xfrm>
            <a:off x="6400800" y="2935345"/>
            <a:ext cx="2362200" cy="2855855"/>
          </a:xfrm>
          <a:prstGeom prst="rect">
            <a:avLst/>
          </a:prstGeom>
          <a:noFill/>
        </p:spPr>
      </p:pic>
      <p:sp>
        <p:nvSpPr>
          <p:cNvPr id="2" name="Title 1"/>
          <p:cNvSpPr>
            <a:spLocks noGrp="1"/>
          </p:cNvSpPr>
          <p:nvPr>
            <p:ph type="title"/>
          </p:nvPr>
        </p:nvSpPr>
        <p:spPr/>
        <p:txBody>
          <a:bodyPr/>
          <a:lstStyle/>
          <a:p>
            <a:r>
              <a:rPr lang="en-US" dirty="0" smtClean="0"/>
              <a:t>Who Is the Pope? </a:t>
            </a:r>
            <a:endParaRPr lang="en-US" dirty="0"/>
          </a:p>
        </p:txBody>
      </p:sp>
      <p:sp>
        <p:nvSpPr>
          <p:cNvPr id="7" name="Text Placeholder 3"/>
          <p:cNvSpPr>
            <a:spLocks noGrp="1"/>
          </p:cNvSpPr>
          <p:nvPr>
            <p:ph idx="1"/>
          </p:nvPr>
        </p:nvSpPr>
        <p:spPr>
          <a:prstGeom prst="rect">
            <a:avLst/>
          </a:prstGeom>
        </p:spPr>
        <p:txBody>
          <a:bodyPr/>
          <a:lstStyle/>
          <a:p>
            <a:r>
              <a:rPr lang="en-US" dirty="0" smtClean="0"/>
              <a:t>Successor to Peter, his authority has been passed down.</a:t>
            </a:r>
          </a:p>
          <a:p>
            <a:r>
              <a:rPr lang="en-US" dirty="0" smtClean="0"/>
              <a:t>Bishop of Rome, he is the visible head of the Church.</a:t>
            </a:r>
          </a:p>
          <a:p>
            <a:r>
              <a:rPr lang="en-US" dirty="0" smtClean="0"/>
              <a:t>Head of the College of Bishops, </a:t>
            </a:r>
            <a:br>
              <a:rPr lang="en-US" dirty="0" smtClean="0"/>
            </a:br>
            <a:r>
              <a:rPr lang="en-US" dirty="0" smtClean="0"/>
              <a:t>he leads and appoints the </a:t>
            </a:r>
            <a:br>
              <a:rPr lang="en-US" dirty="0" smtClean="0"/>
            </a:br>
            <a:r>
              <a:rPr lang="en-US" dirty="0" smtClean="0"/>
              <a:t>bishops.</a:t>
            </a:r>
          </a:p>
          <a:p>
            <a:endParaRPr lang="en-US" dirty="0"/>
          </a:p>
        </p:txBody>
      </p:sp>
      <p:sp>
        <p:nvSpPr>
          <p:cNvPr id="6" name="TextBox 5"/>
          <p:cNvSpPr txBox="1"/>
          <p:nvPr/>
        </p:nvSpPr>
        <p:spPr bwMode="auto">
          <a:xfrm rot="20002701">
            <a:off x="7491775" y="4996137"/>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cobalt88 / </a:t>
            </a:r>
            <a:r>
              <a:rPr lang="en-US" sz="800" dirty="0" err="1" smtClean="0">
                <a:solidFill>
                  <a:schemeClr val="bg1">
                    <a:lumMod val="65000"/>
                  </a:schemeClr>
                </a:solidFill>
              </a:rPr>
              <a:t>iStock</a:t>
            </a:r>
            <a:endParaRPr lang="en-US" sz="800" dirty="0">
              <a:solidFill>
                <a:schemeClr val="bg1">
                  <a:lumMod val="65000"/>
                </a:schemeClr>
              </a:solidFill>
            </a:endParaRPr>
          </a:p>
        </p:txBody>
      </p:sp>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Pope? </a:t>
            </a:r>
            <a:endParaRPr lang="en-US" dirty="0"/>
          </a:p>
        </p:txBody>
      </p:sp>
      <p:sp>
        <p:nvSpPr>
          <p:cNvPr id="7" name="Text Placeholder 3"/>
          <p:cNvSpPr>
            <a:spLocks noGrp="1"/>
          </p:cNvSpPr>
          <p:nvPr>
            <p:ph idx="1"/>
          </p:nvPr>
        </p:nvSpPr>
        <p:spPr>
          <a:prstGeom prst="rect">
            <a:avLst/>
          </a:prstGeom>
        </p:spPr>
        <p:txBody>
          <a:bodyPr/>
          <a:lstStyle/>
          <a:p>
            <a:r>
              <a:rPr lang="en-US" dirty="0" smtClean="0"/>
              <a:t>Vicar of Christ, he is Christ’s human representative.</a:t>
            </a:r>
          </a:p>
          <a:p>
            <a:r>
              <a:rPr lang="en-US" dirty="0" smtClean="0"/>
              <a:t>Pastor of the Universal Church, he is responsible for Catholics worldwide.</a:t>
            </a:r>
          </a:p>
          <a:p>
            <a:endParaRPr lang="en-US" dirty="0"/>
          </a:p>
        </p:txBody>
      </p:sp>
      <p:sp>
        <p:nvSpPr>
          <p:cNvPr id="6" name="TextBox 5"/>
          <p:cNvSpPr txBox="1"/>
          <p:nvPr/>
        </p:nvSpPr>
        <p:spPr bwMode="auto">
          <a:xfrm>
            <a:off x="2743200" y="6438751"/>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giulio</a:t>
            </a:r>
            <a:r>
              <a:rPr lang="en-US" sz="800" dirty="0" smtClean="0">
                <a:solidFill>
                  <a:schemeClr val="bg1">
                    <a:lumMod val="65000"/>
                  </a:schemeClr>
                </a:solidFill>
              </a:rPr>
              <a:t> </a:t>
            </a:r>
            <a:r>
              <a:rPr lang="en-US" sz="800" dirty="0" err="1" smtClean="0">
                <a:solidFill>
                  <a:schemeClr val="bg1">
                    <a:lumMod val="65000"/>
                  </a:schemeClr>
                </a:solidFill>
              </a:rPr>
              <a:t>napolitano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8S6-178825760Shutterstock.jpg"/>
          <p:cNvPicPr>
            <a:picLocks noChangeAspect="1" noChangeArrowheads="1"/>
          </p:cNvPicPr>
          <p:nvPr/>
        </p:nvPicPr>
        <p:blipFill>
          <a:blip r:embed="rId4" cstate="print"/>
          <a:srcRect/>
          <a:stretch>
            <a:fillRect/>
          </a:stretch>
        </p:blipFill>
        <p:spPr bwMode="auto">
          <a:xfrm>
            <a:off x="2895600" y="3886200"/>
            <a:ext cx="3810000" cy="25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Bishops </a:t>
            </a:r>
            <a:endParaRPr lang="en-US" dirty="0"/>
          </a:p>
        </p:txBody>
      </p:sp>
      <p:sp>
        <p:nvSpPr>
          <p:cNvPr id="7" name="Text Placeholder 3"/>
          <p:cNvSpPr>
            <a:spLocks noGrp="1"/>
          </p:cNvSpPr>
          <p:nvPr>
            <p:ph idx="1"/>
          </p:nvPr>
        </p:nvSpPr>
        <p:spPr>
          <a:xfrm>
            <a:off x="4648200" y="1752600"/>
            <a:ext cx="3429000" cy="4373563"/>
          </a:xfrm>
          <a:prstGeom prst="rect">
            <a:avLst/>
          </a:prstGeom>
        </p:spPr>
        <p:txBody>
          <a:bodyPr/>
          <a:lstStyle/>
          <a:p>
            <a:r>
              <a:rPr lang="en-US" dirty="0" smtClean="0"/>
              <a:t>The bishop oversees the administration of the Sacraments in his diocese.</a:t>
            </a:r>
          </a:p>
          <a:p>
            <a:r>
              <a:rPr lang="en-US" dirty="0" smtClean="0"/>
              <a:t>He celebrates Confirmation. </a:t>
            </a:r>
          </a:p>
          <a:p>
            <a:r>
              <a:rPr lang="en-US" dirty="0" smtClean="0"/>
              <a:t>He is the only person who can ordain priests and deacons.</a:t>
            </a:r>
          </a:p>
          <a:p>
            <a:endParaRPr lang="en-US" dirty="0"/>
          </a:p>
        </p:txBody>
      </p:sp>
      <p:sp>
        <p:nvSpPr>
          <p:cNvPr id="6" name="TextBox 5"/>
          <p:cNvSpPr txBox="1"/>
          <p:nvPr/>
        </p:nvSpPr>
        <p:spPr bwMode="auto">
          <a:xfrm>
            <a:off x="1143000" y="4572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Zvonimis</a:t>
            </a:r>
            <a:r>
              <a:rPr lang="en-US" sz="800" dirty="0" smtClean="0">
                <a:solidFill>
                  <a:schemeClr val="bg1">
                    <a:lumMod val="65000"/>
                  </a:schemeClr>
                </a:solidFill>
              </a:rPr>
              <a:t> </a:t>
            </a:r>
            <a:r>
              <a:rPr lang="en-US" sz="800" dirty="0" err="1" smtClean="0">
                <a:solidFill>
                  <a:schemeClr val="bg1">
                    <a:lumMod val="65000"/>
                  </a:schemeClr>
                </a:solidFill>
              </a:rPr>
              <a:t>Atletic</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8S7-79653283Shutterstock.jpg"/>
          <p:cNvPicPr>
            <a:picLocks noChangeAspect="1" noChangeArrowheads="1"/>
          </p:cNvPicPr>
          <p:nvPr/>
        </p:nvPicPr>
        <p:blipFill>
          <a:blip r:embed="rId4" cstate="print"/>
          <a:srcRect l="6987" r="3930"/>
          <a:stretch>
            <a:fillRect/>
          </a:stretch>
        </p:blipFill>
        <p:spPr bwMode="auto">
          <a:xfrm>
            <a:off x="1042625" y="1948827"/>
            <a:ext cx="3505200" cy="2623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Governing Office of the Bishops</a:t>
            </a:r>
            <a:endParaRPr lang="en-US" dirty="0"/>
          </a:p>
        </p:txBody>
      </p:sp>
      <p:sp>
        <p:nvSpPr>
          <p:cNvPr id="7" name="Text Placeholder 3"/>
          <p:cNvSpPr>
            <a:spLocks noGrp="1"/>
          </p:cNvSpPr>
          <p:nvPr>
            <p:ph idx="1"/>
          </p:nvPr>
        </p:nvSpPr>
        <p:spPr>
          <a:prstGeom prst="rect">
            <a:avLst/>
          </a:prstGeom>
        </p:spPr>
        <p:txBody>
          <a:bodyPr/>
          <a:lstStyle/>
          <a:p>
            <a:r>
              <a:rPr lang="en-US" dirty="0" smtClean="0"/>
              <a:t>The bishop has the authority to govern his particular church.</a:t>
            </a:r>
          </a:p>
          <a:p>
            <a:r>
              <a:rPr lang="en-US" dirty="0" smtClean="0"/>
              <a:t>Priests, deacons, </a:t>
            </a:r>
            <a:br>
              <a:rPr lang="en-US" dirty="0" smtClean="0"/>
            </a:br>
            <a:r>
              <a:rPr lang="en-US" dirty="0" smtClean="0"/>
              <a:t>and lay ecclesial </a:t>
            </a:r>
            <a:br>
              <a:rPr lang="en-US" dirty="0" smtClean="0"/>
            </a:br>
            <a:r>
              <a:rPr lang="en-US" dirty="0" smtClean="0"/>
              <a:t>ministers help the </a:t>
            </a:r>
            <a:br>
              <a:rPr lang="en-US" dirty="0" smtClean="0"/>
            </a:br>
            <a:r>
              <a:rPr lang="en-US" dirty="0" smtClean="0"/>
              <a:t>bishop in this work.</a:t>
            </a:r>
          </a:p>
          <a:p>
            <a:r>
              <a:rPr lang="en-US" dirty="0" smtClean="0"/>
              <a:t>Bishops show a </a:t>
            </a:r>
            <a:br>
              <a:rPr lang="en-US" dirty="0" smtClean="0"/>
            </a:br>
            <a:r>
              <a:rPr lang="en-US" dirty="0" smtClean="0"/>
              <a:t>special concern for </a:t>
            </a:r>
            <a:br>
              <a:rPr lang="en-US" dirty="0" smtClean="0"/>
            </a:br>
            <a:r>
              <a:rPr lang="en-US" dirty="0" smtClean="0"/>
              <a:t>the poor, the </a:t>
            </a:r>
            <a:br>
              <a:rPr lang="en-US" dirty="0" smtClean="0"/>
            </a:br>
            <a:r>
              <a:rPr lang="en-US" dirty="0" smtClean="0"/>
              <a:t>persecuted, and missionaries.</a:t>
            </a:r>
          </a:p>
          <a:p>
            <a:endParaRPr lang="en-US" dirty="0"/>
          </a:p>
        </p:txBody>
      </p:sp>
      <p:sp>
        <p:nvSpPr>
          <p:cNvPr id="6" name="TextBox 5"/>
          <p:cNvSpPr txBox="1"/>
          <p:nvPr/>
        </p:nvSpPr>
        <p:spPr bwMode="auto">
          <a:xfrm>
            <a:off x="4610100" y="4858172"/>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Alvaro German </a:t>
            </a:r>
            <a:r>
              <a:rPr lang="en-US" sz="800" dirty="0" err="1" smtClean="0">
                <a:solidFill>
                  <a:schemeClr val="bg1">
                    <a:lumMod val="65000"/>
                  </a:schemeClr>
                </a:solidFill>
              </a:rPr>
              <a:t>Vilela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146" name="Picture 2" descr="C:\Users\bmartinka\Google Drive\SMP files\Church Chapter PPTs\New folder (2)\PPT_Images\C8S8-236479543Shutterstock.jpg"/>
          <p:cNvPicPr>
            <a:picLocks noChangeAspect="1" noChangeArrowheads="1"/>
          </p:cNvPicPr>
          <p:nvPr/>
        </p:nvPicPr>
        <p:blipFill>
          <a:blip r:embed="rId4" cstate="print"/>
          <a:srcRect l="10435" r="4348"/>
          <a:stretch>
            <a:fillRect/>
          </a:stretch>
        </p:blipFill>
        <p:spPr bwMode="auto">
          <a:xfrm>
            <a:off x="4724400" y="2362200"/>
            <a:ext cx="3733800" cy="2495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Collegial Nature of the Bishops</a:t>
            </a:r>
            <a:endParaRPr lang="en-US" dirty="0"/>
          </a:p>
        </p:txBody>
      </p:sp>
      <p:sp>
        <p:nvSpPr>
          <p:cNvPr id="7" name="Text Placeholder 3"/>
          <p:cNvSpPr>
            <a:spLocks noGrp="1"/>
          </p:cNvSpPr>
          <p:nvPr>
            <p:ph idx="1"/>
          </p:nvPr>
        </p:nvSpPr>
        <p:spPr>
          <a:prstGeom prst="rect">
            <a:avLst/>
          </a:prstGeom>
        </p:spPr>
        <p:txBody>
          <a:bodyPr/>
          <a:lstStyle/>
          <a:p>
            <a:r>
              <a:rPr lang="en-US" dirty="0" smtClean="0"/>
              <a:t>A bishop is concerned for all churches throughout the world.</a:t>
            </a:r>
          </a:p>
          <a:p>
            <a:pPr marL="3765550"/>
            <a:r>
              <a:rPr lang="en-US" dirty="0" smtClean="0"/>
              <a:t>Bishops share equally in the authority to make decisions affecting the Church. </a:t>
            </a:r>
          </a:p>
          <a:p>
            <a:pPr marL="3765550"/>
            <a:r>
              <a:rPr lang="en-US" dirty="0" smtClean="0"/>
              <a:t>These decisions are always made in union with the Pope.</a:t>
            </a:r>
          </a:p>
          <a:p>
            <a:endParaRPr lang="en-US" dirty="0"/>
          </a:p>
        </p:txBody>
      </p:sp>
      <p:sp>
        <p:nvSpPr>
          <p:cNvPr id="6" name="TextBox 5"/>
          <p:cNvSpPr txBox="1"/>
          <p:nvPr/>
        </p:nvSpPr>
        <p:spPr bwMode="auto">
          <a:xfrm>
            <a:off x="1143000" y="51947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Dmitry Morgan / Shutterstock.com</a:t>
            </a:r>
            <a:endParaRPr lang="en-US" sz="800" dirty="0">
              <a:solidFill>
                <a:schemeClr val="bg1">
                  <a:lumMod val="65000"/>
                </a:schemeClr>
              </a:solidFill>
            </a:endParaRPr>
          </a:p>
        </p:txBody>
      </p:sp>
      <p:pic>
        <p:nvPicPr>
          <p:cNvPr id="5122" name="Picture 2" descr="C:\Users\bmartinka\Google Drive\SMP files\Church Chapter PPTs\New folder (2)\PPT_Images\C8S9-128483084Shutterstock.jpg"/>
          <p:cNvPicPr>
            <a:picLocks noChangeAspect="1" noChangeArrowheads="1"/>
          </p:cNvPicPr>
          <p:nvPr/>
        </p:nvPicPr>
        <p:blipFill>
          <a:blip r:embed="rId4" cstate="print"/>
          <a:srcRect/>
          <a:stretch>
            <a:fillRect/>
          </a:stretch>
        </p:blipFill>
        <p:spPr bwMode="auto">
          <a:xfrm>
            <a:off x="990600" y="2743200"/>
            <a:ext cx="3631902" cy="2414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665</TotalTime>
  <Words>1125</Words>
  <Application>Microsoft Office PowerPoint</Application>
  <PresentationFormat>On-screen Show (4:3)</PresentationFormat>
  <Paragraphs>117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Regular</vt:lpstr>
      <vt:lpstr>Calibri</vt:lpstr>
      <vt:lpstr>LIC Presentation template</vt:lpstr>
      <vt:lpstr>The Leadership Structure of the Church</vt:lpstr>
      <vt:lpstr>The Church and Hierarchy</vt:lpstr>
      <vt:lpstr>Divine Authority and Service</vt:lpstr>
      <vt:lpstr>Organizational Structure </vt:lpstr>
      <vt:lpstr>Who Is the Pope? </vt:lpstr>
      <vt:lpstr>Who Is the Pope? </vt:lpstr>
      <vt:lpstr>The Role of the Bishops </vt:lpstr>
      <vt:lpstr>The Governing Office of the Bishops</vt:lpstr>
      <vt:lpstr>The Collegial Nature of the Bishops</vt:lpstr>
      <vt:lpstr>The Priest’s Responsibility</vt:lpstr>
      <vt:lpstr>How Does a Man Become a Priest?</vt:lpstr>
      <vt:lpstr>The Diaconate</vt:lpstr>
      <vt:lpstr>Service of the Deacons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49</cp:revision>
  <dcterms:created xsi:type="dcterms:W3CDTF">2011-01-10T17:35:40Z</dcterms:created>
  <dcterms:modified xsi:type="dcterms:W3CDTF">2016-04-22T18:11:22Z</dcterms:modified>
</cp:coreProperties>
</file>