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2585" autoAdjust="0"/>
  </p:normalViewPr>
  <p:slideViewPr>
    <p:cSldViewPr>
      <p:cViewPr varScale="1">
        <p:scale>
          <a:sx n="120" d="100"/>
          <a:sy n="120" d="100"/>
        </p:scale>
        <p:origin x="-2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612F9-FF32-4573-9789-AB44DA3FC723}" type="datetimeFigureOut">
              <a:rPr lang="en-US" smtClean="0"/>
              <a:t>1/8/15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DA686-D582-4033-9CA9-F221CE4B325C}" type="slidenum">
              <a:rPr lang="en-US" smtClean="0"/>
              <a:t>‹#›</a:t>
            </a:fld>
            <a:endParaRPr lang="en-US"/>
          </a:p>
        </p:txBody>
      </p:sp>
    </p:spTree>
    <p:extLst>
      <p:ext uri="{BB962C8B-B14F-4D97-AF65-F5344CB8AC3E}">
        <p14:creationId xmlns:p14="http://schemas.microsoft.com/office/powerpoint/2010/main" val="117567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AUM </a:t>
            </a:r>
            <a:r>
              <a:rPr lang="en-US" sz="1200" kern="1200" dirty="0" smtClean="0">
                <a:solidFill>
                  <a:schemeClr val="tx1"/>
                </a:solidFill>
                <a:effectLst/>
                <a:latin typeface="+mn-lt"/>
                <a:ea typeface="+mn-ea"/>
                <a:cs typeface="+mn-cs"/>
              </a:rPr>
              <a:t>is commonly rendered in English as </a:t>
            </a:r>
            <a:r>
              <a:rPr lang="en-US" sz="1200" i="1" kern="1200" dirty="0" smtClean="0">
                <a:solidFill>
                  <a:schemeClr val="tx1"/>
                </a:solidFill>
                <a:effectLst/>
                <a:latin typeface="+mn-lt"/>
                <a:ea typeface="+mn-ea"/>
                <a:cs typeface="+mn-cs"/>
              </a:rPr>
              <a:t>OM.</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“Mantras” are explained in the student book in the Buddhism chapter, but (as noted there) they are also commonly used in Hinduism. </a:t>
            </a:r>
            <a:r>
              <a:rPr lang="en-US" sz="1200" i="1" kern="1200" dirty="0" smtClean="0">
                <a:solidFill>
                  <a:schemeClr val="tx1"/>
                </a:solidFill>
                <a:effectLst/>
                <a:latin typeface="+mn-lt"/>
                <a:ea typeface="+mn-ea"/>
                <a:cs typeface="+mn-cs"/>
              </a:rPr>
              <a:t>AUM </a:t>
            </a:r>
            <a:r>
              <a:rPr lang="en-US" sz="1200" kern="1200" dirty="0" smtClean="0">
                <a:solidFill>
                  <a:schemeClr val="tx1"/>
                </a:solidFill>
                <a:effectLst/>
                <a:latin typeface="+mn-lt"/>
                <a:ea typeface="+mn-ea"/>
                <a:cs typeface="+mn-cs"/>
              </a:rPr>
              <a:t>is the mystical syllable that is believed to pervade the universe. It also pervades Hindu culture, commonly appearing in religious texts and artwork. This slide provides an opportunity to discuss with the students the concept of monism, that all reality is conceived by many Hindus ultimately to be one—and this one, Brahman, is symbolized by </a:t>
            </a:r>
            <a:r>
              <a:rPr lang="en-US" sz="1200" i="1" kern="1200" dirty="0" smtClean="0">
                <a:solidFill>
                  <a:schemeClr val="tx1"/>
                </a:solidFill>
                <a:effectLst/>
                <a:latin typeface="+mn-lt"/>
                <a:ea typeface="+mn-ea"/>
                <a:cs typeface="+mn-cs"/>
              </a:rPr>
              <a:t>AUM.</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4DA686-D582-4033-9CA9-F221CE4B325C}" type="slidenum">
              <a:rPr lang="en-US" smtClean="0"/>
              <a:t>2</a:t>
            </a:fld>
            <a:endParaRPr lang="en-US"/>
          </a:p>
        </p:txBody>
      </p:sp>
    </p:spTree>
    <p:extLst>
      <p:ext uri="{BB962C8B-B14F-4D97-AF65-F5344CB8AC3E}">
        <p14:creationId xmlns:p14="http://schemas.microsoft.com/office/powerpoint/2010/main" val="1587284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An entire class session (or more) could be devoted to the role of the Ganges in Hinduism, even if focusing only on Varanasi (formerly Benares), the locale of the ghats on which the dead are cremated. The Ganges forms part of the boundary between India and Bangladesh.</a:t>
            </a:r>
          </a:p>
          <a:p>
            <a:endParaRPr lang="en-US" dirty="0"/>
          </a:p>
        </p:txBody>
      </p:sp>
      <p:sp>
        <p:nvSpPr>
          <p:cNvPr id="4" name="Slide Number Placeholder 3"/>
          <p:cNvSpPr>
            <a:spLocks noGrp="1"/>
          </p:cNvSpPr>
          <p:nvPr>
            <p:ph type="sldNum" sz="quarter" idx="10"/>
          </p:nvPr>
        </p:nvSpPr>
        <p:spPr/>
        <p:txBody>
          <a:bodyPr/>
          <a:lstStyle/>
          <a:p>
            <a:fld id="{384DA686-D582-4033-9CA9-F221CE4B325C}" type="slidenum">
              <a:rPr lang="en-US" smtClean="0"/>
              <a:t>11</a:t>
            </a:fld>
            <a:endParaRPr lang="en-US"/>
          </a:p>
        </p:txBody>
      </p:sp>
    </p:spTree>
    <p:extLst>
      <p:ext uri="{BB962C8B-B14F-4D97-AF65-F5344CB8AC3E}">
        <p14:creationId xmlns:p14="http://schemas.microsoft.com/office/powerpoint/2010/main" val="74334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See the student book’s section on cow veneration for quotations from Mahatma Gandhi and for other information regarding this important aspect of Hinduism. The spiritual significance of cows is commonly noted in Hindu culture; the cow is venerated not as a deity but as a symbol of motherhood. Krishna is popularly thought of as having been a cowherd. Sculptures of Shiva’s sacred bull, Nandi, are very often present at the god’s temples.</a:t>
            </a:r>
          </a:p>
          <a:p>
            <a:endParaRPr lang="en-US" dirty="0"/>
          </a:p>
        </p:txBody>
      </p:sp>
      <p:sp>
        <p:nvSpPr>
          <p:cNvPr id="4" name="Slide Number Placeholder 3"/>
          <p:cNvSpPr>
            <a:spLocks noGrp="1"/>
          </p:cNvSpPr>
          <p:nvPr>
            <p:ph type="sldNum" sz="quarter" idx="10"/>
          </p:nvPr>
        </p:nvSpPr>
        <p:spPr/>
        <p:txBody>
          <a:bodyPr/>
          <a:lstStyle/>
          <a:p>
            <a:fld id="{384DA686-D582-4033-9CA9-F221CE4B325C}" type="slidenum">
              <a:rPr lang="en-US" smtClean="0"/>
              <a:t>12</a:t>
            </a:fld>
            <a:endParaRPr lang="en-US"/>
          </a:p>
        </p:txBody>
      </p:sp>
    </p:spTree>
    <p:extLst>
      <p:ext uri="{BB962C8B-B14F-4D97-AF65-F5344CB8AC3E}">
        <p14:creationId xmlns:p14="http://schemas.microsoft.com/office/powerpoint/2010/main" val="429055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Traditionally the markings were made with specific natural substances, such as saffron, but now stickers are often used. A dot situated between the eyes symbolizes the act of looking inward. Some forehead markings indicate devotion to a particular deity. The </a:t>
            </a:r>
            <a:r>
              <a:rPr lang="en-US" sz="1200" i="1" kern="1200" dirty="0" err="1" smtClean="0">
                <a:solidFill>
                  <a:schemeClr val="tx1"/>
                </a:solidFill>
                <a:effectLst/>
                <a:latin typeface="+mn-lt"/>
                <a:ea typeface="+mn-ea"/>
                <a:cs typeface="+mn-cs"/>
              </a:rPr>
              <a:t>tripunda</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for example, consisting of three vertical lines, indicates devotion to Shiva. Devotees of Vishnu sometimes mark their foreheads with a “V.”</a:t>
            </a:r>
          </a:p>
          <a:p>
            <a:endParaRPr lang="en-US" dirty="0"/>
          </a:p>
        </p:txBody>
      </p:sp>
      <p:sp>
        <p:nvSpPr>
          <p:cNvPr id="4" name="Slide Number Placeholder 3"/>
          <p:cNvSpPr>
            <a:spLocks noGrp="1"/>
          </p:cNvSpPr>
          <p:nvPr>
            <p:ph type="sldNum" sz="quarter" idx="10"/>
          </p:nvPr>
        </p:nvSpPr>
        <p:spPr/>
        <p:txBody>
          <a:bodyPr/>
          <a:lstStyle/>
          <a:p>
            <a:fld id="{384DA686-D582-4033-9CA9-F221CE4B325C}" type="slidenum">
              <a:rPr lang="en-US" smtClean="0"/>
              <a:t>13</a:t>
            </a:fld>
            <a:endParaRPr lang="en-US"/>
          </a:p>
        </p:txBody>
      </p:sp>
    </p:spTree>
    <p:extLst>
      <p:ext uri="{BB962C8B-B14F-4D97-AF65-F5344CB8AC3E}">
        <p14:creationId xmlns:p14="http://schemas.microsoft.com/office/powerpoint/2010/main" val="59369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Shiva is shown, on this slide, as encircled by cosmic time, symbolized by fire. This famous image is rich in symbolic meaning, including representation of the god’s chief attributes and functions. Discuss with the students the phenomenon of a very popular god whose function involves destruction. Make connections with the Hindu cyclical concept of reality, such that the universe continuously comes to be and passes away. The following three slides provide other examples of Hindu deities.</a:t>
            </a:r>
          </a:p>
          <a:p>
            <a:endParaRPr lang="en-US" dirty="0"/>
          </a:p>
        </p:txBody>
      </p:sp>
      <p:sp>
        <p:nvSpPr>
          <p:cNvPr id="4" name="Slide Number Placeholder 3"/>
          <p:cNvSpPr>
            <a:spLocks noGrp="1"/>
          </p:cNvSpPr>
          <p:nvPr>
            <p:ph type="sldNum" sz="quarter" idx="10"/>
          </p:nvPr>
        </p:nvSpPr>
        <p:spPr/>
        <p:txBody>
          <a:bodyPr/>
          <a:lstStyle/>
          <a:p>
            <a:fld id="{384DA686-D582-4033-9CA9-F221CE4B325C}" type="slidenum">
              <a:rPr lang="en-US" smtClean="0"/>
              <a:t>3</a:t>
            </a:fld>
            <a:endParaRPr lang="en-US"/>
          </a:p>
        </p:txBody>
      </p:sp>
    </p:spTree>
    <p:extLst>
      <p:ext uri="{BB962C8B-B14F-4D97-AF65-F5344CB8AC3E}">
        <p14:creationId xmlns:p14="http://schemas.microsoft.com/office/powerpoint/2010/main" val="288307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Garuda’s significance for Hinduism can be explored in more detail by delving into the mythic stories or by considering sacred places. For example, many temples devoted to Vishnu provide a pillar on which Garuda can land.</a:t>
            </a:r>
          </a:p>
          <a:p>
            <a:endParaRPr lang="en-US" dirty="0"/>
          </a:p>
        </p:txBody>
      </p:sp>
      <p:sp>
        <p:nvSpPr>
          <p:cNvPr id="4" name="Slide Number Placeholder 3"/>
          <p:cNvSpPr>
            <a:spLocks noGrp="1"/>
          </p:cNvSpPr>
          <p:nvPr>
            <p:ph type="sldNum" sz="quarter" idx="10"/>
          </p:nvPr>
        </p:nvSpPr>
        <p:spPr/>
        <p:txBody>
          <a:bodyPr/>
          <a:lstStyle/>
          <a:p>
            <a:fld id="{384DA686-D582-4033-9CA9-F221CE4B325C}" type="slidenum">
              <a:rPr lang="en-US" smtClean="0"/>
              <a:t>4</a:t>
            </a:fld>
            <a:endParaRPr lang="en-US"/>
          </a:p>
        </p:txBody>
      </p:sp>
    </p:spTree>
    <p:extLst>
      <p:ext uri="{BB962C8B-B14F-4D97-AF65-F5344CB8AC3E}">
        <p14:creationId xmlns:p14="http://schemas.microsoft.com/office/powerpoint/2010/main" val="328411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err="1" smtClean="0">
                <a:solidFill>
                  <a:schemeClr val="tx1"/>
                </a:solidFill>
                <a:effectLst/>
                <a:latin typeface="+mn-lt"/>
                <a:ea typeface="+mn-ea"/>
                <a:cs typeface="+mn-cs"/>
              </a:rPr>
              <a:t>Ganesha</a:t>
            </a:r>
            <a:r>
              <a:rPr lang="en-US" sz="1200" kern="1200" dirty="0" smtClean="0">
                <a:solidFill>
                  <a:schemeClr val="tx1"/>
                </a:solidFill>
                <a:effectLst/>
                <a:latin typeface="+mn-lt"/>
                <a:ea typeface="+mn-ea"/>
                <a:cs typeface="+mn-cs"/>
              </a:rPr>
              <a:t> is also known as Ganesh. Ask the students what they observe regarding the iconography of </a:t>
            </a:r>
            <a:r>
              <a:rPr lang="en-US" sz="1200" kern="1200" dirty="0" err="1" smtClean="0">
                <a:solidFill>
                  <a:schemeClr val="tx1"/>
                </a:solidFill>
                <a:effectLst/>
                <a:latin typeface="+mn-lt"/>
                <a:ea typeface="+mn-ea"/>
                <a:cs typeface="+mn-cs"/>
              </a:rPr>
              <a:t>Ganesha</a:t>
            </a:r>
            <a:r>
              <a:rPr lang="en-US" sz="1200" kern="1200" dirty="0" smtClean="0">
                <a:solidFill>
                  <a:schemeClr val="tx1"/>
                </a:solidFill>
                <a:effectLst/>
                <a:latin typeface="+mn-lt"/>
                <a:ea typeface="+mn-ea"/>
                <a:cs typeface="+mn-cs"/>
              </a:rPr>
              <a:t> (e.g., his elephant’s head, his many arms). This would be a good opportunity to explain the mythic foundations of </a:t>
            </a:r>
            <a:r>
              <a:rPr lang="en-US" sz="1200" kern="1200" dirty="0" err="1" smtClean="0">
                <a:solidFill>
                  <a:schemeClr val="tx1"/>
                </a:solidFill>
                <a:effectLst/>
                <a:latin typeface="+mn-lt"/>
                <a:ea typeface="+mn-ea"/>
                <a:cs typeface="+mn-cs"/>
              </a:rPr>
              <a:t>Ganesha</a:t>
            </a:r>
            <a:r>
              <a:rPr lang="en-US" sz="1200" kern="1200" dirty="0" smtClean="0">
                <a:solidFill>
                  <a:schemeClr val="tx1"/>
                </a:solidFill>
                <a:effectLst/>
                <a:latin typeface="+mn-lt"/>
                <a:ea typeface="+mn-ea"/>
                <a:cs typeface="+mn-cs"/>
              </a:rPr>
              <a:t>, such as the stories about how he got his elephant’s head. Especially because of the god’s popularity among students and scholars, this also would be a good opportunity to explain that Hindus are free to choose whichever gods or goddesses they wish to worship. Why might students and scholars favor </a:t>
            </a:r>
            <a:r>
              <a:rPr lang="en-US" sz="1200" kern="1200" dirty="0" err="1" smtClean="0">
                <a:solidFill>
                  <a:schemeClr val="tx1"/>
                </a:solidFill>
                <a:effectLst/>
                <a:latin typeface="+mn-lt"/>
                <a:ea typeface="+mn-ea"/>
                <a:cs typeface="+mn-cs"/>
              </a:rPr>
              <a:t>Ganesha</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84DA686-D582-4033-9CA9-F221CE4B325C}" type="slidenum">
              <a:rPr lang="en-US" smtClean="0"/>
              <a:t>5</a:t>
            </a:fld>
            <a:endParaRPr lang="en-US"/>
          </a:p>
        </p:txBody>
      </p:sp>
    </p:spTree>
    <p:extLst>
      <p:ext uri="{BB962C8B-B14F-4D97-AF65-F5344CB8AC3E}">
        <p14:creationId xmlns:p14="http://schemas.microsoft.com/office/powerpoint/2010/main" val="48185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Radha</a:t>
            </a:r>
            <a:r>
              <a:rPr lang="en-US" sz="1200" kern="1200" dirty="0" smtClean="0">
                <a:solidFill>
                  <a:schemeClr val="tx1"/>
                </a:solidFill>
                <a:effectLst/>
                <a:latin typeface="+mn-lt"/>
                <a:ea typeface="+mn-ea"/>
                <a:cs typeface="+mn-cs"/>
              </a:rPr>
              <a:t> is a manifestation of the goddess Lakshmi, consort of Vishnu. The love of </a:t>
            </a:r>
            <a:r>
              <a:rPr lang="en-US" sz="1200" kern="1200" dirty="0" err="1" smtClean="0">
                <a:solidFill>
                  <a:schemeClr val="tx1"/>
                </a:solidFill>
                <a:effectLst/>
                <a:latin typeface="+mn-lt"/>
                <a:ea typeface="+mn-ea"/>
                <a:cs typeface="+mn-cs"/>
              </a:rPr>
              <a:t>Radha</a:t>
            </a:r>
            <a:r>
              <a:rPr lang="en-US" sz="1200" kern="1200" dirty="0" smtClean="0">
                <a:solidFill>
                  <a:schemeClr val="tx1"/>
                </a:solidFill>
                <a:effectLst/>
                <a:latin typeface="+mn-lt"/>
                <a:ea typeface="+mn-ea"/>
                <a:cs typeface="+mn-cs"/>
              </a:rPr>
              <a:t> for Krishna is celebrated in Vaishnavism, the branch of Hinduism followed by hundreds of millions that focuses on devotion to Vishnu. More elements of </a:t>
            </a:r>
            <a:r>
              <a:rPr lang="en-US" sz="1200" kern="1200" dirty="0" err="1" smtClean="0">
                <a:solidFill>
                  <a:schemeClr val="tx1"/>
                </a:solidFill>
                <a:effectLst/>
                <a:latin typeface="+mn-lt"/>
                <a:ea typeface="+mn-ea"/>
                <a:cs typeface="+mn-cs"/>
              </a:rPr>
              <a:t>Vaishnavism</a:t>
            </a:r>
            <a:r>
              <a:rPr lang="en-US" sz="1200" kern="1200" dirty="0" smtClean="0">
                <a:solidFill>
                  <a:schemeClr val="tx1"/>
                </a:solidFill>
                <a:effectLst/>
                <a:latin typeface="+mn-lt"/>
                <a:ea typeface="+mn-ea"/>
                <a:cs typeface="+mn-cs"/>
              </a:rPr>
              <a:t> could be explored in conjunction with this slide, as could the general issue of the relationship between romantic love and spiritual devotion.</a:t>
            </a:r>
          </a:p>
          <a:p>
            <a:endParaRPr lang="en-US" dirty="0"/>
          </a:p>
        </p:txBody>
      </p:sp>
      <p:sp>
        <p:nvSpPr>
          <p:cNvPr id="4" name="Slide Number Placeholder 3"/>
          <p:cNvSpPr>
            <a:spLocks noGrp="1"/>
          </p:cNvSpPr>
          <p:nvPr>
            <p:ph type="sldNum" sz="quarter" idx="10"/>
          </p:nvPr>
        </p:nvSpPr>
        <p:spPr/>
        <p:txBody>
          <a:bodyPr/>
          <a:lstStyle/>
          <a:p>
            <a:fld id="{384DA686-D582-4033-9CA9-F221CE4B325C}" type="slidenum">
              <a:rPr lang="en-US" smtClean="0"/>
              <a:t>6</a:t>
            </a:fld>
            <a:endParaRPr lang="en-US"/>
          </a:p>
        </p:txBody>
      </p:sp>
    </p:spTree>
    <p:extLst>
      <p:ext uri="{BB962C8B-B14F-4D97-AF65-F5344CB8AC3E}">
        <p14:creationId xmlns:p14="http://schemas.microsoft.com/office/powerpoint/2010/main" val="2646557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Hindu </a:t>
            </a:r>
            <a:r>
              <a:rPr lang="en-US" sz="1200" i="1" kern="1200" dirty="0" smtClean="0">
                <a:solidFill>
                  <a:schemeClr val="tx1"/>
                </a:solidFill>
                <a:effectLst/>
                <a:latin typeface="+mn-lt"/>
                <a:ea typeface="+mn-ea"/>
                <a:cs typeface="+mn-cs"/>
              </a:rPr>
              <a:t>sadhus,</a:t>
            </a:r>
            <a:r>
              <a:rPr lang="en-US" sz="1200" kern="1200" dirty="0" smtClean="0">
                <a:solidFill>
                  <a:schemeClr val="tx1"/>
                </a:solidFill>
                <a:effectLst/>
                <a:latin typeface="+mn-lt"/>
                <a:ea typeface="+mn-ea"/>
                <a:cs typeface="+mn-cs"/>
              </a:rPr>
              <a:t> or holy men, dedicate themselves entirely to achieving </a:t>
            </a:r>
            <a:r>
              <a:rPr lang="en-US" sz="1200" i="1" kern="1200" dirty="0" smtClean="0">
                <a:solidFill>
                  <a:schemeClr val="tx1"/>
                </a:solidFill>
                <a:effectLst/>
                <a:latin typeface="+mn-lt"/>
                <a:ea typeface="+mn-ea"/>
                <a:cs typeface="+mn-cs"/>
              </a:rPr>
              <a:t>moksha, </a:t>
            </a:r>
            <a:r>
              <a:rPr lang="en-US" sz="1200" kern="1200" dirty="0" smtClean="0">
                <a:solidFill>
                  <a:schemeClr val="tx1"/>
                </a:solidFill>
                <a:effectLst/>
                <a:latin typeface="+mn-lt"/>
                <a:ea typeface="+mn-ea"/>
                <a:cs typeface="+mn-cs"/>
              </a:rPr>
              <a:t>typically through yogic practices. The markings on their foreheads indicate the identity of the deities to whom they are devoted. It is very common to see </a:t>
            </a:r>
            <a:r>
              <a:rPr lang="en-US" sz="1200" i="1" kern="1200" dirty="0" smtClean="0">
                <a:solidFill>
                  <a:schemeClr val="tx1"/>
                </a:solidFill>
                <a:effectLst/>
                <a:latin typeface="+mn-lt"/>
                <a:ea typeface="+mn-ea"/>
                <a:cs typeface="+mn-cs"/>
              </a:rPr>
              <a:t>sadhus </a:t>
            </a:r>
            <a:r>
              <a:rPr lang="en-US" sz="1200" kern="1200" dirty="0" smtClean="0">
                <a:solidFill>
                  <a:schemeClr val="tx1"/>
                </a:solidFill>
                <a:effectLst/>
                <a:latin typeface="+mn-lt"/>
                <a:ea typeface="+mn-ea"/>
                <a:cs typeface="+mn-cs"/>
              </a:rPr>
              <a:t>at temples and pilgrimage sites in India; the students should be made aware of their prevalence. Especially given the common use of the term </a:t>
            </a:r>
            <a:r>
              <a:rPr lang="en-US" sz="1200" i="1" kern="1200" dirty="0" smtClean="0">
                <a:solidFill>
                  <a:schemeClr val="tx1"/>
                </a:solidFill>
                <a:effectLst/>
                <a:latin typeface="+mn-lt"/>
                <a:ea typeface="+mn-ea"/>
                <a:cs typeface="+mn-cs"/>
              </a:rPr>
              <a:t>yoga</a:t>
            </a:r>
            <a:r>
              <a:rPr lang="en-US" sz="1200" kern="1200" dirty="0" smtClean="0">
                <a:solidFill>
                  <a:schemeClr val="tx1"/>
                </a:solidFill>
                <a:effectLst/>
                <a:latin typeface="+mn-lt"/>
                <a:ea typeface="+mn-ea"/>
                <a:cs typeface="+mn-cs"/>
              </a:rPr>
              <a:t> in Western culture, it is worthwhile to review the various Hindu meanings of the term, most of them involving spiritual practices.</a:t>
            </a:r>
          </a:p>
          <a:p>
            <a:endParaRPr lang="en-US" dirty="0"/>
          </a:p>
        </p:txBody>
      </p:sp>
      <p:sp>
        <p:nvSpPr>
          <p:cNvPr id="4" name="Slide Number Placeholder 3"/>
          <p:cNvSpPr>
            <a:spLocks noGrp="1"/>
          </p:cNvSpPr>
          <p:nvPr>
            <p:ph type="sldNum" sz="quarter" idx="10"/>
          </p:nvPr>
        </p:nvSpPr>
        <p:spPr/>
        <p:txBody>
          <a:bodyPr/>
          <a:lstStyle/>
          <a:p>
            <a:fld id="{384DA686-D582-4033-9CA9-F221CE4B325C}" type="slidenum">
              <a:rPr lang="en-US" smtClean="0"/>
              <a:t>7</a:t>
            </a:fld>
            <a:endParaRPr lang="en-US"/>
          </a:p>
        </p:txBody>
      </p:sp>
    </p:spTree>
    <p:extLst>
      <p:ext uri="{BB962C8B-B14F-4D97-AF65-F5344CB8AC3E}">
        <p14:creationId xmlns:p14="http://schemas.microsoft.com/office/powerpoint/2010/main" val="381209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Fire </a:t>
            </a:r>
            <a:r>
              <a:rPr lang="en-US" sz="1200" i="1" kern="1200" dirty="0" smtClean="0">
                <a:solidFill>
                  <a:schemeClr val="tx1"/>
                </a:solidFill>
                <a:effectLst/>
                <a:latin typeface="+mn-lt"/>
                <a:ea typeface="+mn-ea"/>
                <a:cs typeface="+mn-cs"/>
              </a:rPr>
              <a:t>puja</a:t>
            </a:r>
            <a:r>
              <a:rPr lang="en-US" sz="1200" kern="1200" dirty="0" smtClean="0">
                <a:solidFill>
                  <a:schemeClr val="tx1"/>
                </a:solidFill>
                <a:effectLst/>
                <a:latin typeface="+mn-lt"/>
                <a:ea typeface="+mn-ea"/>
                <a:cs typeface="+mn-cs"/>
              </a:rPr>
              <a:t> is known by the Sanskrit term </a:t>
            </a:r>
            <a:r>
              <a:rPr lang="en-US" sz="1200" i="1" kern="1200" dirty="0" err="1" smtClean="0">
                <a:solidFill>
                  <a:schemeClr val="tx1"/>
                </a:solidFill>
                <a:effectLst/>
                <a:latin typeface="+mn-lt"/>
                <a:ea typeface="+mn-ea"/>
                <a:cs typeface="+mn-cs"/>
              </a:rPr>
              <a:t>arati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(also spelled </a:t>
            </a:r>
            <a:r>
              <a:rPr lang="en-US" sz="1200" i="1" kern="1200" dirty="0" err="1" smtClean="0">
                <a:solidFill>
                  <a:schemeClr val="tx1"/>
                </a:solidFill>
                <a:effectLst/>
                <a:latin typeface="+mn-lt"/>
                <a:ea typeface="+mn-ea"/>
                <a:cs typeface="+mn-cs"/>
              </a:rPr>
              <a:t>aarti</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meaning “worship with light.” A common form involves offerings to one or more deities of the light produced by wicks soaked in ghee or camphor. The fire </a:t>
            </a:r>
            <a:r>
              <a:rPr lang="en-US" sz="1200" i="1" kern="1200" dirty="0" smtClean="0">
                <a:solidFill>
                  <a:schemeClr val="tx1"/>
                </a:solidFill>
                <a:effectLst/>
                <a:latin typeface="+mn-lt"/>
                <a:ea typeface="+mn-ea"/>
                <a:cs typeface="+mn-cs"/>
              </a:rPr>
              <a:t>puja</a:t>
            </a:r>
            <a:r>
              <a:rPr lang="en-US" sz="1200" kern="1200" dirty="0" smtClean="0">
                <a:solidFill>
                  <a:schemeClr val="tx1"/>
                </a:solidFill>
                <a:effectLst/>
                <a:latin typeface="+mn-lt"/>
                <a:ea typeface="+mn-ea"/>
                <a:cs typeface="+mn-cs"/>
              </a:rPr>
              <a:t> depicted on this slide is performed on a </a:t>
            </a:r>
            <a:r>
              <a:rPr lang="en-US" sz="1200" kern="1200" dirty="0" err="1" smtClean="0">
                <a:solidFill>
                  <a:schemeClr val="tx1"/>
                </a:solidFill>
                <a:effectLst/>
                <a:latin typeface="+mn-lt"/>
                <a:ea typeface="+mn-ea"/>
                <a:cs typeface="+mn-cs"/>
              </a:rPr>
              <a:t>ghat</a:t>
            </a:r>
            <a:r>
              <a:rPr lang="en-US" sz="1200" kern="1200" dirty="0" smtClean="0">
                <a:solidFill>
                  <a:schemeClr val="tx1"/>
                </a:solidFill>
                <a:effectLst/>
                <a:latin typeface="+mn-lt"/>
                <a:ea typeface="+mn-ea"/>
                <a:cs typeface="+mn-cs"/>
              </a:rPr>
              <a:t> on the banks of the Ganges in Varanasi. (Slide 11 presents more information on the Ganges.)</a:t>
            </a:r>
          </a:p>
          <a:p>
            <a:endParaRPr lang="en-US" dirty="0"/>
          </a:p>
        </p:txBody>
      </p:sp>
      <p:sp>
        <p:nvSpPr>
          <p:cNvPr id="4" name="Slide Number Placeholder 3"/>
          <p:cNvSpPr>
            <a:spLocks noGrp="1"/>
          </p:cNvSpPr>
          <p:nvPr>
            <p:ph type="sldNum" sz="quarter" idx="10"/>
          </p:nvPr>
        </p:nvSpPr>
        <p:spPr/>
        <p:txBody>
          <a:bodyPr/>
          <a:lstStyle/>
          <a:p>
            <a:fld id="{384DA686-D582-4033-9CA9-F221CE4B325C}" type="slidenum">
              <a:rPr lang="en-US" smtClean="0"/>
              <a:t>8</a:t>
            </a:fld>
            <a:endParaRPr lang="en-US"/>
          </a:p>
        </p:txBody>
      </p:sp>
    </p:spTree>
    <p:extLst>
      <p:ext uri="{BB962C8B-B14F-4D97-AF65-F5344CB8AC3E}">
        <p14:creationId xmlns:p14="http://schemas.microsoft.com/office/powerpoint/2010/main" val="2177860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Discuss with the students the phenomenon of arranged marriages. What sort of cultural assumptions about love and the purpose of marriage might underlie this practice? Details regarding changes to traditional ways would help to shed light on the current status of marriage and related aspects of Hindu society, especially in urban areas and among the better educated.</a:t>
            </a:r>
          </a:p>
          <a:p>
            <a:endParaRPr lang="en-US" dirty="0"/>
          </a:p>
        </p:txBody>
      </p:sp>
      <p:sp>
        <p:nvSpPr>
          <p:cNvPr id="4" name="Slide Number Placeholder 3"/>
          <p:cNvSpPr>
            <a:spLocks noGrp="1"/>
          </p:cNvSpPr>
          <p:nvPr>
            <p:ph type="sldNum" sz="quarter" idx="10"/>
          </p:nvPr>
        </p:nvSpPr>
        <p:spPr/>
        <p:txBody>
          <a:bodyPr/>
          <a:lstStyle/>
          <a:p>
            <a:fld id="{384DA686-D582-4033-9CA9-F221CE4B325C}" type="slidenum">
              <a:rPr lang="en-US" smtClean="0"/>
              <a:t>9</a:t>
            </a:fld>
            <a:endParaRPr lang="en-US"/>
          </a:p>
        </p:txBody>
      </p:sp>
    </p:spTree>
    <p:extLst>
      <p:ext uri="{BB962C8B-B14F-4D97-AF65-F5344CB8AC3E}">
        <p14:creationId xmlns:p14="http://schemas.microsoft.com/office/powerpoint/2010/main" val="82696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site of </a:t>
            </a:r>
            <a:r>
              <a:rPr lang="en-US" sz="1200" kern="1200" dirty="0" err="1" smtClean="0">
                <a:solidFill>
                  <a:schemeClr val="tx1"/>
                </a:solidFill>
                <a:effectLst/>
                <a:latin typeface="+mn-lt"/>
                <a:ea typeface="+mn-ea"/>
                <a:cs typeface="+mn-cs"/>
              </a:rPr>
              <a:t>Meenakshi</a:t>
            </a:r>
            <a:r>
              <a:rPr lang="en-US" sz="1200" kern="1200" dirty="0" smtClean="0">
                <a:solidFill>
                  <a:schemeClr val="tx1"/>
                </a:solidFill>
                <a:effectLst/>
                <a:latin typeface="+mn-lt"/>
                <a:ea typeface="+mn-ea"/>
                <a:cs typeface="+mn-cs"/>
              </a:rPr>
              <a:t> Temple (pictured on this slide), in Madurai in southern India, has been home to a temple for some two millennia. The current temple was built in the seventeenth century. </a:t>
            </a:r>
            <a:r>
              <a:rPr lang="en-US" sz="1200" kern="1200" dirty="0" err="1" smtClean="0">
                <a:solidFill>
                  <a:schemeClr val="tx1"/>
                </a:solidFill>
                <a:effectLst/>
                <a:latin typeface="+mn-lt"/>
                <a:ea typeface="+mn-ea"/>
                <a:cs typeface="+mn-cs"/>
              </a:rPr>
              <a:t>Meenakshi</a:t>
            </a:r>
            <a:r>
              <a:rPr lang="en-US" sz="1200" kern="1200" dirty="0" smtClean="0">
                <a:solidFill>
                  <a:schemeClr val="tx1"/>
                </a:solidFill>
                <a:effectLst/>
                <a:latin typeface="+mn-lt"/>
                <a:ea typeface="+mn-ea"/>
                <a:cs typeface="+mn-cs"/>
              </a:rPr>
              <a:t> is the name of an </a:t>
            </a:r>
            <a:r>
              <a:rPr lang="en-US" sz="1200" i="1" kern="1200" dirty="0" smtClean="0">
                <a:solidFill>
                  <a:schemeClr val="tx1"/>
                </a:solidFill>
                <a:effectLst/>
                <a:latin typeface="+mn-lt"/>
                <a:ea typeface="+mn-ea"/>
                <a:cs typeface="+mn-cs"/>
              </a:rPr>
              <a:t>avatar</a:t>
            </a:r>
            <a:r>
              <a:rPr lang="en-US" sz="1200" kern="1200" dirty="0" smtClean="0">
                <a:solidFill>
                  <a:schemeClr val="tx1"/>
                </a:solidFill>
                <a:effectLst/>
                <a:latin typeface="+mn-lt"/>
                <a:ea typeface="+mn-ea"/>
                <a:cs typeface="+mn-cs"/>
              </a:rPr>
              <a:t> of </a:t>
            </a:r>
            <a:r>
              <a:rPr lang="en-US" sz="1200" kern="1200" dirty="0" err="1" smtClean="0">
                <a:solidFill>
                  <a:schemeClr val="tx1"/>
                </a:solidFill>
                <a:effectLst/>
                <a:latin typeface="+mn-lt"/>
                <a:ea typeface="+mn-ea"/>
                <a:cs typeface="+mn-cs"/>
              </a:rPr>
              <a:t>Parvati</a:t>
            </a:r>
            <a:r>
              <a:rPr lang="en-US" sz="1200" kern="1200" dirty="0" smtClean="0">
                <a:solidFill>
                  <a:schemeClr val="tx1"/>
                </a:solidFill>
                <a:effectLst/>
                <a:latin typeface="+mn-lt"/>
                <a:ea typeface="+mn-ea"/>
                <a:cs typeface="+mn-cs"/>
              </a:rPr>
              <a:t>, a consort of the god Shiva. Notably, this major temple is devoted to a goddess (most of India’s major temples are devoted to gods, commonly to Vishnu or Shiva). Hindu temples of various shapes and sizes are ubiquitous in India.</a:t>
            </a:r>
          </a:p>
          <a:p>
            <a:endParaRPr lang="en-US" dirty="0"/>
          </a:p>
        </p:txBody>
      </p:sp>
      <p:sp>
        <p:nvSpPr>
          <p:cNvPr id="4" name="Slide Number Placeholder 3"/>
          <p:cNvSpPr>
            <a:spLocks noGrp="1"/>
          </p:cNvSpPr>
          <p:nvPr>
            <p:ph type="sldNum" sz="quarter" idx="10"/>
          </p:nvPr>
        </p:nvSpPr>
        <p:spPr/>
        <p:txBody>
          <a:bodyPr/>
          <a:lstStyle/>
          <a:p>
            <a:fld id="{384DA686-D582-4033-9CA9-F221CE4B325C}" type="slidenum">
              <a:rPr lang="en-US" smtClean="0"/>
              <a:t>10</a:t>
            </a:fld>
            <a:endParaRPr lang="en-US"/>
          </a:p>
        </p:txBody>
      </p:sp>
    </p:spTree>
    <p:extLst>
      <p:ext uri="{BB962C8B-B14F-4D97-AF65-F5344CB8AC3E}">
        <p14:creationId xmlns:p14="http://schemas.microsoft.com/office/powerpoint/2010/main" val="37448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3: Hinduism</a:t>
            </a:r>
          </a:p>
        </p:txBody>
      </p:sp>
      <p:sp>
        <p:nvSpPr>
          <p:cNvPr id="3" name="Subtitle 2"/>
          <p:cNvSpPr>
            <a:spLocks noGrp="1"/>
          </p:cNvSpPr>
          <p:nvPr>
            <p:ph type="subTitle" idx="1"/>
          </p:nvPr>
        </p:nvSpPr>
        <p:spPr/>
        <p:txBody>
          <a:bodyPr/>
          <a:lstStyle/>
          <a:p>
            <a:r>
              <a:rPr lang="en-US" i="1" dirty="0"/>
              <a:t>World Religions: A Voyage </a:t>
            </a:r>
            <a:r>
              <a:rPr lang="en-US" i="1"/>
              <a:t>of </a:t>
            </a:r>
            <a:r>
              <a:rPr lang="en-US" i="1" smtClean="0"/>
              <a:t>Discovery</a:t>
            </a:r>
            <a:endParaRPr lang="en-US" dirty="0"/>
          </a:p>
        </p:txBody>
      </p:sp>
      <p:sp>
        <p:nvSpPr>
          <p:cNvPr id="4" name="Rectangle 3"/>
          <p:cNvSpPr/>
          <p:nvPr/>
        </p:nvSpPr>
        <p:spPr>
          <a:xfrm>
            <a:off x="7543800" y="6096000"/>
            <a:ext cx="1281120" cy="230832"/>
          </a:xfrm>
          <a:prstGeom prst="rect">
            <a:avLst/>
          </a:prstGeom>
        </p:spPr>
        <p:txBody>
          <a:bodyPr wrap="none">
            <a:spAutoFit/>
          </a:bodyPr>
          <a:lstStyle/>
          <a:p>
            <a:r>
              <a:rPr lang="en-US" sz="900" dirty="0">
                <a:latin typeface="Arial" pitchFamily="34" charset="0"/>
                <a:cs typeface="Arial" pitchFamily="34" charset="0"/>
              </a:rPr>
              <a:t>DOC ID #: </a:t>
            </a:r>
            <a:r>
              <a:rPr lang="en-US" sz="900" dirty="0" smtClean="0">
                <a:latin typeface="Arial" pitchFamily="34" charset="0"/>
                <a:cs typeface="Arial" pitchFamily="34" charset="0"/>
              </a:rPr>
              <a:t>TX003940</a:t>
            </a:r>
            <a:endParaRPr lang="en-US" sz="9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dirty="0"/>
              <a:t>Hindu Temple</a:t>
            </a:r>
          </a:p>
        </p:txBody>
      </p:sp>
      <p:sp>
        <p:nvSpPr>
          <p:cNvPr id="3" name="Content Placeholder 2"/>
          <p:cNvSpPr>
            <a:spLocks noGrp="1"/>
          </p:cNvSpPr>
          <p:nvPr>
            <p:ph idx="1"/>
          </p:nvPr>
        </p:nvSpPr>
        <p:spPr>
          <a:xfrm>
            <a:off x="762000" y="1752600"/>
            <a:ext cx="4419600" cy="4373563"/>
          </a:xfrm>
        </p:spPr>
        <p:txBody>
          <a:bodyPr/>
          <a:lstStyle/>
          <a:p>
            <a:pPr lvl="0"/>
            <a:r>
              <a:rPr lang="en-US" dirty="0"/>
              <a:t>A temple is where a deity waits for its devotees.</a:t>
            </a:r>
          </a:p>
          <a:p>
            <a:pPr lvl="0"/>
            <a:r>
              <a:rPr lang="en-US" dirty="0"/>
              <a:t>Decorations depict religious stories and scenes of everyday life.</a:t>
            </a:r>
          </a:p>
          <a:p>
            <a:pPr lvl="0"/>
            <a:r>
              <a:rPr lang="en-US" dirty="0"/>
              <a:t>The inner sanctuary holds the principal image of the deity</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219200"/>
            <a:ext cx="2946400" cy="4419600"/>
          </a:xfrm>
          <a:prstGeom prst="rect">
            <a:avLst/>
          </a:prstGeom>
          <a:ln>
            <a:noFill/>
          </a:ln>
          <a:effectLst>
            <a:outerShdw blurRad="190500" algn="tl" rotWithShape="0">
              <a:srgbClr val="000000">
                <a:alpha val="70000"/>
              </a:srgbClr>
            </a:outerShdw>
          </a:effectLst>
        </p:spPr>
      </p:pic>
      <p:sp>
        <p:nvSpPr>
          <p:cNvPr id="5" name="TextBox 4"/>
          <p:cNvSpPr txBox="1"/>
          <p:nvPr/>
        </p:nvSpPr>
        <p:spPr bwMode="auto">
          <a:xfrm>
            <a:off x="6324600" y="5638800"/>
            <a:ext cx="2286000" cy="184666"/>
          </a:xfrm>
          <a:prstGeom prst="rect">
            <a:avLst/>
          </a:prstGeom>
          <a:noFill/>
          <a:ln w="9525">
            <a:noFill/>
            <a:miter lim="800000"/>
            <a:headEnd/>
            <a:tailEnd/>
          </a:ln>
        </p:spPr>
        <p:txBody>
          <a:bodyPr wrap="square" rtlCol="0">
            <a:spAutoFit/>
          </a:bodyPr>
          <a:lstStyle/>
          <a:p>
            <a:r>
              <a:rPr lang="en-US" sz="600" dirty="0" smtClean="0"/>
              <a:t>© saiko3p </a:t>
            </a:r>
            <a:r>
              <a:rPr lang="en-US" sz="600" dirty="0"/>
              <a:t>/ www.shutterstock.com</a:t>
            </a:r>
          </a:p>
        </p:txBody>
      </p:sp>
    </p:spTree>
    <p:extLst>
      <p:ext uri="{BB962C8B-B14F-4D97-AF65-F5344CB8AC3E}">
        <p14:creationId xmlns:p14="http://schemas.microsoft.com/office/powerpoint/2010/main" val="290665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369" y="990600"/>
            <a:ext cx="8229600" cy="533400"/>
          </a:xfrm>
        </p:spPr>
        <p:txBody>
          <a:bodyPr/>
          <a:lstStyle/>
          <a:p>
            <a:r>
              <a:rPr lang="en-US" dirty="0"/>
              <a:t>The Ganges</a:t>
            </a:r>
          </a:p>
        </p:txBody>
      </p:sp>
      <p:sp>
        <p:nvSpPr>
          <p:cNvPr id="3" name="Content Placeholder 2"/>
          <p:cNvSpPr>
            <a:spLocks noGrp="1"/>
          </p:cNvSpPr>
          <p:nvPr>
            <p:ph idx="1"/>
          </p:nvPr>
        </p:nvSpPr>
        <p:spPr>
          <a:xfrm>
            <a:off x="685800" y="1752600"/>
            <a:ext cx="3657600" cy="4373563"/>
          </a:xfrm>
        </p:spPr>
        <p:txBody>
          <a:bodyPr/>
          <a:lstStyle/>
          <a:p>
            <a:pPr lvl="0"/>
            <a:r>
              <a:rPr lang="en-US" dirty="0"/>
              <a:t>“Mother Ganges” is considered to be holy.</a:t>
            </a:r>
          </a:p>
          <a:p>
            <a:pPr lvl="0"/>
            <a:r>
              <a:rPr lang="en-US" dirty="0"/>
              <a:t>At Varanasi, India, Hindus take ritual baths in the morning.</a:t>
            </a:r>
          </a:p>
          <a:p>
            <a:pPr lvl="0"/>
            <a:r>
              <a:rPr lang="en-US" dirty="0"/>
              <a:t>The Ganges is India’s longest river</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143000"/>
            <a:ext cx="4310010" cy="2980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6474490" y="4275680"/>
            <a:ext cx="2658493" cy="138499"/>
          </a:xfrm>
          <a:prstGeom prst="rect">
            <a:avLst/>
          </a:prstGeom>
          <a:noFill/>
          <a:ln w="9525">
            <a:noFill/>
            <a:miter lim="800000"/>
            <a:headEnd/>
            <a:tailEnd/>
          </a:ln>
        </p:spPr>
        <p:txBody>
          <a:bodyPr wrap="square" tIns="0" rtlCol="0">
            <a:spAutoFit/>
          </a:bodyPr>
          <a:lstStyle/>
          <a:p>
            <a:r>
              <a:rPr lang="en-US" sz="600" dirty="0" smtClean="0"/>
              <a:t>© Neale </a:t>
            </a:r>
            <a:r>
              <a:rPr lang="en-US" sz="600" dirty="0" err="1"/>
              <a:t>Cousland</a:t>
            </a:r>
            <a:r>
              <a:rPr lang="en-US" sz="600" dirty="0"/>
              <a:t> / www.shutterstock.com</a:t>
            </a:r>
          </a:p>
        </p:txBody>
      </p:sp>
    </p:spTree>
    <p:extLst>
      <p:ext uri="{BB962C8B-B14F-4D97-AF65-F5344CB8AC3E}">
        <p14:creationId xmlns:p14="http://schemas.microsoft.com/office/powerpoint/2010/main" val="337894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143000"/>
            <a:ext cx="3352800" cy="533400"/>
          </a:xfrm>
        </p:spPr>
        <p:txBody>
          <a:bodyPr/>
          <a:lstStyle/>
          <a:p>
            <a:r>
              <a:rPr lang="en-US" dirty="0"/>
              <a:t>Cow Veneration</a:t>
            </a:r>
          </a:p>
        </p:txBody>
      </p:sp>
      <p:sp>
        <p:nvSpPr>
          <p:cNvPr id="3" name="Content Placeholder 2"/>
          <p:cNvSpPr>
            <a:spLocks noGrp="1"/>
          </p:cNvSpPr>
          <p:nvPr>
            <p:ph idx="1"/>
          </p:nvPr>
        </p:nvSpPr>
        <p:spPr>
          <a:xfrm>
            <a:off x="4953000" y="1752600"/>
            <a:ext cx="3886200" cy="4373563"/>
          </a:xfrm>
        </p:spPr>
        <p:txBody>
          <a:bodyPr/>
          <a:lstStyle/>
          <a:p>
            <a:pPr lvl="0"/>
            <a:r>
              <a:rPr lang="en-US" dirty="0"/>
              <a:t>Throughout India, cows are free to wander streets, roads, and the countryside.</a:t>
            </a:r>
          </a:p>
          <a:p>
            <a:pPr lvl="0"/>
            <a:r>
              <a:rPr lang="en-US" dirty="0"/>
              <a:t>The cow is a symbol of motherhood, not a deity.</a:t>
            </a:r>
          </a:p>
          <a:p>
            <a:pPr lvl="0"/>
            <a:r>
              <a:rPr lang="en-US" dirty="0"/>
              <a:t>Veneration is a sign of respect for these creatures that benefit humankind</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1"/>
            <a:ext cx="4354983"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228600" y="5334000"/>
            <a:ext cx="3124200" cy="184666"/>
          </a:xfrm>
          <a:prstGeom prst="rect">
            <a:avLst/>
          </a:prstGeom>
          <a:noFill/>
          <a:ln w="9525">
            <a:noFill/>
            <a:miter lim="800000"/>
            <a:headEnd/>
            <a:tailEnd/>
          </a:ln>
        </p:spPr>
        <p:txBody>
          <a:bodyPr wrap="square" rtlCol="0">
            <a:spAutoFit/>
          </a:bodyPr>
          <a:lstStyle/>
          <a:p>
            <a:r>
              <a:rPr lang="en-US" sz="600" dirty="0" smtClean="0"/>
              <a:t>© </a:t>
            </a:r>
            <a:r>
              <a:rPr lang="en-US" sz="600" dirty="0" err="1" smtClean="0"/>
              <a:t>JeremyRichards</a:t>
            </a:r>
            <a:r>
              <a:rPr lang="en-US" sz="600" dirty="0" smtClean="0"/>
              <a:t> </a:t>
            </a:r>
            <a:r>
              <a:rPr lang="en-US" sz="600" dirty="0"/>
              <a:t>/ www.shutterstock.com</a:t>
            </a:r>
          </a:p>
        </p:txBody>
      </p:sp>
    </p:spTree>
    <p:extLst>
      <p:ext uri="{BB962C8B-B14F-4D97-AF65-F5344CB8AC3E}">
        <p14:creationId xmlns:p14="http://schemas.microsoft.com/office/powerpoint/2010/main" val="295919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61" y="990600"/>
            <a:ext cx="8229600" cy="533400"/>
          </a:xfrm>
        </p:spPr>
        <p:txBody>
          <a:bodyPr/>
          <a:lstStyle/>
          <a:p>
            <a:r>
              <a:rPr lang="en-US" dirty="0"/>
              <a:t>Forehead Markings</a:t>
            </a:r>
          </a:p>
        </p:txBody>
      </p:sp>
      <p:sp>
        <p:nvSpPr>
          <p:cNvPr id="3" name="Content Placeholder 2"/>
          <p:cNvSpPr>
            <a:spLocks noGrp="1"/>
          </p:cNvSpPr>
          <p:nvPr>
            <p:ph idx="1"/>
          </p:nvPr>
        </p:nvSpPr>
        <p:spPr>
          <a:xfrm>
            <a:off x="533400" y="1752600"/>
            <a:ext cx="4191000" cy="4373563"/>
          </a:xfrm>
        </p:spPr>
        <p:txBody>
          <a:bodyPr>
            <a:normAutofit lnSpcReduction="10000"/>
          </a:bodyPr>
          <a:lstStyle/>
          <a:p>
            <a:pPr lvl="0"/>
            <a:r>
              <a:rPr lang="en-US" dirty="0"/>
              <a:t>Hindus commonly mark their foreheads with meaningful symbols.</a:t>
            </a:r>
          </a:p>
          <a:p>
            <a:pPr lvl="0"/>
            <a:r>
              <a:rPr lang="en-US" dirty="0"/>
              <a:t>The </a:t>
            </a:r>
            <a:r>
              <a:rPr lang="en-US" i="1" dirty="0" err="1"/>
              <a:t>bindi</a:t>
            </a:r>
            <a:r>
              <a:rPr lang="en-US" i="1" dirty="0"/>
              <a:t> </a:t>
            </a:r>
            <a:r>
              <a:rPr lang="en-US" dirty="0"/>
              <a:t>(“drop”) traditionally signified auspiciousness.</a:t>
            </a:r>
          </a:p>
          <a:p>
            <a:pPr lvl="0"/>
            <a:r>
              <a:rPr lang="en-US" dirty="0"/>
              <a:t>Recently the </a:t>
            </a:r>
            <a:r>
              <a:rPr lang="en-US" i="1" dirty="0" err="1"/>
              <a:t>bindi</a:t>
            </a:r>
            <a:r>
              <a:rPr lang="en-US" dirty="0"/>
              <a:t> has become a fashion accessory.</a:t>
            </a:r>
          </a:p>
          <a:p>
            <a:pPr lvl="0"/>
            <a:r>
              <a:rPr lang="en-US" dirty="0"/>
              <a:t>A red dot high on the forehead signifies that a woman is married</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8741" y="1600200"/>
            <a:ext cx="4244258"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6781800" y="4495800"/>
            <a:ext cx="2057400" cy="138499"/>
          </a:xfrm>
          <a:prstGeom prst="rect">
            <a:avLst/>
          </a:prstGeom>
          <a:noFill/>
          <a:ln w="9525">
            <a:noFill/>
            <a:miter lim="800000"/>
            <a:headEnd/>
            <a:tailEnd/>
          </a:ln>
        </p:spPr>
        <p:txBody>
          <a:bodyPr wrap="square" tIns="0" rtlCol="0">
            <a:spAutoFit/>
          </a:bodyPr>
          <a:lstStyle/>
          <a:p>
            <a:r>
              <a:rPr lang="en-US" sz="600" dirty="0" smtClean="0"/>
              <a:t>© </a:t>
            </a:r>
            <a:r>
              <a:rPr lang="en-US" sz="600" dirty="0" err="1" smtClean="0"/>
              <a:t>szefei</a:t>
            </a:r>
            <a:r>
              <a:rPr lang="en-US" sz="600" dirty="0" smtClean="0"/>
              <a:t> </a:t>
            </a:r>
            <a:r>
              <a:rPr lang="en-US" sz="600" dirty="0"/>
              <a:t>/ www.shutterstock.com</a:t>
            </a:r>
          </a:p>
        </p:txBody>
      </p:sp>
    </p:spTree>
    <p:extLst>
      <p:ext uri="{BB962C8B-B14F-4D97-AF65-F5344CB8AC3E}">
        <p14:creationId xmlns:p14="http://schemas.microsoft.com/office/powerpoint/2010/main" val="134238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AUM</a:t>
            </a:r>
            <a:endParaRPr lang="en-US" dirty="0"/>
          </a:p>
        </p:txBody>
      </p:sp>
      <p:sp>
        <p:nvSpPr>
          <p:cNvPr id="3" name="Content Placeholder 2"/>
          <p:cNvSpPr>
            <a:spLocks noGrp="1"/>
          </p:cNvSpPr>
          <p:nvPr>
            <p:ph idx="1"/>
          </p:nvPr>
        </p:nvSpPr>
        <p:spPr>
          <a:xfrm>
            <a:off x="762000" y="1752600"/>
            <a:ext cx="4572000" cy="4373563"/>
          </a:xfrm>
        </p:spPr>
        <p:txBody>
          <a:bodyPr/>
          <a:lstStyle/>
          <a:p>
            <a:pPr lvl="0"/>
            <a:r>
              <a:rPr lang="en-US" i="1" dirty="0"/>
              <a:t>AUM</a:t>
            </a:r>
            <a:r>
              <a:rPr lang="en-US" dirty="0"/>
              <a:t> (or </a:t>
            </a:r>
            <a:r>
              <a:rPr lang="en-US" i="1" dirty="0"/>
              <a:t>OM</a:t>
            </a:r>
            <a:r>
              <a:rPr lang="en-US" dirty="0"/>
              <a:t>) is Hinduism’s most sacred mantra.</a:t>
            </a:r>
          </a:p>
          <a:p>
            <a:pPr lvl="0"/>
            <a:r>
              <a:rPr lang="en-US" i="1" dirty="0"/>
              <a:t>A </a:t>
            </a:r>
            <a:r>
              <a:rPr lang="en-US" dirty="0"/>
              <a:t>is the first vowel of the Sanskrit language, and </a:t>
            </a:r>
            <a:r>
              <a:rPr lang="en-US" i="1" dirty="0"/>
              <a:t>M</a:t>
            </a:r>
            <a:r>
              <a:rPr lang="en-US" dirty="0"/>
              <a:t> is the final consonant.</a:t>
            </a:r>
          </a:p>
          <a:p>
            <a:pPr lvl="0"/>
            <a:r>
              <a:rPr lang="en-US" i="1" dirty="0"/>
              <a:t>AUM </a:t>
            </a:r>
            <a:r>
              <a:rPr lang="en-US" dirty="0"/>
              <a:t>thus symbolizes the totality of sound and thus all reality</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752600"/>
            <a:ext cx="3888618"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5486400" y="5008188"/>
            <a:ext cx="3124200" cy="184666"/>
          </a:xfrm>
          <a:prstGeom prst="rect">
            <a:avLst/>
          </a:prstGeom>
          <a:noFill/>
          <a:ln w="9525">
            <a:noFill/>
            <a:miter lim="800000"/>
            <a:headEnd/>
            <a:tailEnd/>
          </a:ln>
        </p:spPr>
        <p:txBody>
          <a:bodyPr wrap="square" rtlCol="0">
            <a:spAutoFit/>
          </a:bodyPr>
          <a:lstStyle/>
          <a:p>
            <a:pPr algn="r"/>
            <a:r>
              <a:rPr lang="en-US" sz="600" dirty="0" smtClean="0"/>
              <a:t>© Melanie </a:t>
            </a:r>
            <a:r>
              <a:rPr lang="en-US" sz="600" dirty="0" err="1"/>
              <a:t>Vollmert</a:t>
            </a:r>
            <a:r>
              <a:rPr lang="en-US" sz="600" dirty="0"/>
              <a:t> / www.shutterstock.com</a:t>
            </a:r>
          </a:p>
        </p:txBody>
      </p:sp>
    </p:spTree>
    <p:extLst>
      <p:ext uri="{BB962C8B-B14F-4D97-AF65-F5344CB8AC3E}">
        <p14:creationId xmlns:p14="http://schemas.microsoft.com/office/powerpoint/2010/main" val="146763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Shiva, God of Destruction</a:t>
            </a:r>
          </a:p>
        </p:txBody>
      </p:sp>
      <p:sp>
        <p:nvSpPr>
          <p:cNvPr id="3" name="Content Placeholder 2"/>
          <p:cNvSpPr>
            <a:spLocks noGrp="1"/>
          </p:cNvSpPr>
          <p:nvPr>
            <p:ph idx="1"/>
          </p:nvPr>
        </p:nvSpPr>
        <p:spPr>
          <a:xfrm>
            <a:off x="3857624" y="1752600"/>
            <a:ext cx="4829176" cy="4373563"/>
          </a:xfrm>
        </p:spPr>
        <p:txBody>
          <a:bodyPr/>
          <a:lstStyle/>
          <a:p>
            <a:pPr lvl="0"/>
            <a:r>
              <a:rPr lang="en-US" dirty="0"/>
              <a:t>Shiva is the god of destruction.</a:t>
            </a:r>
          </a:p>
          <a:p>
            <a:pPr lvl="0"/>
            <a:r>
              <a:rPr lang="en-US" dirty="0"/>
              <a:t>Shiva forms a triad of important Hindu gods with Brahma, the creator, and Vishnu, the preserver.</a:t>
            </a:r>
          </a:p>
          <a:p>
            <a:pPr lvl="0"/>
            <a:r>
              <a:rPr lang="en-US" dirty="0"/>
              <a:t>Most Hindus believe in the existence of many deities—traditionally, 330 million</a:t>
            </a:r>
            <a:r>
              <a:rPr lang="en-US" dirty="0" smtClean="0"/>
              <a:t>.</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2198" r="9204" b="10500"/>
          <a:stretch/>
        </p:blipFill>
        <p:spPr>
          <a:xfrm>
            <a:off x="381000" y="1702685"/>
            <a:ext cx="3476625" cy="3946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1295400" y="5490929"/>
            <a:ext cx="3124200" cy="184666"/>
          </a:xfrm>
          <a:prstGeom prst="rect">
            <a:avLst/>
          </a:prstGeom>
          <a:noFill/>
          <a:ln w="9525">
            <a:noFill/>
            <a:miter lim="800000"/>
            <a:headEnd/>
            <a:tailEnd/>
          </a:ln>
        </p:spPr>
        <p:txBody>
          <a:bodyPr wrap="square" rtlCol="0">
            <a:spAutoFit/>
          </a:bodyPr>
          <a:lstStyle/>
          <a:p>
            <a:r>
              <a:rPr lang="en-US" sz="600" dirty="0" smtClean="0"/>
              <a:t>© Smart-</a:t>
            </a:r>
            <a:r>
              <a:rPr lang="en-US" sz="600" dirty="0" err="1" smtClean="0"/>
              <a:t>foto</a:t>
            </a:r>
            <a:r>
              <a:rPr lang="en-US" sz="600" dirty="0" smtClean="0"/>
              <a:t> </a:t>
            </a:r>
            <a:r>
              <a:rPr lang="en-US" sz="600" dirty="0"/>
              <a:t>/ www.shutterstock.com</a:t>
            </a:r>
          </a:p>
        </p:txBody>
      </p:sp>
    </p:spTree>
    <p:extLst>
      <p:ext uri="{BB962C8B-B14F-4D97-AF65-F5344CB8AC3E}">
        <p14:creationId xmlns:p14="http://schemas.microsoft.com/office/powerpoint/2010/main" val="3550174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8700"/>
            <a:ext cx="8229600" cy="533400"/>
          </a:xfrm>
        </p:spPr>
        <p:txBody>
          <a:bodyPr/>
          <a:lstStyle/>
          <a:p>
            <a:r>
              <a:rPr lang="en-US" dirty="0"/>
              <a:t>Garuda</a:t>
            </a:r>
          </a:p>
        </p:txBody>
      </p:sp>
      <p:sp>
        <p:nvSpPr>
          <p:cNvPr id="3" name="Content Placeholder 2"/>
          <p:cNvSpPr>
            <a:spLocks noGrp="1"/>
          </p:cNvSpPr>
          <p:nvPr>
            <p:ph idx="1"/>
          </p:nvPr>
        </p:nvSpPr>
        <p:spPr>
          <a:xfrm>
            <a:off x="762000" y="1752600"/>
            <a:ext cx="3733800" cy="4373563"/>
          </a:xfrm>
        </p:spPr>
        <p:txBody>
          <a:bodyPr>
            <a:normAutofit/>
          </a:bodyPr>
          <a:lstStyle/>
          <a:p>
            <a:pPr lvl="0"/>
            <a:r>
              <a:rPr lang="en-US" dirty="0"/>
              <a:t>The mythical bird Garuda is the half-vulture, half-man king of birds.</a:t>
            </a:r>
          </a:p>
          <a:p>
            <a:pPr lvl="0"/>
            <a:r>
              <a:rPr lang="en-US" dirty="0"/>
              <a:t>Garuda is commonly portrayed as Vishnu’s mount.</a:t>
            </a:r>
          </a:p>
          <a:p>
            <a:pPr lvl="0"/>
            <a:r>
              <a:rPr lang="en-US" dirty="0"/>
              <a:t>Artistic images of Hindu deities are based on mythic stories</a:t>
            </a:r>
            <a:r>
              <a:rPr lang="en-US" dirty="0" smtClean="0"/>
              <a:t>.</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22791"/>
          <a:stretch/>
        </p:blipFill>
        <p:spPr>
          <a:xfrm>
            <a:off x="4876800" y="1295400"/>
            <a:ext cx="3712779" cy="30954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6400800" y="4495800"/>
            <a:ext cx="3124200" cy="184666"/>
          </a:xfrm>
          <a:prstGeom prst="rect">
            <a:avLst/>
          </a:prstGeom>
          <a:noFill/>
          <a:ln w="9525">
            <a:noFill/>
            <a:miter lim="800000"/>
            <a:headEnd/>
            <a:tailEnd/>
          </a:ln>
        </p:spPr>
        <p:txBody>
          <a:bodyPr wrap="square" rtlCol="0">
            <a:spAutoFit/>
          </a:bodyPr>
          <a:lstStyle/>
          <a:p>
            <a:r>
              <a:rPr lang="en-US" sz="600" dirty="0" smtClean="0"/>
              <a:t>© </a:t>
            </a:r>
            <a:r>
              <a:rPr lang="en-US" sz="600" dirty="0" err="1" smtClean="0"/>
              <a:t>Worldpics</a:t>
            </a:r>
            <a:r>
              <a:rPr lang="en-US" sz="600" dirty="0" smtClean="0"/>
              <a:t> </a:t>
            </a:r>
            <a:r>
              <a:rPr lang="en-US" sz="600" dirty="0"/>
              <a:t>/ www.shutterstock.com</a:t>
            </a:r>
          </a:p>
        </p:txBody>
      </p:sp>
    </p:spTree>
    <p:extLst>
      <p:ext uri="{BB962C8B-B14F-4D97-AF65-F5344CB8AC3E}">
        <p14:creationId xmlns:p14="http://schemas.microsoft.com/office/powerpoint/2010/main" val="399203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dirty="0" err="1"/>
              <a:t>Ganesha</a:t>
            </a:r>
            <a:r>
              <a:rPr lang="en-US" dirty="0"/>
              <a:t>, the Elephant God</a:t>
            </a:r>
          </a:p>
        </p:txBody>
      </p:sp>
      <p:sp>
        <p:nvSpPr>
          <p:cNvPr id="3" name="Content Placeholder 2"/>
          <p:cNvSpPr>
            <a:spLocks noGrp="1"/>
          </p:cNvSpPr>
          <p:nvPr>
            <p:ph idx="1"/>
          </p:nvPr>
        </p:nvSpPr>
        <p:spPr>
          <a:xfrm>
            <a:off x="533400" y="1752600"/>
            <a:ext cx="4267200" cy="4373563"/>
          </a:xfrm>
        </p:spPr>
        <p:txBody>
          <a:bodyPr/>
          <a:lstStyle/>
          <a:p>
            <a:pPr lvl="0"/>
            <a:r>
              <a:rPr lang="en-US" dirty="0" err="1"/>
              <a:t>Ganesha</a:t>
            </a:r>
            <a:r>
              <a:rPr lang="en-US" dirty="0"/>
              <a:t> is the son of Shiva and his consort goddess </a:t>
            </a:r>
            <a:r>
              <a:rPr lang="en-US" dirty="0" err="1"/>
              <a:t>Parvati</a:t>
            </a:r>
            <a:r>
              <a:rPr lang="en-US" dirty="0"/>
              <a:t>.</a:t>
            </a:r>
          </a:p>
          <a:p>
            <a:pPr lvl="0"/>
            <a:r>
              <a:rPr lang="en-US" dirty="0" err="1"/>
              <a:t>Ganesha</a:t>
            </a:r>
            <a:r>
              <a:rPr lang="en-US" dirty="0"/>
              <a:t> is a god of wisdom and the remover of obstacles.</a:t>
            </a:r>
          </a:p>
          <a:p>
            <a:pPr lvl="0"/>
            <a:r>
              <a:rPr lang="en-US" dirty="0"/>
              <a:t>Worship of </a:t>
            </a:r>
            <a:r>
              <a:rPr lang="en-US" dirty="0" err="1"/>
              <a:t>Ganesha</a:t>
            </a:r>
            <a:r>
              <a:rPr lang="en-US" dirty="0"/>
              <a:t> is popular among students and scholars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430" y="1726288"/>
            <a:ext cx="2812570" cy="42173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6324600" y="6049726"/>
            <a:ext cx="3124200" cy="184666"/>
          </a:xfrm>
          <a:prstGeom prst="rect">
            <a:avLst/>
          </a:prstGeom>
          <a:noFill/>
          <a:ln w="9525">
            <a:noFill/>
            <a:miter lim="800000"/>
            <a:headEnd/>
            <a:tailEnd/>
          </a:ln>
        </p:spPr>
        <p:txBody>
          <a:bodyPr wrap="square" rtlCol="0">
            <a:spAutoFit/>
          </a:bodyPr>
          <a:lstStyle/>
          <a:p>
            <a:r>
              <a:rPr lang="en-US" sz="600" dirty="0" smtClean="0"/>
              <a:t>© </a:t>
            </a:r>
            <a:r>
              <a:rPr lang="en-US" sz="600" dirty="0" err="1" smtClean="0"/>
              <a:t>awdebenham</a:t>
            </a:r>
            <a:r>
              <a:rPr lang="en-US" sz="600" dirty="0" smtClean="0"/>
              <a:t> </a:t>
            </a:r>
            <a:r>
              <a:rPr lang="en-US" sz="600" dirty="0"/>
              <a:t>/ www.shutterstock.com</a:t>
            </a:r>
          </a:p>
        </p:txBody>
      </p:sp>
    </p:spTree>
    <p:extLst>
      <p:ext uri="{BB962C8B-B14F-4D97-AF65-F5344CB8AC3E}">
        <p14:creationId xmlns:p14="http://schemas.microsoft.com/office/powerpoint/2010/main" val="238600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Krishna and </a:t>
            </a:r>
            <a:r>
              <a:rPr lang="en-US" dirty="0" err="1"/>
              <a:t>Radha</a:t>
            </a:r>
            <a:endParaRPr lang="en-US" dirty="0"/>
          </a:p>
        </p:txBody>
      </p:sp>
      <p:sp>
        <p:nvSpPr>
          <p:cNvPr id="3" name="Content Placeholder 2"/>
          <p:cNvSpPr>
            <a:spLocks noGrp="1"/>
          </p:cNvSpPr>
          <p:nvPr>
            <p:ph idx="1"/>
          </p:nvPr>
        </p:nvSpPr>
        <p:spPr>
          <a:xfrm>
            <a:off x="1371600" y="1722437"/>
            <a:ext cx="4038600" cy="4373563"/>
          </a:xfrm>
        </p:spPr>
        <p:txBody>
          <a:bodyPr/>
          <a:lstStyle/>
          <a:p>
            <a:pPr lvl="0"/>
            <a:r>
              <a:rPr lang="en-US" dirty="0"/>
              <a:t>Krishna is often pictured with his beloved </a:t>
            </a:r>
            <a:r>
              <a:rPr lang="en-US" i="1" dirty="0" err="1"/>
              <a:t>gopi</a:t>
            </a:r>
            <a:r>
              <a:rPr lang="en-US" dirty="0"/>
              <a:t>, or cowherd, </a:t>
            </a:r>
            <a:r>
              <a:rPr lang="en-US" dirty="0" err="1"/>
              <a:t>Radha</a:t>
            </a:r>
            <a:r>
              <a:rPr lang="en-US" dirty="0"/>
              <a:t>.</a:t>
            </a:r>
          </a:p>
          <a:p>
            <a:pPr lvl="0"/>
            <a:r>
              <a:rPr lang="en-US" dirty="0" err="1"/>
              <a:t>Radha</a:t>
            </a:r>
            <a:r>
              <a:rPr lang="en-US" dirty="0"/>
              <a:t> is the human soul, perfectly loving God, symbolized by Krishna</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295400"/>
            <a:ext cx="2874264" cy="3832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6629400" y="5181600"/>
            <a:ext cx="2286000" cy="138499"/>
          </a:xfrm>
          <a:prstGeom prst="rect">
            <a:avLst/>
          </a:prstGeom>
          <a:noFill/>
          <a:ln w="9525">
            <a:noFill/>
            <a:miter lim="800000"/>
            <a:headEnd/>
            <a:tailEnd/>
          </a:ln>
        </p:spPr>
        <p:txBody>
          <a:bodyPr wrap="square" tIns="0" rtlCol="0">
            <a:spAutoFit/>
          </a:bodyPr>
          <a:lstStyle/>
          <a:p>
            <a:r>
              <a:rPr lang="en-US" sz="600" dirty="0" smtClean="0"/>
              <a:t>© </a:t>
            </a:r>
            <a:r>
              <a:rPr lang="en-US" sz="600" dirty="0" err="1" smtClean="0"/>
              <a:t>devy</a:t>
            </a:r>
            <a:r>
              <a:rPr lang="en-US" sz="600" dirty="0" smtClean="0"/>
              <a:t> </a:t>
            </a:r>
            <a:r>
              <a:rPr lang="en-US" sz="600" dirty="0"/>
              <a:t>/ www.shutterstock.com</a:t>
            </a:r>
          </a:p>
        </p:txBody>
      </p:sp>
    </p:spTree>
    <p:extLst>
      <p:ext uri="{BB962C8B-B14F-4D97-AF65-F5344CB8AC3E}">
        <p14:creationId xmlns:p14="http://schemas.microsoft.com/office/powerpoint/2010/main" val="183144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066800"/>
            <a:ext cx="4495800" cy="533400"/>
          </a:xfrm>
        </p:spPr>
        <p:txBody>
          <a:bodyPr/>
          <a:lstStyle/>
          <a:p>
            <a:r>
              <a:rPr lang="en-US" i="1" dirty="0"/>
              <a:t>Sadhus,</a:t>
            </a:r>
            <a:r>
              <a:rPr lang="en-US" dirty="0"/>
              <a:t> or Holy Men</a:t>
            </a:r>
          </a:p>
        </p:txBody>
      </p:sp>
      <p:sp>
        <p:nvSpPr>
          <p:cNvPr id="3" name="Content Placeholder 2"/>
          <p:cNvSpPr>
            <a:spLocks noGrp="1"/>
          </p:cNvSpPr>
          <p:nvPr>
            <p:ph idx="1"/>
          </p:nvPr>
        </p:nvSpPr>
        <p:spPr>
          <a:xfrm>
            <a:off x="5029200" y="1752600"/>
            <a:ext cx="3657600" cy="4373563"/>
          </a:xfrm>
        </p:spPr>
        <p:txBody>
          <a:bodyPr>
            <a:normAutofit/>
          </a:bodyPr>
          <a:lstStyle/>
          <a:p>
            <a:pPr lvl="0"/>
            <a:r>
              <a:rPr lang="en-US" dirty="0"/>
              <a:t>A </a:t>
            </a:r>
            <a:r>
              <a:rPr lang="en-US" i="1" dirty="0"/>
              <a:t>sadhu</a:t>
            </a:r>
            <a:r>
              <a:rPr lang="en-US" dirty="0"/>
              <a:t> is an ascetic, one who is devoted to spiritual pursuits.</a:t>
            </a:r>
          </a:p>
          <a:p>
            <a:pPr lvl="0"/>
            <a:r>
              <a:rPr lang="en-US" dirty="0"/>
              <a:t>A </a:t>
            </a:r>
            <a:r>
              <a:rPr lang="en-US" i="1" dirty="0"/>
              <a:t>sadhu</a:t>
            </a:r>
            <a:r>
              <a:rPr lang="en-US" dirty="0"/>
              <a:t> is a </a:t>
            </a:r>
            <a:r>
              <a:rPr lang="en-US" i="1" dirty="0" err="1"/>
              <a:t>sannyasin</a:t>
            </a:r>
            <a:r>
              <a:rPr lang="en-US" i="1" dirty="0"/>
              <a:t>, </a:t>
            </a:r>
            <a:r>
              <a:rPr lang="en-US" dirty="0"/>
              <a:t>the stage of life beyond the householder stage.</a:t>
            </a:r>
          </a:p>
          <a:p>
            <a:pPr lvl="0"/>
            <a:r>
              <a:rPr lang="en-US" i="1" dirty="0"/>
              <a:t>Sadhus</a:t>
            </a:r>
            <a:r>
              <a:rPr lang="en-US" dirty="0"/>
              <a:t> renounce material attachments and depend on others for food</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057400"/>
            <a:ext cx="4268568" cy="28457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304800" y="5029200"/>
            <a:ext cx="3124200" cy="184666"/>
          </a:xfrm>
          <a:prstGeom prst="rect">
            <a:avLst/>
          </a:prstGeom>
          <a:noFill/>
          <a:ln w="9525">
            <a:noFill/>
            <a:miter lim="800000"/>
            <a:headEnd/>
            <a:tailEnd/>
          </a:ln>
        </p:spPr>
        <p:txBody>
          <a:bodyPr wrap="square" rtlCol="0">
            <a:spAutoFit/>
          </a:bodyPr>
          <a:lstStyle/>
          <a:p>
            <a:r>
              <a:rPr lang="en-US" sz="600" dirty="0" smtClean="0"/>
              <a:t>© </a:t>
            </a:r>
            <a:r>
              <a:rPr lang="en-US" sz="600" dirty="0" err="1" smtClean="0"/>
              <a:t>OlegD</a:t>
            </a:r>
            <a:r>
              <a:rPr lang="en-US" sz="600" dirty="0" smtClean="0"/>
              <a:t> </a:t>
            </a:r>
            <a:r>
              <a:rPr lang="en-US" sz="600" dirty="0"/>
              <a:t>/ www.shutterstock.com</a:t>
            </a:r>
          </a:p>
        </p:txBody>
      </p:sp>
    </p:spTree>
    <p:extLst>
      <p:ext uri="{BB962C8B-B14F-4D97-AF65-F5344CB8AC3E}">
        <p14:creationId xmlns:p14="http://schemas.microsoft.com/office/powerpoint/2010/main" val="331328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0372"/>
            <a:ext cx="8229600" cy="533400"/>
          </a:xfrm>
        </p:spPr>
        <p:txBody>
          <a:bodyPr/>
          <a:lstStyle/>
          <a:p>
            <a:r>
              <a:rPr lang="en-US" dirty="0"/>
              <a:t>Fire </a:t>
            </a:r>
            <a:r>
              <a:rPr lang="en-US" i="1" dirty="0"/>
              <a:t>Puja</a:t>
            </a:r>
            <a:endParaRPr lang="en-US" dirty="0"/>
          </a:p>
        </p:txBody>
      </p:sp>
      <p:sp>
        <p:nvSpPr>
          <p:cNvPr id="3" name="Content Placeholder 2"/>
          <p:cNvSpPr>
            <a:spLocks noGrp="1"/>
          </p:cNvSpPr>
          <p:nvPr>
            <p:ph idx="1"/>
          </p:nvPr>
        </p:nvSpPr>
        <p:spPr>
          <a:xfrm>
            <a:off x="457200" y="1752600"/>
            <a:ext cx="3810000" cy="4373563"/>
          </a:xfrm>
        </p:spPr>
        <p:txBody>
          <a:bodyPr>
            <a:normAutofit/>
          </a:bodyPr>
          <a:lstStyle/>
          <a:p>
            <a:pPr lvl="0"/>
            <a:r>
              <a:rPr lang="en-US" i="1" dirty="0"/>
              <a:t>Puja,</a:t>
            </a:r>
            <a:r>
              <a:rPr lang="en-US" dirty="0"/>
              <a:t> </a:t>
            </a:r>
            <a:r>
              <a:rPr lang="en-US" dirty="0" smtClean="0"/>
              <a:t>a worship </a:t>
            </a:r>
            <a:r>
              <a:rPr lang="en-US" dirty="0"/>
              <a:t>ritual, involves making offerings to a deity.</a:t>
            </a:r>
          </a:p>
          <a:p>
            <a:pPr lvl="0"/>
            <a:r>
              <a:rPr lang="en-US" dirty="0"/>
              <a:t>Fire </a:t>
            </a:r>
            <a:r>
              <a:rPr lang="en-US" i="1" dirty="0"/>
              <a:t>puja</a:t>
            </a:r>
            <a:r>
              <a:rPr lang="en-US" dirty="0"/>
              <a:t> is one of the most common forms of Hindu ritual.</a:t>
            </a:r>
          </a:p>
          <a:p>
            <a:pPr lvl="0"/>
            <a:r>
              <a:rPr lang="en-US" dirty="0"/>
              <a:t>The flames of the fire symbolize the entirety of the universe</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676400"/>
            <a:ext cx="4195416" cy="27972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6324600" y="4572000"/>
            <a:ext cx="3124200" cy="215444"/>
          </a:xfrm>
          <a:prstGeom prst="rect">
            <a:avLst/>
          </a:prstGeom>
          <a:noFill/>
          <a:ln w="9525">
            <a:noFill/>
            <a:miter lim="800000"/>
            <a:headEnd/>
            <a:tailEnd/>
          </a:ln>
        </p:spPr>
        <p:txBody>
          <a:bodyPr wrap="square" rtlCol="0">
            <a:spAutoFit/>
          </a:bodyPr>
          <a:lstStyle/>
          <a:p>
            <a:r>
              <a:rPr lang="en-US" sz="800" dirty="0" smtClean="0"/>
              <a:t>Copyright: Pal </a:t>
            </a:r>
            <a:r>
              <a:rPr lang="en-US" sz="800" dirty="0" err="1"/>
              <a:t>Teravagimov</a:t>
            </a:r>
            <a:r>
              <a:rPr lang="en-US" sz="800" dirty="0"/>
              <a:t> / www.shutterstock.com</a:t>
            </a:r>
          </a:p>
        </p:txBody>
      </p:sp>
    </p:spTree>
    <p:extLst>
      <p:ext uri="{BB962C8B-B14F-4D97-AF65-F5344CB8AC3E}">
        <p14:creationId xmlns:p14="http://schemas.microsoft.com/office/powerpoint/2010/main" val="131147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170" y="1143000"/>
            <a:ext cx="8229600" cy="533400"/>
          </a:xfrm>
        </p:spPr>
        <p:txBody>
          <a:bodyPr/>
          <a:lstStyle/>
          <a:p>
            <a:r>
              <a:rPr lang="en-US" dirty="0"/>
              <a:t>A Hindu Marriage Ceremony</a:t>
            </a:r>
          </a:p>
        </p:txBody>
      </p:sp>
      <p:sp>
        <p:nvSpPr>
          <p:cNvPr id="3" name="Content Placeholder 2"/>
          <p:cNvSpPr>
            <a:spLocks noGrp="1"/>
          </p:cNvSpPr>
          <p:nvPr>
            <p:ph idx="1"/>
          </p:nvPr>
        </p:nvSpPr>
        <p:spPr>
          <a:xfrm>
            <a:off x="685800" y="1752600"/>
            <a:ext cx="4038600" cy="4373563"/>
          </a:xfrm>
        </p:spPr>
        <p:txBody>
          <a:bodyPr>
            <a:normAutofit/>
          </a:bodyPr>
          <a:lstStyle/>
          <a:p>
            <a:pPr lvl="0"/>
            <a:r>
              <a:rPr lang="en-US" dirty="0"/>
              <a:t>Marriage in Hindu society involves religious ceremonies.</a:t>
            </a:r>
          </a:p>
          <a:p>
            <a:pPr lvl="0"/>
            <a:r>
              <a:rPr lang="en-US" dirty="0"/>
              <a:t>Parents traditionally choose the marriage partners.</a:t>
            </a:r>
          </a:p>
          <a:p>
            <a:pPr lvl="0"/>
            <a:r>
              <a:rPr lang="en-US" dirty="0"/>
              <a:t>Upon marrying, Hindus enter the householder stage of life and raise </a:t>
            </a:r>
            <a:r>
              <a:rPr lang="en-US" dirty="0" smtClean="0"/>
              <a:t/>
            </a:r>
            <a:br>
              <a:rPr lang="en-US" dirty="0" smtClean="0"/>
            </a:br>
            <a:r>
              <a:rPr lang="en-US" dirty="0" smtClean="0"/>
              <a:t>a </a:t>
            </a:r>
            <a:r>
              <a:rPr lang="en-US" dirty="0"/>
              <a:t>family</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514600"/>
            <a:ext cx="4075122" cy="27172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6641430" y="5334000"/>
            <a:ext cx="2350170" cy="184666"/>
          </a:xfrm>
          <a:prstGeom prst="rect">
            <a:avLst/>
          </a:prstGeom>
          <a:noFill/>
          <a:ln w="9525">
            <a:noFill/>
            <a:miter lim="800000"/>
            <a:headEnd/>
            <a:tailEnd/>
          </a:ln>
        </p:spPr>
        <p:txBody>
          <a:bodyPr wrap="square" rtlCol="0">
            <a:spAutoFit/>
          </a:bodyPr>
          <a:lstStyle/>
          <a:p>
            <a:r>
              <a:rPr lang="en-US" sz="600" dirty="0" smtClean="0"/>
              <a:t>© f9photos </a:t>
            </a:r>
            <a:r>
              <a:rPr lang="en-US" sz="600" dirty="0"/>
              <a:t>/ www.shutterstock.com</a:t>
            </a:r>
          </a:p>
        </p:txBody>
      </p:sp>
    </p:spTree>
    <p:extLst>
      <p:ext uri="{BB962C8B-B14F-4D97-AF65-F5344CB8AC3E}">
        <p14:creationId xmlns:p14="http://schemas.microsoft.com/office/powerpoint/2010/main" val="31925191"/>
      </p:ext>
    </p:extLst>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109</TotalTime>
  <Words>1504</Words>
  <Application>Microsoft Macintosh PowerPoint</Application>
  <PresentationFormat>On-screen Show (4:3)</PresentationFormat>
  <Paragraphs>87</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LIC Presentation template</vt:lpstr>
      <vt:lpstr>Chapter 3: Hinduism</vt:lpstr>
      <vt:lpstr>AUM</vt:lpstr>
      <vt:lpstr>Shiva, God of Destruction</vt:lpstr>
      <vt:lpstr>Garuda</vt:lpstr>
      <vt:lpstr>Ganesha, the Elephant God</vt:lpstr>
      <vt:lpstr>Krishna and Radha</vt:lpstr>
      <vt:lpstr>Sadhus, or Holy Men</vt:lpstr>
      <vt:lpstr>Fire Puja</vt:lpstr>
      <vt:lpstr>A Hindu Marriage Ceremony</vt:lpstr>
      <vt:lpstr>Hindu Temple</vt:lpstr>
      <vt:lpstr>The Ganges</vt:lpstr>
      <vt:lpstr>Cow Veneration</vt:lpstr>
      <vt:lpstr>Forehead Markings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Kristin Gudmundson</cp:lastModifiedBy>
  <cp:revision>26</cp:revision>
  <dcterms:created xsi:type="dcterms:W3CDTF">2011-01-10T17:35:40Z</dcterms:created>
  <dcterms:modified xsi:type="dcterms:W3CDTF">2015-01-09T02:01:08Z</dcterms:modified>
</cp:coreProperties>
</file>