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358" r:id="rId3"/>
    <p:sldId id="336" r:id="rId4"/>
    <p:sldId id="359" r:id="rId5"/>
    <p:sldId id="360" r:id="rId6"/>
    <p:sldId id="361" r:id="rId7"/>
    <p:sldId id="364" r:id="rId8"/>
    <p:sldId id="365" r:id="rId9"/>
    <p:sldId id="366" r:id="rId10"/>
    <p:sldId id="36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Singer-Towns" initials="bst" lastIdx="13" clrIdx="0"/>
  <p:cmAuthor id="1" name="lberg" initial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4" autoAdjust="0"/>
    <p:restoredTop sz="82460" autoAdjust="0"/>
  </p:normalViewPr>
  <p:slideViewPr>
    <p:cSldViewPr>
      <p:cViewPr varScale="1">
        <p:scale>
          <a:sx n="93" d="100"/>
          <a:sy n="93" d="100"/>
        </p:scale>
        <p:origin x="175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87550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Use this presentation as an overview or review of the content in chapter 21.</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extLst>
      <p:ext uri="{BB962C8B-B14F-4D97-AF65-F5344CB8AC3E}">
        <p14:creationId xmlns:p14="http://schemas.microsoft.com/office/powerpoint/2010/main" val="2246589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10</a:t>
            </a:fld>
            <a:endParaRPr lang="en-US"/>
          </a:p>
        </p:txBody>
      </p:sp>
    </p:spTree>
    <p:extLst>
      <p:ext uri="{BB962C8B-B14F-4D97-AF65-F5344CB8AC3E}">
        <p14:creationId xmlns:p14="http://schemas.microsoft.com/office/powerpoint/2010/main" val="3410012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Invite volunteers to recall some of the Gospel accounts of forgiveness, or have the students read the Gospel references mentioned on page 226 of the student handbook.</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extLst>
      <p:ext uri="{BB962C8B-B14F-4D97-AF65-F5344CB8AC3E}">
        <p14:creationId xmlns:p14="http://schemas.microsoft.com/office/powerpoint/2010/main" val="4040999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extLst>
      <p:ext uri="{BB962C8B-B14F-4D97-AF65-F5344CB8AC3E}">
        <p14:creationId xmlns:p14="http://schemas.microsoft.com/office/powerpoint/2010/main" val="2199730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Tell the students about the three necessary actions of repentance, confession of sins, and contrition and reparation, or invite them to read about these three actions on pages 229–230 of the student handbook.</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extLst>
      <p:ext uri="{BB962C8B-B14F-4D97-AF65-F5344CB8AC3E}">
        <p14:creationId xmlns:p14="http://schemas.microsoft.com/office/powerpoint/2010/main" val="690052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Invite the students to recall some accounts of healing in the Gospels, or form students into groups and see how many different healing stories each group can find.</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extLst>
      <p:ext uri="{BB962C8B-B14F-4D97-AF65-F5344CB8AC3E}">
        <p14:creationId xmlns:p14="http://schemas.microsoft.com/office/powerpoint/2010/main" val="2985125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extLst>
      <p:ext uri="{BB962C8B-B14F-4D97-AF65-F5344CB8AC3E}">
        <p14:creationId xmlns:p14="http://schemas.microsoft.com/office/powerpoint/2010/main" val="4069527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extLst>
      <p:ext uri="{BB962C8B-B14F-4D97-AF65-F5344CB8AC3E}">
        <p14:creationId xmlns:p14="http://schemas.microsoft.com/office/powerpoint/2010/main" val="1971052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smtClean="0">
                <a:solidFill>
                  <a:schemeClr val="tx1"/>
                </a:solidFill>
                <a:effectLst/>
                <a:latin typeface="+mn-lt"/>
                <a:ea typeface="+mn-ea"/>
                <a:cs typeface="+mn-cs"/>
              </a:rPr>
              <a:t>Ask the students to share any stories they might have of someone receiving the Sacrament of Anointing of the Sick.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extLst>
      <p:ext uri="{BB962C8B-B14F-4D97-AF65-F5344CB8AC3E}">
        <p14:creationId xmlns:p14="http://schemas.microsoft.com/office/powerpoint/2010/main" val="1308620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Invite the students to look at the more detailed outline for the Eucharist on pages 220–221 of the student handbook. You might also consider having them take these pages to Mass at some point in order to follow the order of the liturgy.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9</a:t>
            </a:fld>
            <a:endParaRPr lang="en-US"/>
          </a:p>
        </p:txBody>
      </p:sp>
    </p:spTree>
    <p:extLst>
      <p:ext uri="{BB962C8B-B14F-4D97-AF65-F5344CB8AC3E}">
        <p14:creationId xmlns:p14="http://schemas.microsoft.com/office/powerpoint/2010/main" val="27538760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 y="199"/>
            <a:ext cx="9145586" cy="6859190"/>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6" r:id="rId4"/>
    <p:sldLayoutId id="2147483673" r:id="rId5"/>
    <p:sldLayoutId id="2147483672" r:id="rId6"/>
    <p:sldLayoutId id="2147483651" r:id="rId7"/>
    <p:sldLayoutId id="2147483674" r:id="rId8"/>
    <p:sldLayoutId id="2147483652" r:id="rId9"/>
    <p:sldLayoutId id="2147483655" r:id="rId10"/>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686800" cy="1470025"/>
          </a:xfrm>
        </p:spPr>
        <p:txBody>
          <a:bodyPr>
            <a:normAutofit/>
          </a:bodyPr>
          <a:lstStyle/>
          <a:p>
            <a:r>
              <a:rPr lang="en-US" dirty="0"/>
              <a:t>Sacraments of Healing</a:t>
            </a:r>
          </a:p>
        </p:txBody>
      </p:sp>
      <p:sp>
        <p:nvSpPr>
          <p:cNvPr id="3" name="Subtitle 2"/>
          <p:cNvSpPr>
            <a:spLocks noGrp="1"/>
          </p:cNvSpPr>
          <p:nvPr>
            <p:ph type="subTitle" idx="1"/>
          </p:nvPr>
        </p:nvSpPr>
        <p:spPr>
          <a:xfrm>
            <a:off x="1371600" y="3429000"/>
            <a:ext cx="6400800" cy="990600"/>
          </a:xfrm>
        </p:spPr>
        <p:txBody>
          <a:bodyPr/>
          <a:lstStyle/>
          <a:p>
            <a:r>
              <a:rPr lang="en-US" i="1" dirty="0"/>
              <a:t>The Catholic Faith Handbook for Youth, Third Edition</a:t>
            </a:r>
            <a:endParaRPr lang="en-US" dirty="0"/>
          </a:p>
        </p:txBody>
      </p:sp>
      <p:sp>
        <p:nvSpPr>
          <p:cNvPr id="4" name="Text Placeholder 8"/>
          <p:cNvSpPr>
            <a:spLocks noGrp="1"/>
          </p:cNvSpPr>
          <p:nvPr>
            <p:ph type="body" sz="quarter" idx="10"/>
          </p:nvPr>
        </p:nvSpPr>
        <p:spPr>
          <a:xfrm>
            <a:off x="7543800" y="5867400"/>
            <a:ext cx="1447800" cy="152400"/>
          </a:xfrm>
        </p:spPr>
        <p:txBody>
          <a:bodyPr>
            <a:noAutofit/>
          </a:bodyPr>
          <a:lstStyle>
            <a:lvl1pPr>
              <a:buNone/>
              <a:defRPr sz="800">
                <a:solidFill>
                  <a:schemeClr val="bg1">
                    <a:lumMod val="50000"/>
                  </a:schemeClr>
                </a:solidFill>
              </a:defRPr>
            </a:lvl1pPr>
          </a:lstStyle>
          <a:p>
            <a:pPr lvl="0"/>
            <a:r>
              <a:rPr lang="en-US" dirty="0" smtClean="0"/>
              <a:t>Document </a:t>
            </a:r>
            <a:r>
              <a:rPr lang="en-US" smtClean="0"/>
              <a:t>#: </a:t>
            </a:r>
            <a:r>
              <a:rPr lang="en-US" smtClean="0"/>
              <a:t>TX003152</a:t>
            </a:r>
            <a:endParaRPr lang="en-US" dirty="0" smtClean="0"/>
          </a:p>
        </p:txBody>
      </p:sp>
      <p:sp>
        <p:nvSpPr>
          <p:cNvPr id="5" name="Rectangle 4"/>
          <p:cNvSpPr/>
          <p:nvPr/>
        </p:nvSpPr>
        <p:spPr>
          <a:xfrm>
            <a:off x="4057984" y="4572000"/>
            <a:ext cx="1326004" cy="369332"/>
          </a:xfrm>
          <a:prstGeom prst="rect">
            <a:avLst/>
          </a:prstGeom>
        </p:spPr>
        <p:txBody>
          <a:bodyPr wrap="none">
            <a:spAutoFit/>
          </a:bodyPr>
          <a:lstStyle/>
          <a:p>
            <a:r>
              <a:rPr lang="en-US" dirty="0">
                <a:solidFill>
                  <a:schemeClr val="bg1"/>
                </a:solidFill>
                <a:latin typeface="Arial" pitchFamily="34" charset="0"/>
                <a:cs typeface="Arial" pitchFamily="34" charset="0"/>
              </a:rPr>
              <a:t>Chapter </a:t>
            </a:r>
            <a:r>
              <a:rPr lang="en-US" dirty="0" smtClean="0">
                <a:solidFill>
                  <a:schemeClr val="bg1"/>
                </a:solidFill>
                <a:latin typeface="Arial" pitchFamily="34" charset="0"/>
                <a:cs typeface="Arial" pitchFamily="34" charset="0"/>
              </a:rPr>
              <a:t>21</a:t>
            </a:r>
            <a:endParaRPr lang="en-US"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152400" y="5545723"/>
            <a:ext cx="1820862"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Glenda M. Powers / www.shutterstock.com </a:t>
            </a:r>
          </a:p>
        </p:txBody>
      </p:sp>
      <p:sp>
        <p:nvSpPr>
          <p:cNvPr id="12" name="Content Placeholder 6"/>
          <p:cNvSpPr txBox="1">
            <a:spLocks/>
          </p:cNvSpPr>
          <p:nvPr/>
        </p:nvSpPr>
        <p:spPr>
          <a:xfrm>
            <a:off x="2971800" y="1790370"/>
            <a:ext cx="6629400" cy="724230"/>
          </a:xfrm>
          <a:prstGeom prst="rect">
            <a:avLst/>
          </a:prstGeom>
        </p:spPr>
        <p:txBody>
          <a:bodyPr>
            <a:noAutofit/>
          </a:bodyPr>
          <a:lstStyle/>
          <a:p>
            <a:r>
              <a:rPr lang="en-US" sz="2400" b="1" dirty="0">
                <a:latin typeface="Arial" pitchFamily="34" charset="0"/>
                <a:cs typeface="Arial" pitchFamily="34" charset="0"/>
              </a:rPr>
              <a:t>Receiving the Eucharist</a:t>
            </a:r>
          </a:p>
        </p:txBody>
      </p:sp>
      <p:pic>
        <p:nvPicPr>
          <p:cNvPr id="7170" name="Picture 2" descr="E:\powerpoint images\chapter20\shutterstock_72495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8" y="2209800"/>
            <a:ext cx="3389766" cy="32766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bwMode="auto">
          <a:xfrm>
            <a:off x="3391507" y="2986087"/>
            <a:ext cx="6362093"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Builds up our relationship with Jesus</a:t>
            </a:r>
            <a:endParaRPr lang="en-US" dirty="0">
              <a:solidFill>
                <a:schemeClr val="bg1">
                  <a:lumMod val="65000"/>
                </a:schemeClr>
              </a:solidFill>
              <a:latin typeface="Arial" pitchFamily="34" charset="0"/>
              <a:cs typeface="Arial" pitchFamily="34" charset="0"/>
            </a:endParaRPr>
          </a:p>
        </p:txBody>
      </p:sp>
      <p:sp>
        <p:nvSpPr>
          <p:cNvPr id="14" name="TextBox 13"/>
          <p:cNvSpPr txBox="1"/>
          <p:nvPr/>
        </p:nvSpPr>
        <p:spPr bwMode="auto">
          <a:xfrm>
            <a:off x="3391506" y="3452903"/>
            <a:ext cx="6134595"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Strengthens our relationship with the Church</a:t>
            </a:r>
            <a:endParaRPr lang="en-US" dirty="0">
              <a:solidFill>
                <a:schemeClr val="bg1">
                  <a:lumMod val="65000"/>
                </a:schemeClr>
              </a:solidFill>
              <a:latin typeface="Arial" pitchFamily="34" charset="0"/>
              <a:cs typeface="Arial" pitchFamily="34" charset="0"/>
            </a:endParaRPr>
          </a:p>
        </p:txBody>
      </p:sp>
      <p:sp>
        <p:nvSpPr>
          <p:cNvPr id="9" name="TextBox 8"/>
          <p:cNvSpPr txBox="1"/>
          <p:nvPr/>
        </p:nvSpPr>
        <p:spPr bwMode="auto">
          <a:xfrm>
            <a:off x="3391507" y="3863232"/>
            <a:ext cx="6134595"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Brings forgiveness for our venial sins</a:t>
            </a:r>
            <a:endParaRPr lang="en-US" dirty="0">
              <a:solidFill>
                <a:schemeClr val="bg1">
                  <a:lumMod val="65000"/>
                </a:schemeClr>
              </a:solidFill>
              <a:latin typeface="Arial" pitchFamily="34" charset="0"/>
              <a:cs typeface="Arial" pitchFamily="34" charset="0"/>
            </a:endParaRPr>
          </a:p>
        </p:txBody>
      </p:sp>
      <p:sp>
        <p:nvSpPr>
          <p:cNvPr id="10" name="TextBox 9"/>
          <p:cNvSpPr txBox="1"/>
          <p:nvPr/>
        </p:nvSpPr>
        <p:spPr bwMode="auto">
          <a:xfrm>
            <a:off x="3391507" y="4278868"/>
            <a:ext cx="6134595"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Strengthens us to resist serious sin</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9735686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powerpoint images\chapter21\shutterstock_1060760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114800"/>
            <a:ext cx="2967162" cy="198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4" name="Content Placeholder 6"/>
          <p:cNvSpPr txBox="1">
            <a:spLocks/>
          </p:cNvSpPr>
          <p:nvPr/>
        </p:nvSpPr>
        <p:spPr>
          <a:xfrm>
            <a:off x="3886200" y="4706779"/>
            <a:ext cx="4191000" cy="762000"/>
          </a:xfrm>
          <a:prstGeom prst="rect">
            <a:avLst/>
          </a:prstGeom>
        </p:spPr>
        <p:txBody>
          <a:bodyPr>
            <a:noAutofit/>
          </a:bodyPr>
          <a:lstStyle/>
          <a:p>
            <a:pPr>
              <a:tabLst>
                <a:tab pos="91440" algn="l"/>
                <a:tab pos="182880" algn="l"/>
              </a:tabLst>
            </a:pPr>
            <a:endParaRPr lang="en-US" dirty="0">
              <a:latin typeface="Calibri (Body)"/>
            </a:endParaRPr>
          </a:p>
        </p:txBody>
      </p:sp>
      <p:sp>
        <p:nvSpPr>
          <p:cNvPr id="17" name="TextBox 5"/>
          <p:cNvSpPr txBox="1">
            <a:spLocks noChangeArrowheads="1"/>
          </p:cNvSpPr>
          <p:nvPr/>
        </p:nvSpPr>
        <p:spPr bwMode="auto">
          <a:xfrm>
            <a:off x="5791200" y="6155323"/>
            <a:ext cx="2184041"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Africa Studio / www.shutterstock.com </a:t>
            </a:r>
          </a:p>
        </p:txBody>
      </p:sp>
      <p:sp>
        <p:nvSpPr>
          <p:cNvPr id="19" name="Content Placeholder 6"/>
          <p:cNvSpPr txBox="1">
            <a:spLocks/>
          </p:cNvSpPr>
          <p:nvPr/>
        </p:nvSpPr>
        <p:spPr>
          <a:xfrm>
            <a:off x="1216104" y="1714500"/>
            <a:ext cx="6861096" cy="876300"/>
          </a:xfrm>
          <a:prstGeom prst="rect">
            <a:avLst/>
          </a:prstGeom>
        </p:spPr>
        <p:txBody>
          <a:bodyPr>
            <a:noAutofit/>
          </a:bodyPr>
          <a:lstStyle/>
          <a:p>
            <a:pPr algn="ctr"/>
            <a:r>
              <a:rPr lang="en-US" sz="2400" b="1" dirty="0">
                <a:latin typeface="Arial" pitchFamily="34" charset="0"/>
                <a:cs typeface="Arial" pitchFamily="34" charset="0"/>
              </a:rPr>
              <a:t>History of Penance and Reconciliation</a:t>
            </a:r>
          </a:p>
        </p:txBody>
      </p:sp>
      <p:sp>
        <p:nvSpPr>
          <p:cNvPr id="20" name="TextBox 19"/>
          <p:cNvSpPr txBox="1"/>
          <p:nvPr/>
        </p:nvSpPr>
        <p:spPr bwMode="auto">
          <a:xfrm>
            <a:off x="1086512" y="2847201"/>
            <a:ext cx="6205882"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Scriptural references to Jesus’ forgiveness</a:t>
            </a:r>
            <a:endParaRPr lang="en-US" dirty="0">
              <a:solidFill>
                <a:schemeClr val="bg1">
                  <a:lumMod val="65000"/>
                </a:schemeClr>
              </a:solidFill>
              <a:latin typeface="Arial" pitchFamily="34" charset="0"/>
              <a:cs typeface="Arial" pitchFamily="34" charset="0"/>
            </a:endParaRPr>
          </a:p>
        </p:txBody>
      </p:sp>
      <p:sp>
        <p:nvSpPr>
          <p:cNvPr id="21" name="TextBox 20"/>
          <p:cNvSpPr txBox="1"/>
          <p:nvPr/>
        </p:nvSpPr>
        <p:spPr bwMode="auto">
          <a:xfrm>
            <a:off x="1086512" y="3773859"/>
            <a:ext cx="592234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development of private confession</a:t>
            </a:r>
            <a:endParaRPr lang="en-US" dirty="0">
              <a:solidFill>
                <a:schemeClr val="bg1">
                  <a:lumMod val="65000"/>
                </a:schemeClr>
              </a:solidFill>
              <a:latin typeface="Arial" pitchFamily="34" charset="0"/>
              <a:cs typeface="Arial" pitchFamily="34" charset="0"/>
            </a:endParaRPr>
          </a:p>
        </p:txBody>
      </p:sp>
      <p:sp>
        <p:nvSpPr>
          <p:cNvPr id="27" name="TextBox 26"/>
          <p:cNvSpPr txBox="1"/>
          <p:nvPr/>
        </p:nvSpPr>
        <p:spPr bwMode="auto">
          <a:xfrm>
            <a:off x="1086512" y="3304401"/>
            <a:ext cx="72954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In the early Church, serious sins were confessed to the bishop.</a:t>
            </a:r>
            <a:endParaRPr lang="en-US" dirty="0">
              <a:solidFill>
                <a:schemeClr val="bg1">
                  <a:lumMod val="65000"/>
                </a:schemeClr>
              </a:solidFill>
              <a:latin typeface="Arial" pitchFamily="34" charset="0"/>
              <a:cs typeface="Arial" pitchFamily="34" charset="0"/>
            </a:endParaRPr>
          </a:p>
        </p:txBody>
      </p:sp>
      <p:sp>
        <p:nvSpPr>
          <p:cNvPr id="10" name="TextBox 9"/>
          <p:cNvSpPr txBox="1"/>
          <p:nvPr/>
        </p:nvSpPr>
        <p:spPr bwMode="auto">
          <a:xfrm>
            <a:off x="1086512" y="4230469"/>
            <a:ext cx="4704688"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Today, the Sacrament is practiced in three forms.</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4146590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7"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p:cNvSpPr txBox="1">
            <a:spLocks/>
          </p:cNvSpPr>
          <p:nvPr/>
        </p:nvSpPr>
        <p:spPr>
          <a:xfrm>
            <a:off x="804518" y="2156074"/>
            <a:ext cx="7729882" cy="663326"/>
          </a:xfrm>
          <a:prstGeom prst="rect">
            <a:avLst/>
          </a:prstGeom>
        </p:spPr>
        <p:txBody>
          <a:bodyPr>
            <a:noAutofit/>
          </a:bodyPr>
          <a:lstStyle/>
          <a:p>
            <a:pPr algn="ctr"/>
            <a:r>
              <a:rPr lang="en-US" sz="2400" b="1" dirty="0">
                <a:latin typeface="Arial" pitchFamily="34" charset="0"/>
                <a:cs typeface="Arial" pitchFamily="34" charset="0"/>
              </a:rPr>
              <a:t>The Effects of Penance and Reconciliation</a:t>
            </a:r>
          </a:p>
        </p:txBody>
      </p:sp>
      <p:sp>
        <p:nvSpPr>
          <p:cNvPr id="6" name="TextBox 5"/>
          <p:cNvSpPr txBox="1"/>
          <p:nvPr/>
        </p:nvSpPr>
        <p:spPr bwMode="auto">
          <a:xfrm>
            <a:off x="2886499" y="3222195"/>
            <a:ext cx="3500963"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Sacrament of Conversion</a:t>
            </a:r>
            <a:endParaRPr lang="en-US" dirty="0">
              <a:solidFill>
                <a:schemeClr val="bg1">
                  <a:lumMod val="65000"/>
                </a:schemeClr>
              </a:solidFill>
              <a:latin typeface="Arial" pitchFamily="34" charset="0"/>
              <a:cs typeface="Arial" pitchFamily="34" charset="0"/>
            </a:endParaRPr>
          </a:p>
        </p:txBody>
      </p:sp>
      <p:sp>
        <p:nvSpPr>
          <p:cNvPr id="7" name="TextBox 6"/>
          <p:cNvSpPr txBox="1"/>
          <p:nvPr/>
        </p:nvSpPr>
        <p:spPr bwMode="auto">
          <a:xfrm>
            <a:off x="2886500" y="3596037"/>
            <a:ext cx="4501137"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Sacrament of Confession</a:t>
            </a:r>
            <a:endParaRPr lang="en-US" dirty="0">
              <a:solidFill>
                <a:schemeClr val="bg1">
                  <a:lumMod val="65000"/>
                </a:schemeClr>
              </a:solidFill>
              <a:latin typeface="Arial" pitchFamily="34" charset="0"/>
              <a:cs typeface="Arial" pitchFamily="34" charset="0"/>
            </a:endParaRPr>
          </a:p>
        </p:txBody>
      </p:sp>
      <p:sp>
        <p:nvSpPr>
          <p:cNvPr id="18" name="TextBox 17"/>
          <p:cNvSpPr txBox="1"/>
          <p:nvPr/>
        </p:nvSpPr>
        <p:spPr bwMode="auto">
          <a:xfrm>
            <a:off x="2886500" y="3976047"/>
            <a:ext cx="4501137"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Sacrament of Forgiveness</a:t>
            </a:r>
            <a:endParaRPr lang="en-US" dirty="0">
              <a:solidFill>
                <a:schemeClr val="bg1">
                  <a:lumMod val="65000"/>
                </a:schemeClr>
              </a:solidFill>
              <a:latin typeface="Arial" pitchFamily="34" charset="0"/>
              <a:cs typeface="Arial" pitchFamily="34" charset="0"/>
            </a:endParaRPr>
          </a:p>
        </p:txBody>
      </p:sp>
      <p:sp>
        <p:nvSpPr>
          <p:cNvPr id="10" name="TextBox 9"/>
          <p:cNvSpPr txBox="1"/>
          <p:nvPr/>
        </p:nvSpPr>
        <p:spPr bwMode="auto">
          <a:xfrm>
            <a:off x="2886500" y="4344182"/>
            <a:ext cx="4501137"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Sacrament of Penance</a:t>
            </a:r>
            <a:endParaRPr lang="en-US" dirty="0">
              <a:solidFill>
                <a:schemeClr val="bg1">
                  <a:lumMod val="65000"/>
                </a:schemeClr>
              </a:solidFill>
              <a:latin typeface="Arial" pitchFamily="34" charset="0"/>
              <a:cs typeface="Arial" pitchFamily="34" charset="0"/>
            </a:endParaRPr>
          </a:p>
        </p:txBody>
      </p:sp>
      <p:sp>
        <p:nvSpPr>
          <p:cNvPr id="12" name="TextBox 11"/>
          <p:cNvSpPr txBox="1"/>
          <p:nvPr/>
        </p:nvSpPr>
        <p:spPr bwMode="auto">
          <a:xfrm>
            <a:off x="2886500" y="4736068"/>
            <a:ext cx="4501137"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Sacrament of Reconciliation</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999586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8"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6722447" y="5774323"/>
            <a:ext cx="2497753"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Andrey</a:t>
            </a:r>
            <a:r>
              <a:rPr lang="en-US" sz="500" dirty="0">
                <a:latin typeface="Arial" pitchFamily="34" charset="0"/>
                <a:cs typeface="Arial" pitchFamily="34" charset="0"/>
              </a:rPr>
              <a:t> </a:t>
            </a:r>
            <a:r>
              <a:rPr lang="en-US" sz="500" dirty="0" err="1">
                <a:latin typeface="Arial" pitchFamily="34" charset="0"/>
                <a:cs typeface="Arial" pitchFamily="34" charset="0"/>
              </a:rPr>
              <a:t>Shadrin</a:t>
            </a:r>
            <a:r>
              <a:rPr lang="en-US" sz="500" dirty="0">
                <a:latin typeface="Arial" pitchFamily="34" charset="0"/>
                <a:cs typeface="Arial" pitchFamily="34" charset="0"/>
              </a:rPr>
              <a:t> / www.shutterstock.com </a:t>
            </a:r>
          </a:p>
        </p:txBody>
      </p:sp>
      <p:sp>
        <p:nvSpPr>
          <p:cNvPr id="19" name="Content Placeholder 6"/>
          <p:cNvSpPr txBox="1">
            <a:spLocks/>
          </p:cNvSpPr>
          <p:nvPr/>
        </p:nvSpPr>
        <p:spPr>
          <a:xfrm>
            <a:off x="1087729" y="1600200"/>
            <a:ext cx="6456071" cy="663326"/>
          </a:xfrm>
          <a:prstGeom prst="rect">
            <a:avLst/>
          </a:prstGeom>
        </p:spPr>
        <p:txBody>
          <a:bodyPr>
            <a:noAutofit/>
          </a:bodyPr>
          <a:lstStyle/>
          <a:p>
            <a:pPr algn="ctr"/>
            <a:r>
              <a:rPr lang="en-US" sz="2400" b="1" dirty="0">
                <a:latin typeface="Arial" pitchFamily="34" charset="0"/>
                <a:cs typeface="Arial" pitchFamily="34" charset="0"/>
              </a:rPr>
              <a:t>Receiving Penance and Reconciliation</a:t>
            </a:r>
          </a:p>
        </p:txBody>
      </p:sp>
      <p:sp>
        <p:nvSpPr>
          <p:cNvPr id="20" name="TextBox 19"/>
          <p:cNvSpPr txBox="1"/>
          <p:nvPr/>
        </p:nvSpPr>
        <p:spPr bwMode="auto">
          <a:xfrm>
            <a:off x="639779" y="2895600"/>
            <a:ext cx="6142021"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should confess serious sins at least once a year.</a:t>
            </a:r>
            <a:endParaRPr lang="en-US" dirty="0">
              <a:solidFill>
                <a:schemeClr val="bg1">
                  <a:lumMod val="65000"/>
                </a:schemeClr>
              </a:solidFill>
              <a:latin typeface="Arial" pitchFamily="34" charset="0"/>
              <a:cs typeface="Arial" pitchFamily="34" charset="0"/>
            </a:endParaRPr>
          </a:p>
        </p:txBody>
      </p:sp>
      <p:sp>
        <p:nvSpPr>
          <p:cNvPr id="21" name="TextBox 20"/>
          <p:cNvSpPr txBox="1"/>
          <p:nvPr/>
        </p:nvSpPr>
        <p:spPr bwMode="auto">
          <a:xfrm>
            <a:off x="639780" y="3402231"/>
            <a:ext cx="6034941"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If we are guilty of a mortal sin, we must not receive the Eucharist until we have confessed the sin.</a:t>
            </a:r>
            <a:endParaRPr lang="en-US" dirty="0">
              <a:solidFill>
                <a:schemeClr val="bg1">
                  <a:lumMod val="65000"/>
                </a:schemeClr>
              </a:solidFill>
              <a:latin typeface="Arial" pitchFamily="34" charset="0"/>
              <a:cs typeface="Arial" pitchFamily="34" charset="0"/>
            </a:endParaRPr>
          </a:p>
        </p:txBody>
      </p:sp>
      <p:sp>
        <p:nvSpPr>
          <p:cNvPr id="9" name="TextBox 8"/>
          <p:cNvSpPr txBox="1"/>
          <p:nvPr/>
        </p:nvSpPr>
        <p:spPr bwMode="auto">
          <a:xfrm>
            <a:off x="639780" y="4099699"/>
            <a:ext cx="5872737"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should be sorry for our sins, and we should have a firm conviction to sin no more.</a:t>
            </a:r>
            <a:endParaRPr lang="en-US" dirty="0">
              <a:solidFill>
                <a:schemeClr val="bg1">
                  <a:lumMod val="65000"/>
                </a:schemeClr>
              </a:solidFill>
              <a:latin typeface="Arial" pitchFamily="34" charset="0"/>
              <a:cs typeface="Arial" pitchFamily="34" charset="0"/>
            </a:endParaRPr>
          </a:p>
        </p:txBody>
      </p:sp>
      <p:pic>
        <p:nvPicPr>
          <p:cNvPr id="2051" name="Picture 3" descr="E:\powerpoint images\chapter21\shutterstock_1059032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6720" y="2783843"/>
            <a:ext cx="1906280" cy="285495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3327247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powerpoint images\chapter21\shutterstock_79585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336648"/>
            <a:ext cx="2092325" cy="27897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4" name="TextBox 5"/>
          <p:cNvSpPr txBox="1">
            <a:spLocks noChangeArrowheads="1"/>
          </p:cNvSpPr>
          <p:nvPr/>
        </p:nvSpPr>
        <p:spPr bwMode="auto">
          <a:xfrm>
            <a:off x="6705600" y="4191000"/>
            <a:ext cx="201726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Jurand</a:t>
            </a:r>
            <a:r>
              <a:rPr lang="en-US" sz="500" dirty="0">
                <a:latin typeface="Arial" pitchFamily="34" charset="0"/>
                <a:cs typeface="Arial" pitchFamily="34" charset="0"/>
              </a:rPr>
              <a:t> / www.shutterstock.com </a:t>
            </a:r>
          </a:p>
        </p:txBody>
      </p:sp>
      <p:sp>
        <p:nvSpPr>
          <p:cNvPr id="15" name="Content Placeholder 6"/>
          <p:cNvSpPr txBox="1">
            <a:spLocks/>
          </p:cNvSpPr>
          <p:nvPr/>
        </p:nvSpPr>
        <p:spPr>
          <a:xfrm>
            <a:off x="838200" y="1562100"/>
            <a:ext cx="7425082" cy="876300"/>
          </a:xfrm>
          <a:prstGeom prst="rect">
            <a:avLst/>
          </a:prstGeom>
        </p:spPr>
        <p:txBody>
          <a:bodyPr>
            <a:noAutofit/>
          </a:bodyPr>
          <a:lstStyle/>
          <a:p>
            <a:r>
              <a:rPr lang="en-US" sz="2400" b="1" dirty="0">
                <a:latin typeface="Arial" pitchFamily="34" charset="0"/>
                <a:cs typeface="Arial" pitchFamily="34" charset="0"/>
              </a:rPr>
              <a:t>History of Anointing of the Sick</a:t>
            </a:r>
          </a:p>
        </p:txBody>
      </p:sp>
      <p:sp>
        <p:nvSpPr>
          <p:cNvPr id="18" name="TextBox 17"/>
          <p:cNvSpPr txBox="1"/>
          <p:nvPr/>
        </p:nvSpPr>
        <p:spPr bwMode="auto">
          <a:xfrm>
            <a:off x="756663" y="2727067"/>
            <a:ext cx="6558537"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There are more than twenty accounts of healing in the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four </a:t>
            </a:r>
            <a:r>
              <a:rPr lang="en-US" dirty="0">
                <a:latin typeface="Arial" pitchFamily="34" charset="0"/>
                <a:cs typeface="Arial" pitchFamily="34" charset="0"/>
              </a:rPr>
              <a:t>Gospels.</a:t>
            </a:r>
            <a:endParaRPr lang="en-US" dirty="0">
              <a:solidFill>
                <a:schemeClr val="bg1">
                  <a:lumMod val="65000"/>
                </a:schemeClr>
              </a:solidFill>
              <a:latin typeface="Arial" pitchFamily="34" charset="0"/>
              <a:cs typeface="Arial" pitchFamily="34" charset="0"/>
            </a:endParaRPr>
          </a:p>
        </p:txBody>
      </p:sp>
      <p:sp>
        <p:nvSpPr>
          <p:cNvPr id="19" name="TextBox 18"/>
          <p:cNvSpPr txBox="1"/>
          <p:nvPr/>
        </p:nvSpPr>
        <p:spPr bwMode="auto">
          <a:xfrm>
            <a:off x="756664" y="3445708"/>
            <a:ext cx="5872737"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Around the ninth century, the Sacrament was used to prepare people for death.</a:t>
            </a:r>
            <a:endParaRPr lang="en-US" dirty="0">
              <a:solidFill>
                <a:schemeClr val="bg1">
                  <a:lumMod val="65000"/>
                </a:schemeClr>
              </a:solidFill>
              <a:latin typeface="Arial" pitchFamily="34" charset="0"/>
              <a:cs typeface="Arial" pitchFamily="34" charset="0"/>
            </a:endParaRPr>
          </a:p>
        </p:txBody>
      </p:sp>
      <p:sp>
        <p:nvSpPr>
          <p:cNvPr id="9" name="TextBox 8"/>
          <p:cNvSpPr txBox="1"/>
          <p:nvPr/>
        </p:nvSpPr>
        <p:spPr bwMode="auto">
          <a:xfrm>
            <a:off x="756664" y="4230469"/>
            <a:ext cx="5872737"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Vatican II restored the original intention of the Sacrament.</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3107891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2895600" y="3079552"/>
            <a:ext cx="73152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Unites our suffering to the Passion of Christ</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2895600" y="3620869"/>
            <a:ext cx="59436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Leads to forgiveness of sins if unable to receive the Sacrament of Penance and Reconciliation</a:t>
            </a:r>
          </a:p>
        </p:txBody>
      </p:sp>
      <p:sp>
        <p:nvSpPr>
          <p:cNvPr id="16" name="Content Placeholder 6"/>
          <p:cNvSpPr txBox="1">
            <a:spLocks/>
          </p:cNvSpPr>
          <p:nvPr/>
        </p:nvSpPr>
        <p:spPr>
          <a:xfrm>
            <a:off x="2743200" y="2133600"/>
            <a:ext cx="5638800" cy="685800"/>
          </a:xfrm>
          <a:prstGeom prst="rect">
            <a:avLst/>
          </a:prstGeom>
        </p:spPr>
        <p:txBody>
          <a:bodyPr>
            <a:noAutofit/>
          </a:bodyPr>
          <a:lstStyle/>
          <a:p>
            <a:pPr algn="ctr"/>
            <a:r>
              <a:rPr lang="en-US" sz="2400" b="1" dirty="0">
                <a:latin typeface="Arial" pitchFamily="34" charset="0"/>
                <a:cs typeface="Arial" pitchFamily="34" charset="0"/>
              </a:rPr>
              <a:t>The Effects of Anointing of the Sick</a:t>
            </a:r>
          </a:p>
        </p:txBody>
      </p:sp>
      <p:pic>
        <p:nvPicPr>
          <p:cNvPr id="9218" name="Picture 2" descr="E:\powerpoint images\chapter21\shutterstock_474983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33324"/>
            <a:ext cx="1958975" cy="29338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0" name="TextBox 5"/>
          <p:cNvSpPr txBox="1">
            <a:spLocks noChangeArrowheads="1"/>
          </p:cNvSpPr>
          <p:nvPr/>
        </p:nvSpPr>
        <p:spPr bwMode="auto">
          <a:xfrm>
            <a:off x="344940" y="4326523"/>
            <a:ext cx="201726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Zvonimir</a:t>
            </a:r>
            <a:r>
              <a:rPr lang="en-US" sz="500" dirty="0">
                <a:latin typeface="Arial" pitchFamily="34" charset="0"/>
                <a:cs typeface="Arial" pitchFamily="34" charset="0"/>
              </a:rPr>
              <a:t> </a:t>
            </a:r>
            <a:r>
              <a:rPr lang="en-US" sz="500" dirty="0" err="1">
                <a:latin typeface="Arial" pitchFamily="34" charset="0"/>
                <a:cs typeface="Arial" pitchFamily="34" charset="0"/>
              </a:rPr>
              <a:t>Atletic</a:t>
            </a:r>
            <a:r>
              <a:rPr lang="en-US" sz="500" dirty="0">
                <a:latin typeface="Arial" pitchFamily="34" charset="0"/>
                <a:cs typeface="Arial" pitchFamily="34" charset="0"/>
              </a:rPr>
              <a:t> / www.shutterstock.com </a:t>
            </a:r>
          </a:p>
        </p:txBody>
      </p:sp>
    </p:spTree>
    <p:extLst>
      <p:ext uri="{BB962C8B-B14F-4D97-AF65-F5344CB8AC3E}">
        <p14:creationId xmlns:p14="http://schemas.microsoft.com/office/powerpoint/2010/main" val="53964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1066800" y="1752600"/>
            <a:ext cx="6629400" cy="724230"/>
          </a:xfrm>
          <a:prstGeom prst="rect">
            <a:avLst/>
          </a:prstGeom>
        </p:spPr>
        <p:txBody>
          <a:bodyPr>
            <a:noAutofit/>
          </a:bodyPr>
          <a:lstStyle/>
          <a:p>
            <a:pPr algn="ctr"/>
            <a:r>
              <a:rPr lang="en-US" sz="2400" b="1" dirty="0">
                <a:latin typeface="Arial" pitchFamily="34" charset="0"/>
                <a:cs typeface="Arial" pitchFamily="34" charset="0"/>
              </a:rPr>
              <a:t>The Effects of Anointing of the Sick</a:t>
            </a:r>
          </a:p>
        </p:txBody>
      </p:sp>
      <p:sp>
        <p:nvSpPr>
          <p:cNvPr id="2" name="TextBox 1"/>
          <p:cNvSpPr txBox="1"/>
          <p:nvPr/>
        </p:nvSpPr>
        <p:spPr bwMode="auto">
          <a:xfrm>
            <a:off x="685801" y="2743200"/>
            <a:ext cx="6362093"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Strengthens us and </a:t>
            </a:r>
            <a:r>
              <a:rPr lang="en-US" dirty="0" smtClean="0">
                <a:latin typeface="Arial" pitchFamily="34" charset="0"/>
                <a:cs typeface="Arial" pitchFamily="34" charset="0"/>
              </a:rPr>
              <a:t>gives </a:t>
            </a:r>
            <a:r>
              <a:rPr lang="en-US" dirty="0">
                <a:latin typeface="Arial" pitchFamily="34" charset="0"/>
                <a:cs typeface="Arial" pitchFamily="34" charset="0"/>
              </a:rPr>
              <a:t>us peace and courage</a:t>
            </a:r>
            <a:endParaRPr lang="en-US" dirty="0">
              <a:solidFill>
                <a:schemeClr val="bg1">
                  <a:lumMod val="65000"/>
                </a:schemeClr>
              </a:solidFill>
              <a:latin typeface="Arial" pitchFamily="34" charset="0"/>
              <a:cs typeface="Arial" pitchFamily="34" charset="0"/>
            </a:endParaRPr>
          </a:p>
        </p:txBody>
      </p:sp>
      <p:sp>
        <p:nvSpPr>
          <p:cNvPr id="8" name="TextBox 5"/>
          <p:cNvSpPr txBox="1">
            <a:spLocks noChangeArrowheads="1"/>
          </p:cNvSpPr>
          <p:nvPr/>
        </p:nvSpPr>
        <p:spPr bwMode="auto">
          <a:xfrm>
            <a:off x="5486400" y="6079123"/>
            <a:ext cx="18288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Brian Dunne /www.shutterstock.com</a:t>
            </a:r>
          </a:p>
        </p:txBody>
      </p:sp>
      <p:sp>
        <p:nvSpPr>
          <p:cNvPr id="13" name="TextBox 12"/>
          <p:cNvSpPr txBox="1"/>
          <p:nvPr/>
        </p:nvSpPr>
        <p:spPr bwMode="auto">
          <a:xfrm>
            <a:off x="685800" y="3232432"/>
            <a:ext cx="6134595"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Helps a person regain mental and physical health if this is God’s will</a:t>
            </a:r>
            <a:endParaRPr lang="en-US" dirty="0">
              <a:solidFill>
                <a:schemeClr val="bg1">
                  <a:lumMod val="65000"/>
                </a:schemeClr>
              </a:solidFill>
              <a:latin typeface="Arial" pitchFamily="34" charset="0"/>
              <a:cs typeface="Arial" pitchFamily="34" charset="0"/>
            </a:endParaRPr>
          </a:p>
        </p:txBody>
      </p:sp>
      <p:pic>
        <p:nvPicPr>
          <p:cNvPr id="4099" name="Picture 3" descr="E:\powerpoint images\chapter21\shutterstock_1111865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973" y="3853700"/>
            <a:ext cx="3179872" cy="212322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11" name="TextBox 10"/>
          <p:cNvSpPr txBox="1"/>
          <p:nvPr/>
        </p:nvSpPr>
        <p:spPr bwMode="auto">
          <a:xfrm>
            <a:off x="685800" y="3929900"/>
            <a:ext cx="6134595"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Helps a person prepare for his or her death</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2511986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6867941" y="4478923"/>
            <a:ext cx="2123659"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ariadna</a:t>
            </a:r>
            <a:r>
              <a:rPr lang="en-US" sz="500" dirty="0">
                <a:latin typeface="Arial" pitchFamily="34" charset="0"/>
                <a:cs typeface="Arial" pitchFamily="34" charset="0"/>
              </a:rPr>
              <a:t> de </a:t>
            </a:r>
            <a:r>
              <a:rPr lang="en-US" sz="500" dirty="0" err="1">
                <a:latin typeface="Arial" pitchFamily="34" charset="0"/>
                <a:cs typeface="Arial" pitchFamily="34" charset="0"/>
              </a:rPr>
              <a:t>raadt</a:t>
            </a:r>
            <a:r>
              <a:rPr lang="en-US" sz="500" dirty="0">
                <a:latin typeface="Arial" pitchFamily="34" charset="0"/>
                <a:cs typeface="Arial" pitchFamily="34" charset="0"/>
              </a:rPr>
              <a:t> </a:t>
            </a:r>
          </a:p>
        </p:txBody>
      </p:sp>
      <p:sp>
        <p:nvSpPr>
          <p:cNvPr id="12" name="Content Placeholder 6"/>
          <p:cNvSpPr txBox="1">
            <a:spLocks/>
          </p:cNvSpPr>
          <p:nvPr/>
        </p:nvSpPr>
        <p:spPr>
          <a:xfrm>
            <a:off x="762000" y="1981200"/>
            <a:ext cx="6629400" cy="724230"/>
          </a:xfrm>
          <a:prstGeom prst="rect">
            <a:avLst/>
          </a:prstGeom>
        </p:spPr>
        <p:txBody>
          <a:bodyPr>
            <a:noAutofit/>
          </a:bodyPr>
          <a:lstStyle/>
          <a:p>
            <a:pPr algn="ctr"/>
            <a:r>
              <a:rPr lang="en-US" sz="2400" b="1" dirty="0">
                <a:latin typeface="Arial" pitchFamily="34" charset="0"/>
                <a:cs typeface="Arial" pitchFamily="34" charset="0"/>
              </a:rPr>
              <a:t>Receiving the Sacrament</a:t>
            </a:r>
          </a:p>
        </p:txBody>
      </p:sp>
      <p:sp>
        <p:nvSpPr>
          <p:cNvPr id="13" name="TextBox 12"/>
          <p:cNvSpPr txBox="1"/>
          <p:nvPr/>
        </p:nvSpPr>
        <p:spPr bwMode="auto">
          <a:xfrm>
            <a:off x="1105507" y="3086464"/>
            <a:ext cx="6362093"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Danger of death</a:t>
            </a:r>
            <a:endParaRPr lang="en-US" dirty="0">
              <a:solidFill>
                <a:schemeClr val="bg1">
                  <a:lumMod val="65000"/>
                </a:schemeClr>
              </a:solidFill>
              <a:latin typeface="Arial" pitchFamily="34" charset="0"/>
              <a:cs typeface="Arial" pitchFamily="34" charset="0"/>
            </a:endParaRPr>
          </a:p>
        </p:txBody>
      </p:sp>
      <p:sp>
        <p:nvSpPr>
          <p:cNvPr id="14" name="TextBox 13"/>
          <p:cNvSpPr txBox="1"/>
          <p:nvPr/>
        </p:nvSpPr>
        <p:spPr bwMode="auto">
          <a:xfrm>
            <a:off x="1105506" y="3628809"/>
            <a:ext cx="5372596" cy="655766"/>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Seriously ill or preparing for a serious medical procedure</a:t>
            </a:r>
            <a:endParaRPr lang="en-US" dirty="0">
              <a:solidFill>
                <a:schemeClr val="bg1">
                  <a:lumMod val="65000"/>
                </a:schemeClr>
              </a:solidFill>
              <a:latin typeface="Arial" pitchFamily="34" charset="0"/>
              <a:cs typeface="Arial" pitchFamily="34" charset="0"/>
            </a:endParaRPr>
          </a:p>
        </p:txBody>
      </p:sp>
      <p:sp>
        <p:nvSpPr>
          <p:cNvPr id="9" name="TextBox 8"/>
          <p:cNvSpPr txBox="1"/>
          <p:nvPr/>
        </p:nvSpPr>
        <p:spPr bwMode="auto">
          <a:xfrm>
            <a:off x="1105506" y="4342410"/>
            <a:ext cx="6134595"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No limit to the number of times you can receive this Sacrament</a:t>
            </a:r>
            <a:endParaRPr lang="en-US" dirty="0">
              <a:solidFill>
                <a:schemeClr val="bg1">
                  <a:lumMod val="65000"/>
                </a:schemeClr>
              </a:solidFill>
              <a:latin typeface="Arial" pitchFamily="34" charset="0"/>
              <a:cs typeface="Arial" pitchFamily="34" charset="0"/>
            </a:endParaRPr>
          </a:p>
        </p:txBody>
      </p:sp>
      <p:pic>
        <p:nvPicPr>
          <p:cNvPr id="5123" name="Picture 3" descr="E:\powerpoint images\chapter21\shutterstock_813943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566556"/>
            <a:ext cx="1905000" cy="28530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0614659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5334000" y="5867400"/>
            <a:ext cx="1820862"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Stacy Barnett / www.shutterstock.com </a:t>
            </a:r>
          </a:p>
        </p:txBody>
      </p:sp>
      <p:sp>
        <p:nvSpPr>
          <p:cNvPr id="12" name="Content Placeholder 6"/>
          <p:cNvSpPr txBox="1">
            <a:spLocks/>
          </p:cNvSpPr>
          <p:nvPr/>
        </p:nvSpPr>
        <p:spPr>
          <a:xfrm>
            <a:off x="838200" y="1981200"/>
            <a:ext cx="6629400" cy="724230"/>
          </a:xfrm>
          <a:prstGeom prst="rect">
            <a:avLst/>
          </a:prstGeom>
        </p:spPr>
        <p:txBody>
          <a:bodyPr>
            <a:noAutofit/>
          </a:bodyPr>
          <a:lstStyle/>
          <a:p>
            <a:pPr algn="ctr"/>
            <a:r>
              <a:rPr lang="en-US" sz="2400" b="1" dirty="0">
                <a:latin typeface="Arial" pitchFamily="34" charset="0"/>
                <a:cs typeface="Arial" pitchFamily="34" charset="0"/>
              </a:rPr>
              <a:t>The Eucharistic Rite</a:t>
            </a:r>
          </a:p>
        </p:txBody>
      </p:sp>
      <p:sp>
        <p:nvSpPr>
          <p:cNvPr id="13" name="TextBox 12"/>
          <p:cNvSpPr txBox="1"/>
          <p:nvPr/>
        </p:nvSpPr>
        <p:spPr bwMode="auto">
          <a:xfrm>
            <a:off x="1943707" y="3139213"/>
            <a:ext cx="6362093"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Introductory Rites</a:t>
            </a:r>
            <a:endParaRPr lang="en-US" dirty="0">
              <a:solidFill>
                <a:schemeClr val="bg1">
                  <a:lumMod val="65000"/>
                </a:schemeClr>
              </a:solidFill>
              <a:latin typeface="Arial" pitchFamily="34" charset="0"/>
              <a:cs typeface="Arial" pitchFamily="34" charset="0"/>
            </a:endParaRPr>
          </a:p>
        </p:txBody>
      </p:sp>
      <p:sp>
        <p:nvSpPr>
          <p:cNvPr id="14" name="TextBox 13"/>
          <p:cNvSpPr txBox="1"/>
          <p:nvPr/>
        </p:nvSpPr>
        <p:spPr bwMode="auto">
          <a:xfrm>
            <a:off x="1943706" y="3575407"/>
            <a:ext cx="6134595"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Liturgy of the Word</a:t>
            </a:r>
            <a:endParaRPr lang="en-US" dirty="0">
              <a:solidFill>
                <a:schemeClr val="bg1">
                  <a:lumMod val="65000"/>
                </a:schemeClr>
              </a:solidFill>
              <a:latin typeface="Arial" pitchFamily="34" charset="0"/>
              <a:cs typeface="Arial" pitchFamily="34" charset="0"/>
            </a:endParaRPr>
          </a:p>
        </p:txBody>
      </p:sp>
      <p:sp>
        <p:nvSpPr>
          <p:cNvPr id="9" name="TextBox 8"/>
          <p:cNvSpPr txBox="1"/>
          <p:nvPr/>
        </p:nvSpPr>
        <p:spPr bwMode="auto">
          <a:xfrm>
            <a:off x="1943707" y="4050268"/>
            <a:ext cx="6134595"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Liturgy of the Eucharist</a:t>
            </a:r>
            <a:endParaRPr lang="en-US" dirty="0">
              <a:solidFill>
                <a:schemeClr val="bg1">
                  <a:lumMod val="65000"/>
                </a:schemeClr>
              </a:solidFill>
              <a:latin typeface="Arial" pitchFamily="34" charset="0"/>
              <a:cs typeface="Arial" pitchFamily="34" charset="0"/>
            </a:endParaRPr>
          </a:p>
        </p:txBody>
      </p:sp>
      <p:pic>
        <p:nvPicPr>
          <p:cNvPr id="6146" name="Picture 2" descr="E:\powerpoint images\chapter20\shutterstock_114922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0599" y="3443605"/>
            <a:ext cx="3458601" cy="23093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0" name="TextBox 9"/>
          <p:cNvSpPr txBox="1"/>
          <p:nvPr/>
        </p:nvSpPr>
        <p:spPr bwMode="auto">
          <a:xfrm>
            <a:off x="1943707" y="4583668"/>
            <a:ext cx="6134595"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Concluding Rites</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29124663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9" grpId="0"/>
      <p:bldP spid="10" grpId="0"/>
    </p:bld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Autofit/>
      </a:bodyPr>
      <a:lstStyle>
        <a:defPPr>
          <a:tabLst>
            <a:tab pos="182880" algn="l"/>
          </a:tabLst>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1215</TotalTime>
  <Words>546</Words>
  <Application>Microsoft Office PowerPoint</Application>
  <PresentationFormat>On-screen Show (4:3)</PresentationFormat>
  <Paragraphs>68</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(Body)</vt:lpstr>
      <vt:lpstr>LIC Presentation template-New</vt:lpstr>
      <vt:lpstr>Sacraments of Healing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Eloise Sendelbach</cp:lastModifiedBy>
  <cp:revision>237</cp:revision>
  <dcterms:created xsi:type="dcterms:W3CDTF">2011-06-08T19:56:13Z</dcterms:created>
  <dcterms:modified xsi:type="dcterms:W3CDTF">2013-02-05T15:45:32Z</dcterms:modified>
</cp:coreProperties>
</file>