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ry Ruff" initials="JR"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69892" autoAdjust="0"/>
  </p:normalViewPr>
  <p:slideViewPr>
    <p:cSldViewPr>
      <p:cViewPr varScale="1">
        <p:scale>
          <a:sx n="200" d="100"/>
          <a:sy n="200" d="100"/>
        </p:scale>
        <p:origin x="-19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27E5C4-980B-B241-91BA-B85A86C239F7}" type="datetimeFigureOut">
              <a:rPr lang="en-US" smtClean="0"/>
              <a:t>2/24/15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54A74-DEA1-ED46-ACF4-7BF5E86EC285}" type="slidenum">
              <a:rPr lang="en-US" smtClean="0"/>
              <a:t>‹#›</a:t>
            </a:fld>
            <a:endParaRPr lang="en-US"/>
          </a:p>
        </p:txBody>
      </p:sp>
    </p:spTree>
    <p:extLst>
      <p:ext uri="{BB962C8B-B14F-4D97-AF65-F5344CB8AC3E}">
        <p14:creationId xmlns:p14="http://schemas.microsoft.com/office/powerpoint/2010/main" val="90675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1BFFF4-B0DE-4D30-9AD8-2FD8AD9EAF06}" type="datetimeFigureOut">
              <a:rPr lang="en-US" smtClean="0"/>
              <a:pPr/>
              <a:t>2/24/15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1E8DFF-A391-4EDD-8234-1D028B768127}" type="slidenum">
              <a:rPr lang="en-US" smtClean="0"/>
              <a:pPr/>
              <a:t>‹#›</a:t>
            </a:fld>
            <a:endParaRPr lang="en-US"/>
          </a:p>
        </p:txBody>
      </p:sp>
    </p:spTree>
    <p:extLst>
      <p:ext uri="{BB962C8B-B14F-4D97-AF65-F5344CB8AC3E}">
        <p14:creationId xmlns:p14="http://schemas.microsoft.com/office/powerpoint/2010/main" val="2547862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Call for a volunteer to define the term </a:t>
            </a:r>
            <a:r>
              <a:rPr lang="en-US" sz="1200" i="1" kern="1200" dirty="0" err="1" smtClean="0">
                <a:solidFill>
                  <a:schemeClr val="tx1"/>
                </a:solidFill>
                <a:latin typeface="+mn-lt"/>
                <a:ea typeface="+mn-ea"/>
                <a:cs typeface="+mn-cs"/>
              </a:rPr>
              <a:t>Magisterium</a:t>
            </a:r>
            <a:r>
              <a:rPr lang="en-US" sz="1200" kern="1200" dirty="0" smtClean="0">
                <a:solidFill>
                  <a:schemeClr val="tx1"/>
                </a:solidFill>
                <a:latin typeface="+mn-lt"/>
                <a:ea typeface="+mn-ea"/>
                <a:cs typeface="+mn-cs"/>
              </a:rPr>
              <a:t>. Ask the students this question: Why is it important for biblical scholars to follow the guidance of the </a:t>
            </a:r>
            <a:r>
              <a:rPr lang="en-US" sz="1200" kern="1200" dirty="0" err="1" smtClean="0">
                <a:solidFill>
                  <a:schemeClr val="tx1"/>
                </a:solidFill>
                <a:latin typeface="+mn-lt"/>
                <a:ea typeface="+mn-ea"/>
                <a:cs typeface="+mn-cs"/>
              </a:rPr>
              <a:t>Magisterium</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20, “A Vocation to Interpret and Teach,” in the student book.</a:t>
            </a:r>
          </a:p>
          <a:p>
            <a:endParaRPr lang="en-US" dirty="0"/>
          </a:p>
        </p:txBody>
      </p:sp>
      <p:sp>
        <p:nvSpPr>
          <p:cNvPr id="4" name="Slide Number Placeholder 3"/>
          <p:cNvSpPr>
            <a:spLocks noGrp="1"/>
          </p:cNvSpPr>
          <p:nvPr>
            <p:ph type="sldNum" sz="quarter" idx="10"/>
          </p:nvPr>
        </p:nvSpPr>
        <p:spPr/>
        <p:txBody>
          <a:bodyPr/>
          <a:lstStyle/>
          <a:p>
            <a:fld id="{EB1E8DFF-A391-4EDD-8234-1D028B768127}" type="slidenum">
              <a:rPr lang="en-US" smtClean="0"/>
              <a:pPr/>
              <a:t>2</a:t>
            </a:fld>
            <a:endParaRPr lang="en-US"/>
          </a:p>
        </p:txBody>
      </p:sp>
    </p:spTree>
    <p:extLst>
      <p:ext uri="{BB962C8B-B14F-4D97-AF65-F5344CB8AC3E}">
        <p14:creationId xmlns:p14="http://schemas.microsoft.com/office/powerpoint/2010/main" val="40751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Discuss with the students the last sentence in article 26 in the student book: “If science and faith conflict, it means we have an inadequate understanding of one or both of them.”</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27, “Look at Sacred Scripture from Every Angle,” in the student book.</a:t>
            </a:r>
          </a:p>
          <a:p>
            <a:endParaRPr lang="en-US" dirty="0"/>
          </a:p>
        </p:txBody>
      </p:sp>
      <p:sp>
        <p:nvSpPr>
          <p:cNvPr id="4" name="Slide Number Placeholder 3"/>
          <p:cNvSpPr>
            <a:spLocks noGrp="1"/>
          </p:cNvSpPr>
          <p:nvPr>
            <p:ph type="sldNum" sz="quarter" idx="10"/>
          </p:nvPr>
        </p:nvSpPr>
        <p:spPr/>
        <p:txBody>
          <a:bodyPr/>
          <a:lstStyle/>
          <a:p>
            <a:fld id="{EB1E8DFF-A391-4EDD-8234-1D028B768127}" type="slidenum">
              <a:rPr lang="en-US" smtClean="0"/>
              <a:pPr/>
              <a:t>11</a:t>
            </a:fld>
            <a:endParaRPr lang="en-US"/>
          </a:p>
        </p:txBody>
      </p:sp>
    </p:spTree>
    <p:extLst>
      <p:ext uri="{BB962C8B-B14F-4D97-AF65-F5344CB8AC3E}">
        <p14:creationId xmlns:p14="http://schemas.microsoft.com/office/powerpoint/2010/main" val="1885385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Discuss with the students the Pray It! sidebar in article 21 in the student book. Explain that the Holy Spirit guides all of the faithful as we seek to understand, with the help of scholars and of the </a:t>
            </a:r>
            <a:r>
              <a:rPr lang="en-US" sz="1200" kern="1200" dirty="0" err="1" smtClean="0">
                <a:solidFill>
                  <a:schemeClr val="tx1"/>
                </a:solidFill>
                <a:latin typeface="+mn-lt"/>
                <a:ea typeface="+mn-ea"/>
                <a:cs typeface="+mn-cs"/>
              </a:rPr>
              <a:t>Magisterium</a:t>
            </a:r>
            <a:r>
              <a:rPr lang="en-US" sz="1200" i="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what Scripture means for our lives.</a:t>
            </a:r>
          </a:p>
          <a:p>
            <a:r>
              <a:rPr lang="en-US" sz="1200"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corresponds to content in article 21, “Biblical Exegesis,” in the student book.</a:t>
            </a:r>
          </a:p>
          <a:p>
            <a:endParaRPr lang="en-US" dirty="0"/>
          </a:p>
        </p:txBody>
      </p:sp>
      <p:sp>
        <p:nvSpPr>
          <p:cNvPr id="4" name="Slide Number Placeholder 3"/>
          <p:cNvSpPr>
            <a:spLocks noGrp="1"/>
          </p:cNvSpPr>
          <p:nvPr>
            <p:ph type="sldNum" sz="quarter" idx="10"/>
          </p:nvPr>
        </p:nvSpPr>
        <p:spPr/>
        <p:txBody>
          <a:bodyPr/>
          <a:lstStyle/>
          <a:p>
            <a:fld id="{EB1E8DFF-A391-4EDD-8234-1D028B768127}" type="slidenum">
              <a:rPr lang="en-US" smtClean="0"/>
              <a:pPr/>
              <a:t>3</a:t>
            </a:fld>
            <a:endParaRPr lang="en-US"/>
          </a:p>
        </p:txBody>
      </p:sp>
    </p:spTree>
    <p:extLst>
      <p:ext uri="{BB962C8B-B14F-4D97-AF65-F5344CB8AC3E}">
        <p14:creationId xmlns:p14="http://schemas.microsoft.com/office/powerpoint/2010/main" val="3632957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the question at the end of article 22 in the student book: What aspect of the work of biblical exegetes do you find most interesting, and why?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22, “Biblical Scholars: Bridging the Gap between Yesterday, Today, and Tomorrow,” in the student book.</a:t>
            </a:r>
          </a:p>
          <a:p>
            <a:endParaRPr lang="en-US" dirty="0"/>
          </a:p>
        </p:txBody>
      </p:sp>
      <p:sp>
        <p:nvSpPr>
          <p:cNvPr id="4" name="Slide Number Placeholder 3"/>
          <p:cNvSpPr>
            <a:spLocks noGrp="1"/>
          </p:cNvSpPr>
          <p:nvPr>
            <p:ph type="sldNum" sz="quarter" idx="10"/>
          </p:nvPr>
        </p:nvSpPr>
        <p:spPr/>
        <p:txBody>
          <a:bodyPr/>
          <a:lstStyle/>
          <a:p>
            <a:fld id="{EB1E8DFF-A391-4EDD-8234-1D028B768127}" type="slidenum">
              <a:rPr lang="en-US" smtClean="0"/>
              <a:pPr/>
              <a:t>4</a:t>
            </a:fld>
            <a:endParaRPr lang="en-US"/>
          </a:p>
        </p:txBody>
      </p:sp>
    </p:spTree>
    <p:extLst>
      <p:ext uri="{BB962C8B-B14F-4D97-AF65-F5344CB8AC3E}">
        <p14:creationId xmlns:p14="http://schemas.microsoft.com/office/powerpoint/2010/main" val="1408345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Using the example of the Exodus account in article 23 in the student book, point out to the students the literal sense that God parted the sea so the Israelites could cross.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23, “The Senses of Scripture,” in the student book.</a:t>
            </a:r>
          </a:p>
          <a:p>
            <a:endParaRPr lang="en-US" dirty="0"/>
          </a:p>
        </p:txBody>
      </p:sp>
      <p:sp>
        <p:nvSpPr>
          <p:cNvPr id="4" name="Slide Number Placeholder 3"/>
          <p:cNvSpPr>
            <a:spLocks noGrp="1"/>
          </p:cNvSpPr>
          <p:nvPr>
            <p:ph type="sldNum" sz="quarter" idx="10"/>
          </p:nvPr>
        </p:nvSpPr>
        <p:spPr/>
        <p:txBody>
          <a:bodyPr/>
          <a:lstStyle/>
          <a:p>
            <a:fld id="{EB1E8DFF-A391-4EDD-8234-1D028B768127}" type="slidenum">
              <a:rPr lang="en-US" smtClean="0"/>
              <a:pPr/>
              <a:t>5</a:t>
            </a:fld>
            <a:endParaRPr lang="en-US"/>
          </a:p>
        </p:txBody>
      </p:sp>
    </p:spTree>
    <p:extLst>
      <p:ext uri="{BB962C8B-B14F-4D97-AF65-F5344CB8AC3E}">
        <p14:creationId xmlns:p14="http://schemas.microsoft.com/office/powerpoint/2010/main" val="4132736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Return to the example of Exodus in article 23 in the student book, and explain to the students each of the spiritual senses of the passage.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23, “The Senses of Scripture,” in the student book.</a:t>
            </a:r>
          </a:p>
          <a:p>
            <a:endParaRPr lang="en-US" dirty="0"/>
          </a:p>
        </p:txBody>
      </p:sp>
      <p:sp>
        <p:nvSpPr>
          <p:cNvPr id="4" name="Slide Number Placeholder 3"/>
          <p:cNvSpPr>
            <a:spLocks noGrp="1"/>
          </p:cNvSpPr>
          <p:nvPr>
            <p:ph type="sldNum" sz="quarter" idx="10"/>
          </p:nvPr>
        </p:nvSpPr>
        <p:spPr/>
        <p:txBody>
          <a:bodyPr/>
          <a:lstStyle/>
          <a:p>
            <a:fld id="{EB1E8DFF-A391-4EDD-8234-1D028B768127}" type="slidenum">
              <a:rPr lang="en-US" smtClean="0"/>
              <a:pPr/>
              <a:t>6</a:t>
            </a:fld>
            <a:endParaRPr lang="en-US"/>
          </a:p>
        </p:txBody>
      </p:sp>
    </p:spTree>
    <p:extLst>
      <p:ext uri="{BB962C8B-B14F-4D97-AF65-F5344CB8AC3E}">
        <p14:creationId xmlns:p14="http://schemas.microsoft.com/office/powerpoint/2010/main" val="150863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to name some literary forms in the Bible (</a:t>
            </a:r>
            <a:r>
              <a:rPr lang="en-US" sz="1200" i="1" kern="1200" dirty="0" smtClean="0">
                <a:solidFill>
                  <a:schemeClr val="tx1"/>
                </a:solidFill>
                <a:latin typeface="+mn-lt"/>
                <a:ea typeface="+mn-ea"/>
                <a:cs typeface="+mn-cs"/>
              </a:rPr>
              <a:t>prophecy, Psalms or poetry, parables, and letters)</a:t>
            </a:r>
            <a:r>
              <a:rPr lang="en-US" sz="1200" kern="1200" dirty="0" smtClean="0">
                <a:solidFill>
                  <a:schemeClr val="tx1"/>
                </a:solidFill>
                <a:latin typeface="+mn-lt"/>
                <a:ea typeface="+mn-ea"/>
                <a:cs typeface="+mn-cs"/>
              </a:rPr>
              <a:t>, prompting them if necessary. Point out the chart in article 24 in the student book for additional examples.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24, “Literary Analysis of Scripture,” in the student book.</a:t>
            </a:r>
          </a:p>
          <a:p>
            <a:endParaRPr lang="en-US" dirty="0"/>
          </a:p>
        </p:txBody>
      </p:sp>
      <p:sp>
        <p:nvSpPr>
          <p:cNvPr id="4" name="Slide Number Placeholder 3"/>
          <p:cNvSpPr>
            <a:spLocks noGrp="1"/>
          </p:cNvSpPr>
          <p:nvPr>
            <p:ph type="sldNum" sz="quarter" idx="10"/>
          </p:nvPr>
        </p:nvSpPr>
        <p:spPr/>
        <p:txBody>
          <a:bodyPr/>
          <a:lstStyle/>
          <a:p>
            <a:fld id="{EB1E8DFF-A391-4EDD-8234-1D028B768127}" type="slidenum">
              <a:rPr lang="en-US" smtClean="0"/>
              <a:pPr/>
              <a:t>7</a:t>
            </a:fld>
            <a:endParaRPr lang="en-US"/>
          </a:p>
        </p:txBody>
      </p:sp>
    </p:spTree>
    <p:extLst>
      <p:ext uri="{BB962C8B-B14F-4D97-AF65-F5344CB8AC3E}">
        <p14:creationId xmlns:p14="http://schemas.microsoft.com/office/powerpoint/2010/main" val="501681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this question: For what biblical event would you be interested in seeing archaeological evidence, and why?</a:t>
            </a:r>
          </a:p>
          <a:p>
            <a:r>
              <a:rPr lang="en-US" sz="1200"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corresponds to content in article 25, “Archaeology: Another View of Sacred Scripture,” in the student book.</a:t>
            </a:r>
          </a:p>
          <a:p>
            <a:endParaRPr lang="en-US" dirty="0"/>
          </a:p>
        </p:txBody>
      </p:sp>
      <p:sp>
        <p:nvSpPr>
          <p:cNvPr id="4" name="Slide Number Placeholder 3"/>
          <p:cNvSpPr>
            <a:spLocks noGrp="1"/>
          </p:cNvSpPr>
          <p:nvPr>
            <p:ph type="sldNum" sz="quarter" idx="10"/>
          </p:nvPr>
        </p:nvSpPr>
        <p:spPr/>
        <p:txBody>
          <a:bodyPr/>
          <a:lstStyle/>
          <a:p>
            <a:fld id="{EB1E8DFF-A391-4EDD-8234-1D028B768127}" type="slidenum">
              <a:rPr lang="en-US" smtClean="0"/>
              <a:pPr/>
              <a:t>8</a:t>
            </a:fld>
            <a:endParaRPr lang="en-US"/>
          </a:p>
        </p:txBody>
      </p:sp>
    </p:spTree>
    <p:extLst>
      <p:ext uri="{BB962C8B-B14F-4D97-AF65-F5344CB8AC3E}">
        <p14:creationId xmlns:p14="http://schemas.microsoft.com/office/powerpoint/2010/main" val="1086307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to share why some people might think that faith and science conflict.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26, “Sacred Scripture in Relation to Science and History,” in the student book.</a:t>
            </a:r>
          </a:p>
          <a:p>
            <a:endParaRPr lang="en-US" dirty="0"/>
          </a:p>
        </p:txBody>
      </p:sp>
      <p:sp>
        <p:nvSpPr>
          <p:cNvPr id="4" name="Slide Number Placeholder 3"/>
          <p:cNvSpPr>
            <a:spLocks noGrp="1"/>
          </p:cNvSpPr>
          <p:nvPr>
            <p:ph type="sldNum" sz="quarter" idx="10"/>
          </p:nvPr>
        </p:nvSpPr>
        <p:spPr/>
        <p:txBody>
          <a:bodyPr/>
          <a:lstStyle/>
          <a:p>
            <a:fld id="{EB1E8DFF-A391-4EDD-8234-1D028B768127}" type="slidenum">
              <a:rPr lang="en-US" smtClean="0"/>
              <a:pPr/>
              <a:t>9</a:t>
            </a:fld>
            <a:endParaRPr lang="en-US"/>
          </a:p>
        </p:txBody>
      </p:sp>
    </p:spTree>
    <p:extLst>
      <p:ext uri="{BB962C8B-B14F-4D97-AF65-F5344CB8AC3E}">
        <p14:creationId xmlns:p14="http://schemas.microsoft.com/office/powerpoint/2010/main" val="1080887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Make sure the students understand that the Church does not support either a fundamentalist approach or a purely symbolic approach to Scripture. Review with them the definitions of </a:t>
            </a:r>
            <a:r>
              <a:rPr lang="en-US" sz="1200" i="1" kern="1200" dirty="0" smtClean="0">
                <a:solidFill>
                  <a:schemeClr val="tx1"/>
                </a:solidFill>
                <a:latin typeface="+mn-lt"/>
                <a:ea typeface="+mn-ea"/>
                <a:cs typeface="+mn-cs"/>
              </a:rPr>
              <a:t>fundamentalist</a:t>
            </a:r>
            <a:r>
              <a:rPr lang="en-US" sz="1200" i="1" kern="1200" baseline="0" dirty="0" smtClean="0">
                <a:solidFill>
                  <a:schemeClr val="tx1"/>
                </a:solidFill>
                <a:latin typeface="+mn-lt"/>
                <a:ea typeface="+mn-ea"/>
                <a:cs typeface="+mn-cs"/>
              </a:rPr>
              <a:t> approach </a:t>
            </a:r>
            <a:r>
              <a:rPr lang="en-US" sz="1200" kern="1200" baseline="0" dirty="0" smtClean="0">
                <a:solidFill>
                  <a:schemeClr val="tx1"/>
                </a:solidFill>
                <a:latin typeface="+mn-lt"/>
                <a:ea typeface="+mn-ea"/>
                <a:cs typeface="+mn-cs"/>
              </a:rPr>
              <a:t>and </a:t>
            </a:r>
            <a:r>
              <a:rPr lang="en-US" sz="1200" i="1" kern="1200" baseline="0" dirty="0" err="1" smtClean="0">
                <a:solidFill>
                  <a:schemeClr val="tx1"/>
                </a:solidFill>
                <a:latin typeface="+mn-lt"/>
                <a:ea typeface="+mn-ea"/>
                <a:cs typeface="+mn-cs"/>
              </a:rPr>
              <a:t>contextualist</a:t>
            </a:r>
            <a:r>
              <a:rPr lang="en-US" sz="1200" i="1" kern="1200" baseline="0" dirty="0" smtClean="0">
                <a:solidFill>
                  <a:schemeClr val="tx1"/>
                </a:solidFill>
                <a:latin typeface="+mn-lt"/>
                <a:ea typeface="+mn-ea"/>
                <a:cs typeface="+mn-cs"/>
              </a:rPr>
              <a:t> approach </a:t>
            </a:r>
            <a:r>
              <a:rPr lang="en-US" sz="1200" i="0" kern="1200" baseline="0" dirty="0" smtClean="0">
                <a:solidFill>
                  <a:schemeClr val="tx1"/>
                </a:solidFill>
                <a:latin typeface="+mn-lt"/>
                <a:ea typeface="+mn-ea"/>
                <a:cs typeface="+mn-cs"/>
              </a:rPr>
              <a:t>in article 26 </a:t>
            </a:r>
            <a:r>
              <a:rPr lang="en-US" sz="1200" kern="1200" dirty="0" smtClean="0">
                <a:solidFill>
                  <a:schemeClr val="tx1"/>
                </a:solidFill>
                <a:latin typeface="+mn-lt"/>
                <a:ea typeface="+mn-ea"/>
                <a:cs typeface="+mn-cs"/>
              </a:rPr>
              <a:t>in the student book.</a:t>
            </a:r>
          </a:p>
          <a:p>
            <a:r>
              <a:rPr lang="en-US" sz="1200"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corresponds to content in article 26, “Sacred Scripture in Relation to Science and History,” in the student book.</a:t>
            </a:r>
          </a:p>
          <a:p>
            <a:endParaRPr lang="en-US" dirty="0"/>
          </a:p>
        </p:txBody>
      </p:sp>
      <p:sp>
        <p:nvSpPr>
          <p:cNvPr id="4" name="Slide Number Placeholder 3"/>
          <p:cNvSpPr>
            <a:spLocks noGrp="1"/>
          </p:cNvSpPr>
          <p:nvPr>
            <p:ph type="sldNum" sz="quarter" idx="10"/>
          </p:nvPr>
        </p:nvSpPr>
        <p:spPr/>
        <p:txBody>
          <a:bodyPr/>
          <a:lstStyle/>
          <a:p>
            <a:fld id="{EB1E8DFF-A391-4EDD-8234-1D028B768127}" type="slidenum">
              <a:rPr lang="en-US" smtClean="0"/>
              <a:pPr/>
              <a:t>10</a:t>
            </a:fld>
            <a:endParaRPr lang="en-US"/>
          </a:p>
        </p:txBody>
      </p:sp>
    </p:spTree>
    <p:extLst>
      <p:ext uri="{BB962C8B-B14F-4D97-AF65-F5344CB8AC3E}">
        <p14:creationId xmlns:p14="http://schemas.microsoft.com/office/powerpoint/2010/main" val="819878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Interpreting Sacred Scripture</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smtClean="0"/>
              <a:t>The Living Word: The Revelation of God’s Love, Second Edition</a:t>
            </a:r>
          </a:p>
          <a:p>
            <a:pPr marL="0" indent="0" algn="ctr">
              <a:buNone/>
            </a:pPr>
            <a:r>
              <a:rPr lang="en-US" dirty="0" smtClean="0"/>
              <a:t>Unit 2, Chapter 5</a:t>
            </a:r>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TX004683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Church’s Approach</a:t>
            </a:r>
            <a:endParaRPr lang="en-US" dirty="0"/>
          </a:p>
        </p:txBody>
      </p:sp>
      <p:sp>
        <p:nvSpPr>
          <p:cNvPr id="3" name="Content Placeholder 2"/>
          <p:cNvSpPr>
            <a:spLocks noGrp="1"/>
          </p:cNvSpPr>
          <p:nvPr>
            <p:ph idx="1"/>
          </p:nvPr>
        </p:nvSpPr>
        <p:spPr/>
        <p:txBody>
          <a:bodyPr/>
          <a:lstStyle/>
          <a:p>
            <a:r>
              <a:rPr lang="en-US" dirty="0" smtClean="0"/>
              <a:t>The Church supports a </a:t>
            </a:r>
            <a:r>
              <a:rPr lang="en-US" dirty="0" err="1" smtClean="0"/>
              <a:t>contextualist</a:t>
            </a:r>
            <a:r>
              <a:rPr lang="en-US" dirty="0" smtClean="0"/>
              <a:t> approach to Scripture.</a:t>
            </a:r>
          </a:p>
          <a:p>
            <a:r>
              <a:rPr lang="en-US" dirty="0" smtClean="0"/>
              <a:t>In contrast, a fundamentalist approach focuses on the literal meaning only.</a:t>
            </a:r>
          </a:p>
          <a:p>
            <a:r>
              <a:rPr lang="en-US" dirty="0" smtClean="0"/>
              <a:t>The Church also rejects an approach that is limited to symbolic understanding.</a:t>
            </a:r>
            <a:endParaRPr lang="en-US" dirty="0"/>
          </a:p>
        </p:txBody>
      </p:sp>
      <p:pic>
        <p:nvPicPr>
          <p:cNvPr id="4" name="Picture 3" descr="Slide 2_iStock_37780690_Large.jpg"/>
          <p:cNvPicPr>
            <a:picLocks noChangeAspect="1"/>
          </p:cNvPicPr>
          <p:nvPr/>
        </p:nvPicPr>
        <p:blipFill>
          <a:blip r:embed="rId3" cstate="print"/>
          <a:stretch>
            <a:fillRect/>
          </a:stretch>
        </p:blipFill>
        <p:spPr>
          <a:xfrm>
            <a:off x="2967115" y="4336745"/>
            <a:ext cx="3205085" cy="22164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bwMode="auto">
          <a:xfrm rot="16200000">
            <a:off x="5136922" y="5150078"/>
            <a:ext cx="2286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Anneka</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from Every Angle</a:t>
            </a:r>
            <a:endParaRPr lang="en-US" dirty="0"/>
          </a:p>
        </p:txBody>
      </p:sp>
      <p:sp>
        <p:nvSpPr>
          <p:cNvPr id="3" name="Content Placeholder 2"/>
          <p:cNvSpPr>
            <a:spLocks noGrp="1"/>
          </p:cNvSpPr>
          <p:nvPr>
            <p:ph idx="1"/>
          </p:nvPr>
        </p:nvSpPr>
        <p:spPr/>
        <p:txBody>
          <a:bodyPr/>
          <a:lstStyle/>
          <a:p>
            <a:r>
              <a:rPr lang="en-US" dirty="0" smtClean="0"/>
              <a:t>Guided by the Church’s </a:t>
            </a:r>
            <a:r>
              <a:rPr lang="en-US" dirty="0" err="1" smtClean="0"/>
              <a:t>Magisterium</a:t>
            </a:r>
            <a:r>
              <a:rPr lang="en-US" dirty="0" smtClean="0"/>
              <a:t>, we must continually study Scripture to reach an authentic knowledge of God’s self-Revelation.</a:t>
            </a:r>
          </a:p>
          <a:p>
            <a:r>
              <a:rPr lang="en-US" dirty="0" smtClean="0"/>
              <a:t>Archaeology, history, </a:t>
            </a:r>
            <a:br>
              <a:rPr lang="en-US" dirty="0" smtClean="0"/>
            </a:br>
            <a:r>
              <a:rPr lang="en-US" dirty="0" smtClean="0"/>
              <a:t>science, and literary </a:t>
            </a:r>
            <a:br>
              <a:rPr lang="en-US" dirty="0" smtClean="0"/>
            </a:br>
            <a:r>
              <a:rPr lang="en-US" dirty="0" smtClean="0"/>
              <a:t>analysis help the </a:t>
            </a:r>
            <a:br>
              <a:rPr lang="en-US" dirty="0" smtClean="0"/>
            </a:br>
            <a:r>
              <a:rPr lang="en-US" dirty="0" smtClean="0"/>
              <a:t>Church to understand </a:t>
            </a:r>
            <a:br>
              <a:rPr lang="en-US" dirty="0" smtClean="0"/>
            </a:br>
            <a:r>
              <a:rPr lang="en-US" dirty="0" smtClean="0"/>
              <a:t>Scripture.</a:t>
            </a:r>
            <a:endParaRPr lang="en-US" dirty="0"/>
          </a:p>
        </p:txBody>
      </p:sp>
      <p:pic>
        <p:nvPicPr>
          <p:cNvPr id="4" name="Picture 3" descr="Slide 2_iStock_37780690_Large.jpg"/>
          <p:cNvPicPr>
            <a:picLocks noChangeAspect="1"/>
          </p:cNvPicPr>
          <p:nvPr/>
        </p:nvPicPr>
        <p:blipFill>
          <a:blip r:embed="rId3" cstate="print"/>
          <a:stretch>
            <a:fillRect/>
          </a:stretch>
        </p:blipFill>
        <p:spPr>
          <a:xfrm>
            <a:off x="4948081" y="3352801"/>
            <a:ext cx="3433919" cy="228895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a:off x="4876800" y="5715000"/>
            <a:ext cx="2286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Eugene </a:t>
            </a:r>
            <a:r>
              <a:rPr lang="en-US" sz="800" dirty="0" err="1" smtClean="0">
                <a:solidFill>
                  <a:schemeClr val="bg1">
                    <a:lumMod val="65000"/>
                  </a:schemeClr>
                </a:solidFill>
              </a:rPr>
              <a:t>Sergeev</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914400" y="1143000"/>
            <a:ext cx="4495800" cy="990600"/>
          </a:xfrm>
        </p:spPr>
        <p:txBody>
          <a:bodyPr/>
          <a:lstStyle/>
          <a:p>
            <a:r>
              <a:rPr lang="en-US" dirty="0" smtClean="0"/>
              <a:t>A Vocation to Interpret and Teach</a:t>
            </a:r>
            <a:endParaRPr lang="en-US" dirty="0"/>
          </a:p>
        </p:txBody>
      </p:sp>
      <p:sp>
        <p:nvSpPr>
          <p:cNvPr id="6" name="Content Placeholder 5"/>
          <p:cNvSpPr>
            <a:spLocks noGrp="1"/>
          </p:cNvSpPr>
          <p:nvPr>
            <p:ph idx="1"/>
          </p:nvPr>
        </p:nvSpPr>
        <p:spPr>
          <a:xfrm>
            <a:off x="1371600" y="2209800"/>
            <a:ext cx="3886200" cy="3916363"/>
          </a:xfrm>
        </p:spPr>
        <p:txBody>
          <a:bodyPr/>
          <a:lstStyle/>
          <a:p>
            <a:r>
              <a:rPr lang="en-US" dirty="0" smtClean="0"/>
              <a:t>The Holy Spirit guides the </a:t>
            </a:r>
            <a:r>
              <a:rPr lang="en-US" dirty="0" err="1" smtClean="0"/>
              <a:t>Magisterium</a:t>
            </a:r>
            <a:r>
              <a:rPr lang="en-US" dirty="0" smtClean="0"/>
              <a:t> as it safeguards and explains the truths in the Bible.</a:t>
            </a:r>
          </a:p>
          <a:p>
            <a:r>
              <a:rPr lang="en-US" dirty="0" smtClean="0"/>
              <a:t>Scholars and priests follow the </a:t>
            </a:r>
            <a:r>
              <a:rPr lang="en-US" dirty="0" err="1" smtClean="0"/>
              <a:t>Magisterium’s</a:t>
            </a:r>
            <a:r>
              <a:rPr lang="en-US" dirty="0" smtClean="0"/>
              <a:t> principles for interpretation.</a:t>
            </a:r>
            <a:endParaRPr lang="en-US" dirty="0"/>
          </a:p>
        </p:txBody>
      </p:sp>
      <p:pic>
        <p:nvPicPr>
          <p:cNvPr id="4" name="Picture 3" descr="Slide 2_iStock_37780690_Large.jpg"/>
          <p:cNvPicPr>
            <a:picLocks noChangeAspect="1"/>
          </p:cNvPicPr>
          <p:nvPr/>
        </p:nvPicPr>
        <p:blipFill>
          <a:blip r:embed="rId4" cstate="print"/>
          <a:stretch>
            <a:fillRect/>
          </a:stretch>
        </p:blipFill>
        <p:spPr>
          <a:xfrm>
            <a:off x="5439199" y="1371600"/>
            <a:ext cx="2790401" cy="419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bwMode="auto">
          <a:xfrm>
            <a:off x="5334000" y="5651956"/>
            <a:ext cx="2286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Faabi</a:t>
            </a:r>
            <a:r>
              <a:rPr lang="en-US" sz="800" dirty="0" smtClean="0">
                <a:solidFill>
                  <a:schemeClr val="bg1">
                    <a:lumMod val="65000"/>
                  </a:schemeClr>
                </a:solidFill>
              </a:rPr>
              <a:t> / iStockphoto.com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Biblical Exegesis</a:t>
            </a:r>
            <a:endParaRPr lang="en-US" dirty="0"/>
          </a:p>
        </p:txBody>
      </p:sp>
      <p:sp>
        <p:nvSpPr>
          <p:cNvPr id="6" name="Content Placeholder 5"/>
          <p:cNvSpPr>
            <a:spLocks noGrp="1"/>
          </p:cNvSpPr>
          <p:nvPr>
            <p:ph idx="1"/>
          </p:nvPr>
        </p:nvSpPr>
        <p:spPr>
          <a:xfrm>
            <a:off x="1371600" y="1752601"/>
            <a:ext cx="6477000" cy="2362200"/>
          </a:xfrm>
        </p:spPr>
        <p:txBody>
          <a:bodyPr/>
          <a:lstStyle/>
          <a:p>
            <a:r>
              <a:rPr lang="en-US" dirty="0" smtClean="0"/>
              <a:t>Exegesis is the critical interpretation and explanation of a text.</a:t>
            </a:r>
          </a:p>
          <a:p>
            <a:r>
              <a:rPr lang="en-US" dirty="0" smtClean="0"/>
              <a:t>Each biblical passage must be understood within the complete picture of the Old and New Testaments.</a:t>
            </a:r>
          </a:p>
          <a:p>
            <a:endParaRPr lang="en-US" dirty="0"/>
          </a:p>
        </p:txBody>
      </p:sp>
      <p:pic>
        <p:nvPicPr>
          <p:cNvPr id="4" name="Picture 3" descr="Slide 2_iStock_37780690_Large.jpg"/>
          <p:cNvPicPr>
            <a:picLocks noChangeAspect="1"/>
          </p:cNvPicPr>
          <p:nvPr/>
        </p:nvPicPr>
        <p:blipFill>
          <a:blip r:embed="rId4" cstate="print"/>
          <a:stretch>
            <a:fillRect/>
          </a:stretch>
        </p:blipFill>
        <p:spPr>
          <a:xfrm>
            <a:off x="2590800" y="3886200"/>
            <a:ext cx="3956368" cy="2648477"/>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bwMode="auto">
          <a:xfrm>
            <a:off x="5029200" y="5943600"/>
            <a:ext cx="2286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text</a:t>
            </a:r>
            <a:endParaRPr lang="en-US" sz="800" dirty="0">
              <a:solidFill>
                <a:schemeClr val="bg1">
                  <a:lumMod val="65000"/>
                </a:schemeClr>
              </a:solidFill>
            </a:endParaRPr>
          </a:p>
        </p:txBody>
      </p:sp>
      <p:sp>
        <p:nvSpPr>
          <p:cNvPr id="9" name="TextBox 8"/>
          <p:cNvSpPr txBox="1"/>
          <p:nvPr/>
        </p:nvSpPr>
        <p:spPr bwMode="auto">
          <a:xfrm rot="5400000">
            <a:off x="5594122" y="4921478"/>
            <a:ext cx="2286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Wellford Tiller / Shutterstock.com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Biblical Scholars Study Each Book</a:t>
            </a:r>
            <a:endParaRPr lang="en-US" dirty="0"/>
          </a:p>
        </p:txBody>
      </p:sp>
      <p:sp>
        <p:nvSpPr>
          <p:cNvPr id="3" name="Content Placeholder 2"/>
          <p:cNvSpPr>
            <a:spLocks noGrp="1"/>
          </p:cNvSpPr>
          <p:nvPr>
            <p:ph idx="1"/>
          </p:nvPr>
        </p:nvSpPr>
        <p:spPr>
          <a:xfrm>
            <a:off x="1371600" y="1752600"/>
            <a:ext cx="3124200" cy="4800600"/>
          </a:xfrm>
        </p:spPr>
        <p:txBody>
          <a:bodyPr>
            <a:normAutofit/>
          </a:bodyPr>
          <a:lstStyle/>
          <a:p>
            <a:r>
              <a:rPr lang="en-US" dirty="0" smtClean="0"/>
              <a:t>They study the language and culture of the author.</a:t>
            </a:r>
          </a:p>
          <a:p>
            <a:r>
              <a:rPr lang="en-US" dirty="0" smtClean="0"/>
              <a:t>They examine the literary genres and techniques commonly used at the time.</a:t>
            </a:r>
          </a:p>
          <a:p>
            <a:r>
              <a:rPr lang="en-US" dirty="0" smtClean="0"/>
              <a:t>They are mindful of the unity of all Church teachings.</a:t>
            </a:r>
          </a:p>
          <a:p>
            <a:endParaRPr lang="en-US" dirty="0"/>
          </a:p>
        </p:txBody>
      </p:sp>
      <p:pic>
        <p:nvPicPr>
          <p:cNvPr id="4" name="Picture 3" descr="Slide 2_iStock_37780690_Large.jpg"/>
          <p:cNvPicPr>
            <a:picLocks noChangeAspect="1"/>
          </p:cNvPicPr>
          <p:nvPr/>
        </p:nvPicPr>
        <p:blipFill>
          <a:blip r:embed="rId3" cstate="print"/>
          <a:srcRect l="10460" r="11192"/>
          <a:stretch>
            <a:fillRect/>
          </a:stretch>
        </p:blipFill>
        <p:spPr>
          <a:xfrm>
            <a:off x="4724400" y="1905000"/>
            <a:ext cx="3733800" cy="3178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rot="5400000">
            <a:off x="7436078" y="3168878"/>
            <a:ext cx="2286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bikeriderlondon</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Senses of Scripture</a:t>
            </a:r>
            <a:endParaRPr lang="en-US" dirty="0"/>
          </a:p>
        </p:txBody>
      </p:sp>
      <p:sp>
        <p:nvSpPr>
          <p:cNvPr id="3" name="Content Placeholder 2"/>
          <p:cNvSpPr>
            <a:spLocks noGrp="1"/>
          </p:cNvSpPr>
          <p:nvPr>
            <p:ph idx="1"/>
          </p:nvPr>
        </p:nvSpPr>
        <p:spPr/>
        <p:txBody>
          <a:bodyPr/>
          <a:lstStyle/>
          <a:p>
            <a:r>
              <a:rPr lang="en-US" dirty="0" smtClean="0"/>
              <a:t>Saint Thomas Aquinas laid the foundation for modern biblical interpretation.</a:t>
            </a:r>
          </a:p>
          <a:p>
            <a:r>
              <a:rPr lang="en-US" dirty="0" smtClean="0"/>
              <a:t>To determine the literal sense, we look at what the words of Scripture actually say—that is, the surface meaning of the text.</a:t>
            </a:r>
            <a:endParaRPr lang="en-US" dirty="0"/>
          </a:p>
        </p:txBody>
      </p:sp>
      <p:pic>
        <p:nvPicPr>
          <p:cNvPr id="4" name="Picture 3" descr="Slide 2_iStock_37780690_Large.jpg"/>
          <p:cNvPicPr>
            <a:picLocks noChangeAspect="1"/>
          </p:cNvPicPr>
          <p:nvPr/>
        </p:nvPicPr>
        <p:blipFill>
          <a:blip r:embed="rId3" cstate="print"/>
          <a:stretch>
            <a:fillRect/>
          </a:stretch>
        </p:blipFill>
        <p:spPr>
          <a:xfrm>
            <a:off x="2514600" y="3886200"/>
            <a:ext cx="4079653" cy="2721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rot="5400000">
            <a:off x="5683477" y="4921478"/>
            <a:ext cx="2286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Renata</a:t>
            </a:r>
            <a:r>
              <a:rPr lang="en-US" sz="800" dirty="0" smtClean="0">
                <a:solidFill>
                  <a:schemeClr val="bg1">
                    <a:lumMod val="65000"/>
                  </a:schemeClr>
                </a:solidFill>
              </a:rPr>
              <a:t> </a:t>
            </a:r>
            <a:r>
              <a:rPr lang="en-US" sz="800" dirty="0" err="1" smtClean="0">
                <a:solidFill>
                  <a:schemeClr val="bg1">
                    <a:lumMod val="65000"/>
                  </a:schemeClr>
                </a:solidFill>
              </a:rPr>
              <a:t>Sedmakova</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Spiritual Sense</a:t>
            </a:r>
            <a:endParaRPr lang="en-US" dirty="0"/>
          </a:p>
        </p:txBody>
      </p:sp>
      <p:sp>
        <p:nvSpPr>
          <p:cNvPr id="3" name="Content Placeholder 2"/>
          <p:cNvSpPr>
            <a:spLocks noGrp="1"/>
          </p:cNvSpPr>
          <p:nvPr>
            <p:ph idx="1"/>
          </p:nvPr>
        </p:nvSpPr>
        <p:spPr/>
        <p:txBody>
          <a:bodyPr/>
          <a:lstStyle/>
          <a:p>
            <a:r>
              <a:rPr lang="en-US" dirty="0" smtClean="0"/>
              <a:t>The allegorical sense of Scripture points to the mystery of Christ.</a:t>
            </a:r>
          </a:p>
          <a:p>
            <a:r>
              <a:rPr lang="en-US" dirty="0" smtClean="0"/>
              <a:t>The moral sense instructs us how to live.</a:t>
            </a:r>
          </a:p>
          <a:p>
            <a:r>
              <a:rPr lang="en-US" dirty="0" smtClean="0"/>
              <a:t>The anagogical sense leads us toward Heaven.</a:t>
            </a:r>
          </a:p>
          <a:p>
            <a:endParaRPr lang="en-US" dirty="0"/>
          </a:p>
        </p:txBody>
      </p:sp>
      <p:pic>
        <p:nvPicPr>
          <p:cNvPr id="4" name="Picture 3" descr="Slide 2_iStock_37780690_Large.jpg"/>
          <p:cNvPicPr>
            <a:picLocks noChangeAspect="1"/>
          </p:cNvPicPr>
          <p:nvPr/>
        </p:nvPicPr>
        <p:blipFill>
          <a:blip r:embed="rId3" cstate="print"/>
          <a:stretch>
            <a:fillRect/>
          </a:stretch>
        </p:blipFill>
        <p:spPr>
          <a:xfrm>
            <a:off x="2895600" y="3886201"/>
            <a:ext cx="3701240" cy="24665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bwMode="auto">
          <a:xfrm rot="4936088">
            <a:off x="5670719" y="4696980"/>
            <a:ext cx="2286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choja</a:t>
            </a:r>
            <a:r>
              <a:rPr lang="en-US" sz="800" dirty="0" smtClean="0">
                <a:solidFill>
                  <a:schemeClr val="bg1">
                    <a:lumMod val="65000"/>
                  </a:schemeClr>
                </a:solidFill>
              </a:rPr>
              <a:t> / iStockphoto.com</a:t>
            </a:r>
            <a:endParaRPr lang="en-US" sz="800" dirty="0">
              <a:solidFill>
                <a:schemeClr val="bg1">
                  <a:lumMod val="6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4343400" cy="990600"/>
          </a:xfrm>
        </p:spPr>
        <p:txBody>
          <a:bodyPr/>
          <a:lstStyle/>
          <a:p>
            <a:r>
              <a:rPr lang="en-US" dirty="0" smtClean="0"/>
              <a:t>Literary Analysis of Scripture</a:t>
            </a:r>
            <a:endParaRPr lang="en-US" dirty="0"/>
          </a:p>
        </p:txBody>
      </p:sp>
      <p:sp>
        <p:nvSpPr>
          <p:cNvPr id="3" name="Content Placeholder 2"/>
          <p:cNvSpPr>
            <a:spLocks noGrp="1"/>
          </p:cNvSpPr>
          <p:nvPr>
            <p:ph idx="1"/>
          </p:nvPr>
        </p:nvSpPr>
        <p:spPr>
          <a:xfrm>
            <a:off x="1371600" y="2209800"/>
            <a:ext cx="3886200" cy="4419600"/>
          </a:xfrm>
        </p:spPr>
        <p:txBody>
          <a:bodyPr>
            <a:normAutofit fontScale="92500"/>
          </a:bodyPr>
          <a:lstStyle/>
          <a:p>
            <a:r>
              <a:rPr lang="en-US" dirty="0" smtClean="0"/>
              <a:t>Scholars look for other written or oral sources the biblical authors knew about.</a:t>
            </a:r>
          </a:p>
          <a:p>
            <a:r>
              <a:rPr lang="en-US" dirty="0" smtClean="0"/>
              <a:t>They examine how the authors redacted, or edited, existing writings.</a:t>
            </a:r>
          </a:p>
          <a:p>
            <a:r>
              <a:rPr lang="en-US" dirty="0" smtClean="0"/>
              <a:t>They look for clues about the author’s purpose and main points.</a:t>
            </a:r>
          </a:p>
          <a:p>
            <a:r>
              <a:rPr lang="en-US" dirty="0" smtClean="0"/>
              <a:t>They consider the literary forms.</a:t>
            </a:r>
          </a:p>
          <a:p>
            <a:endParaRPr lang="en-US" dirty="0"/>
          </a:p>
        </p:txBody>
      </p:sp>
      <p:pic>
        <p:nvPicPr>
          <p:cNvPr id="4" name="Picture 3" descr="Slide 2_iStock_37780690_Large.jpg"/>
          <p:cNvPicPr>
            <a:picLocks noChangeAspect="1"/>
          </p:cNvPicPr>
          <p:nvPr/>
        </p:nvPicPr>
        <p:blipFill>
          <a:blip r:embed="rId3" cstate="print"/>
          <a:stretch>
            <a:fillRect/>
          </a:stretch>
        </p:blipFill>
        <p:spPr>
          <a:xfrm>
            <a:off x="5439199" y="1295400"/>
            <a:ext cx="3097001" cy="4645501"/>
          </a:xfrm>
          <a:prstGeom prst="rect">
            <a:avLst/>
          </a:prstGeom>
          <a:ln>
            <a:noFill/>
          </a:ln>
          <a:effectLst>
            <a:softEdge rad="112500"/>
          </a:effectLst>
        </p:spPr>
      </p:pic>
      <p:sp>
        <p:nvSpPr>
          <p:cNvPr id="5" name="TextBox 4"/>
          <p:cNvSpPr txBox="1"/>
          <p:nvPr/>
        </p:nvSpPr>
        <p:spPr bwMode="auto">
          <a:xfrm>
            <a:off x="5410200" y="5880556"/>
            <a:ext cx="2286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Vitaly</a:t>
            </a:r>
            <a:r>
              <a:rPr lang="en-US" sz="800" dirty="0" smtClean="0">
                <a:solidFill>
                  <a:schemeClr val="bg1">
                    <a:lumMod val="65000"/>
                  </a:schemeClr>
                </a:solidFill>
              </a:rPr>
              <a:t> </a:t>
            </a:r>
            <a:r>
              <a:rPr lang="en-US" sz="800" dirty="0" err="1" smtClean="0">
                <a:solidFill>
                  <a:schemeClr val="bg1">
                    <a:lumMod val="65000"/>
                  </a:schemeClr>
                </a:solidFill>
              </a:rPr>
              <a:t>Maksimchuk</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Archaeology</a:t>
            </a:r>
            <a:endParaRPr lang="en-US" dirty="0"/>
          </a:p>
        </p:txBody>
      </p:sp>
      <p:sp>
        <p:nvSpPr>
          <p:cNvPr id="3" name="Content Placeholder 2"/>
          <p:cNvSpPr>
            <a:spLocks noGrp="1"/>
          </p:cNvSpPr>
          <p:nvPr>
            <p:ph idx="1"/>
          </p:nvPr>
        </p:nvSpPr>
        <p:spPr/>
        <p:txBody>
          <a:bodyPr/>
          <a:lstStyle/>
          <a:p>
            <a:r>
              <a:rPr lang="en-US" dirty="0" smtClean="0"/>
              <a:t>Archaeologists find and study the probable locations of key biblical events.</a:t>
            </a:r>
          </a:p>
          <a:p>
            <a:r>
              <a:rPr lang="en-US" dirty="0" smtClean="0"/>
              <a:t>They look for the earliest copies of biblical texts.</a:t>
            </a:r>
          </a:p>
          <a:p>
            <a:r>
              <a:rPr lang="en-US" dirty="0" smtClean="0"/>
              <a:t>They describe the </a:t>
            </a:r>
            <a:br>
              <a:rPr lang="en-US" dirty="0" smtClean="0"/>
            </a:br>
            <a:r>
              <a:rPr lang="en-US" dirty="0" smtClean="0"/>
              <a:t>beliefs and practices </a:t>
            </a:r>
            <a:br>
              <a:rPr lang="en-US" dirty="0" smtClean="0"/>
            </a:br>
            <a:r>
              <a:rPr lang="en-US" dirty="0" smtClean="0"/>
              <a:t>of other nations and </a:t>
            </a:r>
            <a:br>
              <a:rPr lang="en-US" dirty="0" smtClean="0"/>
            </a:br>
            <a:r>
              <a:rPr lang="en-US" dirty="0" smtClean="0"/>
              <a:t>peoples during </a:t>
            </a:r>
            <a:br>
              <a:rPr lang="en-US" dirty="0" smtClean="0"/>
            </a:br>
            <a:r>
              <a:rPr lang="en-US" dirty="0" smtClean="0"/>
              <a:t>biblical times.</a:t>
            </a:r>
            <a:endParaRPr lang="en-US" dirty="0"/>
          </a:p>
        </p:txBody>
      </p:sp>
      <p:pic>
        <p:nvPicPr>
          <p:cNvPr id="4" name="Picture 3" descr="Slide 2_iStock_37780690_Large.jpg"/>
          <p:cNvPicPr>
            <a:picLocks noChangeAspect="1"/>
          </p:cNvPicPr>
          <p:nvPr/>
        </p:nvPicPr>
        <p:blipFill>
          <a:blip r:embed="rId3" cstate="print"/>
          <a:stretch>
            <a:fillRect/>
          </a:stretch>
        </p:blipFill>
        <p:spPr>
          <a:xfrm>
            <a:off x="4828204" y="3225240"/>
            <a:ext cx="3629996" cy="24135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bwMode="auto">
          <a:xfrm rot="20040912">
            <a:off x="6942052" y="5214297"/>
            <a:ext cx="2286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ChameleonsEye</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Scripture, Science, and History</a:t>
            </a:r>
            <a:endParaRPr lang="en-US" dirty="0"/>
          </a:p>
        </p:txBody>
      </p:sp>
      <p:sp>
        <p:nvSpPr>
          <p:cNvPr id="3" name="Content Placeholder 2"/>
          <p:cNvSpPr>
            <a:spLocks noGrp="1"/>
          </p:cNvSpPr>
          <p:nvPr>
            <p:ph idx="1"/>
          </p:nvPr>
        </p:nvSpPr>
        <p:spPr/>
        <p:txBody>
          <a:bodyPr/>
          <a:lstStyle/>
          <a:p>
            <a:pPr lvl="0"/>
            <a:r>
              <a:rPr lang="en-US" dirty="0" smtClean="0"/>
              <a:t>The Catholic Church teaches us how faith, science, and history can coexist and inform one another.</a:t>
            </a:r>
          </a:p>
          <a:p>
            <a:pPr lvl="0"/>
            <a:r>
              <a:rPr lang="en-US" dirty="0" smtClean="0"/>
              <a:t>There is a harmony </a:t>
            </a:r>
            <a:br>
              <a:rPr lang="en-US" dirty="0" smtClean="0"/>
            </a:br>
            <a:r>
              <a:rPr lang="en-US" dirty="0" smtClean="0"/>
              <a:t>between these academic </a:t>
            </a:r>
            <a:br>
              <a:rPr lang="en-US" dirty="0" smtClean="0"/>
            </a:br>
            <a:r>
              <a:rPr lang="en-US" dirty="0" smtClean="0"/>
              <a:t>pursuits and the truths </a:t>
            </a:r>
            <a:br>
              <a:rPr lang="en-US" dirty="0" smtClean="0"/>
            </a:br>
            <a:r>
              <a:rPr lang="en-US" dirty="0" smtClean="0"/>
              <a:t>revealed throughout </a:t>
            </a:r>
            <a:br>
              <a:rPr lang="en-US" dirty="0" smtClean="0"/>
            </a:br>
            <a:r>
              <a:rPr lang="en-US" dirty="0" smtClean="0"/>
              <a:t>Sacred Scripture.</a:t>
            </a:r>
          </a:p>
          <a:p>
            <a:endParaRPr lang="en-US" dirty="0"/>
          </a:p>
        </p:txBody>
      </p:sp>
      <p:pic>
        <p:nvPicPr>
          <p:cNvPr id="4" name="Picture 3" descr="Slide 2_iStock_37780690_Large.jpg"/>
          <p:cNvPicPr>
            <a:picLocks noChangeAspect="1"/>
          </p:cNvPicPr>
          <p:nvPr/>
        </p:nvPicPr>
        <p:blipFill>
          <a:blip r:embed="rId3" cstate="print"/>
          <a:stretch>
            <a:fillRect/>
          </a:stretch>
        </p:blipFill>
        <p:spPr>
          <a:xfrm>
            <a:off x="5410200" y="2895600"/>
            <a:ext cx="2881101" cy="2881101"/>
          </a:xfrm>
          <a:prstGeom prst="rect">
            <a:avLst/>
          </a:prstGeom>
        </p:spPr>
      </p:pic>
      <p:sp>
        <p:nvSpPr>
          <p:cNvPr id="5" name="TextBox 4"/>
          <p:cNvSpPr txBox="1"/>
          <p:nvPr/>
        </p:nvSpPr>
        <p:spPr bwMode="auto">
          <a:xfrm>
            <a:off x="5334000" y="5791200"/>
            <a:ext cx="2286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Igor </a:t>
            </a:r>
            <a:r>
              <a:rPr lang="en-US" sz="800" dirty="0" err="1" smtClean="0">
                <a:solidFill>
                  <a:schemeClr val="bg1">
                    <a:lumMod val="65000"/>
                  </a:schemeClr>
                </a:solidFill>
              </a:rPr>
              <a:t>Zh</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131</TotalTime>
  <Words>786</Words>
  <Application>Microsoft Macintosh PowerPoint</Application>
  <PresentationFormat>On-screen Show (4:3)</PresentationFormat>
  <Paragraphs>91</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LIC Presentation template</vt:lpstr>
      <vt:lpstr>Interpreting Sacred Scripture</vt:lpstr>
      <vt:lpstr>A Vocation to Interpret and Teach</vt:lpstr>
      <vt:lpstr>Biblical Exegesis</vt:lpstr>
      <vt:lpstr>Biblical Scholars Study Each Book</vt:lpstr>
      <vt:lpstr>The Senses of Scripture</vt:lpstr>
      <vt:lpstr>The Spiritual Sense</vt:lpstr>
      <vt:lpstr>Literary Analysis of Scripture</vt:lpstr>
      <vt:lpstr>Archaeology</vt:lpstr>
      <vt:lpstr>Scripture, Science, and History</vt:lpstr>
      <vt:lpstr>The Church’s Approach</vt:lpstr>
      <vt:lpstr>Looking from Every Angle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Systems Administrator</cp:lastModifiedBy>
  <cp:revision>27</cp:revision>
  <dcterms:created xsi:type="dcterms:W3CDTF">2011-01-10T17:35:40Z</dcterms:created>
  <dcterms:modified xsi:type="dcterms:W3CDTF">2015-02-24T18:09:04Z</dcterms:modified>
</cp:coreProperties>
</file>