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7" r:id="rId11"/>
    <p:sldId id="268" r:id="rId12"/>
    <p:sldId id="269" r:id="rId13"/>
    <p:sldId id="265" r:id="rId14"/>
    <p:sldId id="266"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382" autoAdjust="0"/>
    <p:restoredTop sz="82262" autoAdjust="0"/>
  </p:normalViewPr>
  <p:slideViewPr>
    <p:cSldViewPr>
      <p:cViewPr varScale="1">
        <p:scale>
          <a:sx n="64" d="100"/>
          <a:sy n="64" d="100"/>
        </p:scale>
        <p:origin x="1128"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1F2F34-757D-4BDD-991B-054234039476}" type="datetimeFigureOut">
              <a:rPr lang="en-US" smtClean="0"/>
              <a:pPr/>
              <a:t>2/17/2014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6AD0F8F-F964-4CA8-AE8B-931B11A1BEB6}" type="slidenum">
              <a:rPr lang="en-US" smtClean="0"/>
              <a:pPr/>
              <a:t>‹#›</a:t>
            </a:fld>
            <a:endParaRPr lang="en-US"/>
          </a:p>
        </p:txBody>
      </p:sp>
    </p:spTree>
    <p:extLst>
      <p:ext uri="{BB962C8B-B14F-4D97-AF65-F5344CB8AC3E}">
        <p14:creationId xmlns:p14="http://schemas.microsoft.com/office/powerpoint/2010/main" val="20840557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a:t>
            </a:fld>
            <a:endParaRPr lang="en-US"/>
          </a:p>
        </p:txBody>
      </p:sp>
    </p:spTree>
    <p:extLst>
      <p:ext uri="{BB962C8B-B14F-4D97-AF65-F5344CB8AC3E}">
        <p14:creationId xmlns:p14="http://schemas.microsoft.com/office/powerpoint/2010/main" val="1174682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After the first bullet, allow a few quiet moments for reflection. After the second and third bullets, allow time for reflection and discussion as a class.</a:t>
            </a:r>
          </a:p>
        </p:txBody>
      </p:sp>
      <p:sp>
        <p:nvSpPr>
          <p:cNvPr id="4" name="Slide Number Placeholder 3"/>
          <p:cNvSpPr>
            <a:spLocks noGrp="1"/>
          </p:cNvSpPr>
          <p:nvPr>
            <p:ph type="sldNum" sz="quarter" idx="10"/>
          </p:nvPr>
        </p:nvSpPr>
        <p:spPr/>
        <p:txBody>
          <a:bodyPr/>
          <a:lstStyle/>
          <a:p>
            <a:fld id="{D6AD0F8F-F964-4CA8-AE8B-931B11A1BEB6}" type="slidenum">
              <a:rPr lang="en-US" smtClean="0"/>
              <a:pPr/>
              <a:t>2</a:t>
            </a:fld>
            <a:endParaRPr lang="en-US"/>
          </a:p>
        </p:txBody>
      </p:sp>
    </p:spTree>
    <p:extLst>
      <p:ext uri="{BB962C8B-B14F-4D97-AF65-F5344CB8AC3E}">
        <p14:creationId xmlns:p14="http://schemas.microsoft.com/office/powerpoint/2010/main" val="361680362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b="1"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4</a:t>
            </a:fld>
            <a:endParaRPr lang="en-US"/>
          </a:p>
        </p:txBody>
      </p:sp>
    </p:spTree>
    <p:extLst>
      <p:ext uri="{BB962C8B-B14F-4D97-AF65-F5344CB8AC3E}">
        <p14:creationId xmlns:p14="http://schemas.microsoft.com/office/powerpoint/2010/main" val="30149628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6</a:t>
            </a:fld>
            <a:endParaRPr lang="en-US"/>
          </a:p>
        </p:txBody>
      </p:sp>
    </p:spTree>
    <p:extLst>
      <p:ext uri="{BB962C8B-B14F-4D97-AF65-F5344CB8AC3E}">
        <p14:creationId xmlns:p14="http://schemas.microsoft.com/office/powerpoint/2010/main" val="37928073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7</a:t>
            </a:fld>
            <a:endParaRPr lang="en-US"/>
          </a:p>
        </p:txBody>
      </p:sp>
    </p:spTree>
    <p:extLst>
      <p:ext uri="{BB962C8B-B14F-4D97-AF65-F5344CB8AC3E}">
        <p14:creationId xmlns:p14="http://schemas.microsoft.com/office/powerpoint/2010/main" val="34967600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latin typeface="+mn-lt"/>
                <a:ea typeface="+mn-ea"/>
                <a:cs typeface="+mn-cs"/>
              </a:rPr>
              <a:t>Notes:</a:t>
            </a:r>
            <a:r>
              <a:rPr lang="en-US" sz="1200" kern="1200" dirty="0" smtClean="0">
                <a:solidFill>
                  <a:schemeClr val="tx1"/>
                </a:solidFill>
                <a:latin typeface="+mn-lt"/>
                <a:ea typeface="+mn-ea"/>
                <a:cs typeface="+mn-cs"/>
              </a:rPr>
              <a:t>  After the first bullet, allow a few moments for reflection, and then invite discussion. After the second bullet, have the class discuss.</a:t>
            </a:r>
          </a:p>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8</a:t>
            </a:fld>
            <a:endParaRPr lang="en-US"/>
          </a:p>
        </p:txBody>
      </p:sp>
    </p:spTree>
    <p:extLst>
      <p:ext uri="{BB962C8B-B14F-4D97-AF65-F5344CB8AC3E}">
        <p14:creationId xmlns:p14="http://schemas.microsoft.com/office/powerpoint/2010/main" val="27453565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9</a:t>
            </a:fld>
            <a:endParaRPr lang="en-US"/>
          </a:p>
        </p:txBody>
      </p:sp>
    </p:spTree>
    <p:extLst>
      <p:ext uri="{BB962C8B-B14F-4D97-AF65-F5344CB8AC3E}">
        <p14:creationId xmlns:p14="http://schemas.microsoft.com/office/powerpoint/2010/main" val="241547658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13</a:t>
            </a:fld>
            <a:endParaRPr lang="en-US"/>
          </a:p>
        </p:txBody>
      </p:sp>
    </p:spTree>
    <p:extLst>
      <p:ext uri="{BB962C8B-B14F-4D97-AF65-F5344CB8AC3E}">
        <p14:creationId xmlns:p14="http://schemas.microsoft.com/office/powerpoint/2010/main" val="15289426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D6AD0F8F-F964-4CA8-AE8B-931B11A1BEB6}" type="slidenum">
              <a:rPr lang="en-US" smtClean="0"/>
              <a:pPr/>
              <a:t>14</a:t>
            </a:fld>
            <a:endParaRPr lang="en-US"/>
          </a:p>
        </p:txBody>
      </p:sp>
    </p:spTree>
    <p:extLst>
      <p:ext uri="{BB962C8B-B14F-4D97-AF65-F5344CB8AC3E}">
        <p14:creationId xmlns:p14="http://schemas.microsoft.com/office/powerpoint/2010/main" val="264269218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descr="OpeningSlide_2810.jpg                                          00000032DISK_IMG                       8EF45680:"/>
          <p:cNvPicPr>
            <a:picLocks noChangeAspect="1" noChangeArrowheads="1"/>
          </p:cNvPicPr>
          <p:nvPr userDrawn="1"/>
        </p:nvPicPr>
        <p:blipFill>
          <a:blip r:embed="rId2" cstate="print"/>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pic>
        <p:nvPicPr>
          <p:cNvPr id="6" name="Picture 5"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000">
                <a:latin typeface="Arial" pitchFamily="34" charset="0"/>
                <a:cs typeface="Arial" pitchFamily="34" charset="0"/>
              </a:defRPr>
            </a:lvl1pPr>
            <a:lvl2pPr>
              <a:defRPr sz="1800">
                <a:latin typeface="Arial" pitchFamily="34" charset="0"/>
                <a:cs typeface="Arial" pitchFamily="34" charset="0"/>
              </a:defRPr>
            </a:lvl2pPr>
            <a:lvl3pPr>
              <a:defRPr sz="16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5" name="Picture 4"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3"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7" name="Picture 6"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8" name="Picture 7" descr="BodySlide_2810.jpg                                             00000032DISK_IMG                       8EF45680:"/>
          <p:cNvPicPr>
            <a:picLocks noChangeAspect="1" noChangeArrowheads="1"/>
          </p:cNvPicPr>
          <p:nvPr userDrawn="1"/>
        </p:nvPicPr>
        <p:blipFill>
          <a:blip r:embed="rId2" cstate="print"/>
          <a:stretch>
            <a:fillRect/>
          </a:stretch>
        </p:blipFill>
        <p:spPr bwMode="auto">
          <a:xfrm>
            <a:off x="-794" y="-595"/>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2/17/2014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3" r:id="rId3"/>
    <p:sldLayoutId id="2147483672" r:id="rId4"/>
    <p:sldLayoutId id="2147483651" r:id="rId5"/>
    <p:sldLayoutId id="2147483674" r:id="rId6"/>
    <p:sldLayoutId id="2147483652" r:id="rId7"/>
    <p:sldLayoutId id="2147483655" r:id="rId8"/>
  </p:sldLayoutIdLst>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0.jpeg"/><Relationship Id="rId4"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Mary, Our Mother </a:t>
            </a:r>
            <a:endParaRPr lang="en-US" dirty="0"/>
          </a:p>
        </p:txBody>
      </p:sp>
      <p:sp>
        <p:nvSpPr>
          <p:cNvPr id="3" name="Subtitle 2"/>
          <p:cNvSpPr>
            <a:spLocks noGrp="1"/>
          </p:cNvSpPr>
          <p:nvPr>
            <p:ph type="subTitle" idx="1"/>
          </p:nvPr>
        </p:nvSpPr>
        <p:spPr/>
        <p:txBody>
          <a:bodyPr/>
          <a:lstStyle/>
          <a:p>
            <a:r>
              <a:rPr lang="en-US" dirty="0" smtClean="0"/>
              <a:t>Jesus </a:t>
            </a:r>
            <a:r>
              <a:rPr lang="en-US" smtClean="0"/>
              <a:t>Christ Course</a:t>
            </a:r>
            <a:endParaRPr lang="en-US" dirty="0"/>
          </a:p>
        </p:txBody>
      </p:sp>
      <p:sp>
        <p:nvSpPr>
          <p:cNvPr id="4" name="Text Placeholder 8"/>
          <p:cNvSpPr>
            <a:spLocks noGrp="1"/>
          </p:cNvSpPr>
          <p:nvPr>
            <p:ph type="body" sz="quarter" idx="10"/>
          </p:nvPr>
        </p:nvSpPr>
        <p:spPr>
          <a:xfrm>
            <a:off x="7620000" y="6019800"/>
            <a:ext cx="1295400" cy="152400"/>
          </a:xfrm>
        </p:spPr>
        <p:txBody>
          <a:bodyPr>
            <a:normAutofit fontScale="62500" lnSpcReduction="20000"/>
          </a:bodyPr>
          <a:lstStyle>
            <a:lvl1pPr>
              <a:buNone/>
              <a:defRPr sz="800">
                <a:solidFill>
                  <a:schemeClr val="bg1">
                    <a:lumMod val="50000"/>
                  </a:schemeClr>
                </a:solidFill>
              </a:defRPr>
            </a:lvl1pPr>
          </a:lstStyle>
          <a:p>
            <a:pPr lvl="0"/>
            <a:r>
              <a:rPr lang="en-US" dirty="0" smtClean="0"/>
              <a:t>Document # TX001255</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Wedding Feast at Cana</a:t>
            </a:r>
            <a:endParaRPr lang="en-US" dirty="0"/>
          </a:p>
        </p:txBody>
      </p:sp>
      <p:sp>
        <p:nvSpPr>
          <p:cNvPr id="3" name="Content Placeholder 2"/>
          <p:cNvSpPr>
            <a:spLocks noGrp="1"/>
          </p:cNvSpPr>
          <p:nvPr>
            <p:ph idx="1"/>
          </p:nvPr>
        </p:nvSpPr>
        <p:spPr>
          <a:xfrm>
            <a:off x="1371600" y="1752600"/>
            <a:ext cx="3352800" cy="4373563"/>
          </a:xfrm>
        </p:spPr>
        <p:txBody>
          <a:bodyPr/>
          <a:lstStyle/>
          <a:p>
            <a:pPr lvl="0"/>
            <a:r>
              <a:rPr lang="en-US" dirty="0" smtClean="0"/>
              <a:t>Mary was a mother who knew her son.</a:t>
            </a:r>
          </a:p>
          <a:p>
            <a:pPr lvl="0"/>
            <a:r>
              <a:rPr lang="en-US" dirty="0" smtClean="0"/>
              <a:t>She was concerned for others.</a:t>
            </a:r>
          </a:p>
          <a:p>
            <a:pPr lvl="0"/>
            <a:r>
              <a:rPr lang="en-US" dirty="0" smtClean="0"/>
              <a:t>Mary saw that the couple had run out of wine at the wedding feast in Cana. She asked her son to do something.</a:t>
            </a:r>
          </a:p>
          <a:p>
            <a:pPr lvl="0"/>
            <a:r>
              <a:rPr lang="en-US" dirty="0" smtClean="0"/>
              <a:t>It was his first public miracle.</a:t>
            </a:r>
          </a:p>
          <a:p>
            <a:pPr lvl="0"/>
            <a:r>
              <a:rPr lang="en-US" dirty="0" smtClean="0"/>
              <a:t>He responded when she asked him to help them.</a:t>
            </a:r>
            <a:endParaRPr lang="en-US" dirty="0"/>
          </a:p>
        </p:txBody>
      </p:sp>
      <p:pic>
        <p:nvPicPr>
          <p:cNvPr id="4" name="Picture 3" descr="wedding feast-wikimedia.jpg"/>
          <p:cNvPicPr>
            <a:picLocks noChangeAspect="1"/>
          </p:cNvPicPr>
          <p:nvPr/>
        </p:nvPicPr>
        <p:blipFill>
          <a:blip r:embed="rId2" cstate="print"/>
          <a:srcRect l="3975" b="5882"/>
          <a:stretch>
            <a:fillRect/>
          </a:stretch>
        </p:blipFill>
        <p:spPr>
          <a:xfrm>
            <a:off x="4965374" y="1765593"/>
            <a:ext cx="3681897" cy="3657600"/>
          </a:xfrm>
          <a:prstGeom prst="roundRect">
            <a:avLst>
              <a:gd name="adj" fmla="val 8594"/>
            </a:avLst>
          </a:prstGeom>
          <a:solidFill>
            <a:srgbClr val="FFFFFF">
              <a:shade val="85000"/>
            </a:srgbClr>
          </a:solidFill>
          <a:ln>
            <a:noFill/>
          </a:ln>
          <a:effectLst>
            <a:reflection blurRad="12700" stA="38000" endPos="28000" dist="5000" dir="5400000" sy="-100000" algn="bl" rotWithShape="0"/>
          </a:effectLst>
        </p:spPr>
      </p:pic>
      <p:sp>
        <p:nvSpPr>
          <p:cNvPr id="5" name="TextBox 4"/>
          <p:cNvSpPr txBox="1"/>
          <p:nvPr/>
        </p:nvSpPr>
        <p:spPr bwMode="auto">
          <a:xfrm rot="5400000">
            <a:off x="8238038" y="4792161"/>
            <a:ext cx="9144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The Fourth Station of the Cross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r>
              <a:rPr lang="en-US" dirty="0" smtClean="0"/>
              <a:t>Jesus meets his mother.</a:t>
            </a:r>
          </a:p>
          <a:p>
            <a:endParaRPr lang="en-US" dirty="0"/>
          </a:p>
        </p:txBody>
      </p:sp>
      <p:pic>
        <p:nvPicPr>
          <p:cNvPr id="4" name="Picture 3" descr="FOURTH_STATION_Jesus_meets_his_Mother- wikimedia.jpg"/>
          <p:cNvPicPr>
            <a:picLocks noChangeAspect="1"/>
          </p:cNvPicPr>
          <p:nvPr/>
        </p:nvPicPr>
        <p:blipFill>
          <a:blip r:embed="rId2" cstate="print"/>
          <a:stretch>
            <a:fillRect/>
          </a:stretch>
        </p:blipFill>
        <p:spPr>
          <a:xfrm>
            <a:off x="1524000" y="2284791"/>
            <a:ext cx="5953722" cy="4268409"/>
          </a:xfrm>
          <a:prstGeom prst="rect">
            <a:avLst/>
          </a:prstGeom>
          <a:ln>
            <a:noFill/>
          </a:ln>
          <a:effectLst>
            <a:outerShdw blurRad="292100" dist="139700" dir="2700000" algn="tl" rotWithShape="0">
              <a:srgbClr val="333333">
                <a:alpha val="65000"/>
              </a:srgbClr>
            </a:outerShdw>
          </a:effectLst>
        </p:spPr>
      </p:pic>
      <p:sp>
        <p:nvSpPr>
          <p:cNvPr id="5" name="TextBox 4"/>
          <p:cNvSpPr txBox="1"/>
          <p:nvPr/>
        </p:nvSpPr>
        <p:spPr bwMode="auto">
          <a:xfrm rot="5400000">
            <a:off x="7078160" y="5782761"/>
            <a:ext cx="914401"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Mary at the Foot of the Cross</a:t>
            </a:r>
            <a:endParaRPr lang="en-US" dirty="0">
              <a:solidFill>
                <a:schemeClr val="accent6">
                  <a:lumMod val="75000"/>
                </a:schemeClr>
              </a:solidFill>
            </a:endParaRPr>
          </a:p>
        </p:txBody>
      </p:sp>
      <p:sp>
        <p:nvSpPr>
          <p:cNvPr id="3" name="Content Placeholder 2"/>
          <p:cNvSpPr>
            <a:spLocks noGrp="1"/>
          </p:cNvSpPr>
          <p:nvPr>
            <p:ph idx="1"/>
          </p:nvPr>
        </p:nvSpPr>
        <p:spPr>
          <a:xfrm>
            <a:off x="1371600" y="1752600"/>
            <a:ext cx="3429000" cy="4373563"/>
          </a:xfrm>
        </p:spPr>
        <p:txBody>
          <a:bodyPr/>
          <a:lstStyle/>
          <a:p>
            <a:pPr marL="0" indent="0">
              <a:buNone/>
            </a:pPr>
            <a:r>
              <a:rPr lang="en-US" dirty="0" smtClean="0"/>
              <a:t>“Then he said to the disciple, ‘Behold, your mother’” (John 19:27).</a:t>
            </a:r>
          </a:p>
          <a:p>
            <a:endParaRPr lang="en-US" dirty="0"/>
          </a:p>
        </p:txBody>
      </p:sp>
      <p:pic>
        <p:nvPicPr>
          <p:cNvPr id="4" name="Picture 3" descr="Jesus_on_the_cross-wikimedia.png"/>
          <p:cNvPicPr>
            <a:picLocks noChangeAspect="1"/>
          </p:cNvPicPr>
          <p:nvPr/>
        </p:nvPicPr>
        <p:blipFill>
          <a:blip r:embed="rId2" cstate="print"/>
          <a:stretch>
            <a:fillRect/>
          </a:stretch>
        </p:blipFill>
        <p:spPr>
          <a:xfrm>
            <a:off x="5216202" y="1828800"/>
            <a:ext cx="3185612" cy="4121343"/>
          </a:xfrm>
          <a:prstGeom prst="rect">
            <a:avLst/>
          </a:prstGeom>
          <a:ln w="127000" cap="rnd">
            <a:solidFill>
              <a:srgbClr val="C00000"/>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p:spPr>
      </p:pic>
      <p:sp>
        <p:nvSpPr>
          <p:cNvPr id="5" name="TextBox 4"/>
          <p:cNvSpPr txBox="1"/>
          <p:nvPr/>
        </p:nvSpPr>
        <p:spPr bwMode="auto">
          <a:xfrm rot="5400000">
            <a:off x="7534656" y="5897062"/>
            <a:ext cx="1752600" cy="169277"/>
          </a:xfrm>
          <a:prstGeom prst="rect">
            <a:avLst/>
          </a:prstGeom>
          <a:noFill/>
          <a:ln w="9525">
            <a:noFill/>
            <a:miter lim="800000"/>
            <a:headEnd/>
            <a:tailEnd/>
          </a:ln>
        </p:spPr>
        <p:txBody>
          <a:bodyPr wrap="square" rtlCol="0">
            <a:spAutoFit/>
          </a:bodyPr>
          <a:lstStyle/>
          <a:p>
            <a:r>
              <a:rPr lang="en-US" sz="500" dirty="0" smtClean="0">
                <a:solidFill>
                  <a:schemeClr val="bg1"/>
                </a:solidFill>
              </a:rPr>
              <a:t>Image in public domain</a:t>
            </a:r>
            <a:endParaRPr lang="en-US" sz="500" dirty="0">
              <a:solidFill>
                <a:schemeClr val="bg1"/>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sp>
        <p:nvSpPr>
          <p:cNvPr id="3" name="Content Placeholder 2"/>
          <p:cNvSpPr>
            <a:spLocks noGrp="1"/>
          </p:cNvSpPr>
          <p:nvPr>
            <p:ph idx="1"/>
          </p:nvPr>
        </p:nvSpPr>
        <p:spPr>
          <a:xfrm>
            <a:off x="1371600" y="1752600"/>
            <a:ext cx="3581400" cy="4373563"/>
          </a:xfrm>
        </p:spPr>
        <p:txBody>
          <a:bodyPr/>
          <a:lstStyle/>
          <a:p>
            <a:pPr marL="0" indent="0">
              <a:buNone/>
            </a:pPr>
            <a:r>
              <a:rPr lang="en-US" dirty="0" smtClean="0"/>
              <a:t>“Why should we not all together look to her as our common Mother who prays for the unity of God’s family and who ‘precedes’ us all at the head of the long line of witnesses of faith in the one Lord?” (John Paul II, </a:t>
            </a:r>
            <a:r>
              <a:rPr lang="en-US" i="1" dirty="0" err="1" smtClean="0"/>
              <a:t>Redemptoris</a:t>
            </a:r>
            <a:r>
              <a:rPr lang="en-US" i="1" dirty="0" smtClean="0"/>
              <a:t> Mater</a:t>
            </a:r>
            <a:r>
              <a:rPr lang="en-US" dirty="0" smtClean="0"/>
              <a:t>, 30)</a:t>
            </a:r>
          </a:p>
          <a:p>
            <a:endParaRPr lang="en-US" dirty="0"/>
          </a:p>
        </p:txBody>
      </p:sp>
      <p:pic>
        <p:nvPicPr>
          <p:cNvPr id="4" name="Picture 3" descr="time magazine-www.time.com"/>
          <p:cNvPicPr>
            <a:picLocks noChangeAspect="1"/>
          </p:cNvPicPr>
          <p:nvPr/>
        </p:nvPicPr>
        <p:blipFill>
          <a:blip r:embed="rId3" cstate="print"/>
          <a:stretch>
            <a:fillRect/>
          </a:stretch>
        </p:blipFill>
        <p:spPr>
          <a:xfrm>
            <a:off x="4975991" y="1066800"/>
            <a:ext cx="3634609" cy="4788598"/>
          </a:xfrm>
          <a:prstGeom prst="rect">
            <a:avLst/>
          </a:prstGeom>
        </p:spPr>
      </p:pic>
      <p:sp>
        <p:nvSpPr>
          <p:cNvPr id="5" name="TextBox 4"/>
          <p:cNvSpPr txBox="1"/>
          <p:nvPr/>
        </p:nvSpPr>
        <p:spPr bwMode="auto">
          <a:xfrm rot="5400000">
            <a:off x="7424928" y="6392361"/>
            <a:ext cx="2438400" cy="169277"/>
          </a:xfrm>
          <a:prstGeom prst="rect">
            <a:avLst/>
          </a:prstGeom>
          <a:noFill/>
          <a:ln w="9525">
            <a:noFill/>
            <a:miter lim="800000"/>
            <a:headEnd/>
            <a:tailEnd/>
          </a:ln>
        </p:spPr>
        <p:txBody>
          <a:bodyPr wrap="square" rtlCol="0">
            <a:spAutoFit/>
          </a:bodyPr>
          <a:lstStyle/>
          <a:p>
            <a:r>
              <a:rPr lang="en-US" sz="500" dirty="0" smtClean="0"/>
              <a:t>©  www.time.com</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pic>
        <p:nvPicPr>
          <p:cNvPr id="4" name="Picture 3" descr="Our_Mother_of_Perpetual_Help-wikimedia.jpg"/>
          <p:cNvPicPr>
            <a:picLocks noChangeAspect="1"/>
          </p:cNvPicPr>
          <p:nvPr/>
        </p:nvPicPr>
        <p:blipFill>
          <a:blip r:embed="rId3" cstate="print"/>
          <a:srcRect t="3480"/>
          <a:stretch>
            <a:fillRect/>
          </a:stretch>
        </p:blipFill>
        <p:spPr>
          <a:xfrm>
            <a:off x="2057400" y="1752600"/>
            <a:ext cx="4114800" cy="490046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5400000">
            <a:off x="5380539" y="4296862"/>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accent6">
                    <a:lumMod val="75000"/>
                  </a:schemeClr>
                </a:solidFill>
              </a:rPr>
              <a:t>Mary, Our Mother</a:t>
            </a:r>
            <a:endParaRPr lang="en-US" dirty="0">
              <a:solidFill>
                <a:schemeClr val="accent6">
                  <a:lumMod val="75000"/>
                </a:schemeClr>
              </a:solidFill>
            </a:endParaRPr>
          </a:p>
        </p:txBody>
      </p:sp>
      <p:sp>
        <p:nvSpPr>
          <p:cNvPr id="6" name="Content Placeholder 5"/>
          <p:cNvSpPr>
            <a:spLocks noGrp="1"/>
          </p:cNvSpPr>
          <p:nvPr>
            <p:ph idx="1"/>
          </p:nvPr>
        </p:nvSpPr>
        <p:spPr>
          <a:xfrm>
            <a:off x="1371600" y="1752600"/>
            <a:ext cx="3276600" cy="4373563"/>
          </a:xfrm>
        </p:spPr>
        <p:txBody>
          <a:bodyPr/>
          <a:lstStyle/>
          <a:p>
            <a:pPr lvl="0"/>
            <a:r>
              <a:rPr lang="en-US" dirty="0" smtClean="0"/>
              <a:t>Think about when you first heard about Mary.</a:t>
            </a:r>
          </a:p>
          <a:p>
            <a:pPr lvl="0"/>
            <a:r>
              <a:rPr lang="en-US" dirty="0" smtClean="0"/>
              <a:t>What were you told?</a:t>
            </a:r>
          </a:p>
          <a:p>
            <a:pPr lvl="0"/>
            <a:r>
              <a:rPr lang="en-US" dirty="0" smtClean="0"/>
              <a:t>How has your understanding of Mary grown?</a:t>
            </a:r>
            <a:endParaRPr lang="en-US" dirty="0"/>
          </a:p>
        </p:txBody>
      </p:sp>
      <p:pic>
        <p:nvPicPr>
          <p:cNvPr id="7" name="Picture 6" descr="Virgin-Mary-wikimedia.jpeg"/>
          <p:cNvPicPr>
            <a:picLocks noChangeAspect="1"/>
          </p:cNvPicPr>
          <p:nvPr/>
        </p:nvPicPr>
        <p:blipFill>
          <a:blip r:embed="rId3" cstate="print"/>
          <a:stretch>
            <a:fillRect/>
          </a:stretch>
        </p:blipFill>
        <p:spPr>
          <a:xfrm>
            <a:off x="4953000" y="1143000"/>
            <a:ext cx="3565880" cy="4746583"/>
          </a:xfrm>
          <a:prstGeom prst="rect">
            <a:avLst/>
          </a:prstGeom>
          <a:ln>
            <a:noFill/>
          </a:ln>
          <a:effectLst>
            <a:outerShdw blurRad="292100" dist="139700" dir="2700000" algn="tl" rotWithShape="0">
              <a:srgbClr val="333333">
                <a:alpha val="65000"/>
              </a:srgbClr>
            </a:outerShdw>
          </a:effectLst>
        </p:spPr>
      </p:pic>
      <p:sp>
        <p:nvSpPr>
          <p:cNvPr id="8" name="TextBox 7"/>
          <p:cNvSpPr txBox="1"/>
          <p:nvPr/>
        </p:nvSpPr>
        <p:spPr bwMode="auto">
          <a:xfrm rot="5400000">
            <a:off x="8115299" y="4944562"/>
            <a:ext cx="914399"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solidFill>
                  <a:schemeClr val="accent6">
                    <a:lumMod val="75000"/>
                  </a:schemeClr>
                </a:solidFill>
              </a:rPr>
              <a:t>What Do We Know about Mary?</a:t>
            </a:r>
            <a:endParaRPr lang="en-US" dirty="0">
              <a:solidFill>
                <a:schemeClr val="accent6">
                  <a:lumMod val="75000"/>
                </a:schemeClr>
              </a:solidFill>
            </a:endParaRPr>
          </a:p>
        </p:txBody>
      </p:sp>
      <p:sp>
        <p:nvSpPr>
          <p:cNvPr id="6" name="Content Placeholder 5"/>
          <p:cNvSpPr>
            <a:spLocks noGrp="1"/>
          </p:cNvSpPr>
          <p:nvPr>
            <p:ph idx="1"/>
          </p:nvPr>
        </p:nvSpPr>
        <p:spPr/>
        <p:txBody>
          <a:bodyPr/>
          <a:lstStyle/>
          <a:p>
            <a:pPr lvl="0"/>
            <a:r>
              <a:rPr lang="en-US" dirty="0" smtClean="0"/>
              <a:t>Her parents were Saints Anne and Joachim.</a:t>
            </a:r>
          </a:p>
          <a:p>
            <a:pPr lvl="0"/>
            <a:r>
              <a:rPr lang="en-US" dirty="0" smtClean="0"/>
              <a:t>She was born in Jerusalem and lived in Nazareth in Galilee.</a:t>
            </a:r>
          </a:p>
          <a:p>
            <a:pPr lvl="0"/>
            <a:r>
              <a:rPr lang="en-US" dirty="0" smtClean="0"/>
              <a:t>She was the cousin of Elizabeth, the mother of John the Baptist.</a:t>
            </a:r>
          </a:p>
          <a:p>
            <a:pPr lvl="0"/>
            <a:r>
              <a:rPr lang="en-US" dirty="0" smtClean="0"/>
              <a:t>She was betrothed (engaged) to Joseph when the angel Gabriel came to her: “Hail, favored one! The Lord is with you” (Luke 1:28).</a:t>
            </a:r>
          </a:p>
          <a:p>
            <a:pPr lvl="0"/>
            <a:r>
              <a:rPr lang="en-US" dirty="0" smtClean="0"/>
              <a:t>The Angel announced that she was to be the mother of Jesus, the Mother of God.</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animEffect transition="in" filter="fade">
                                      <p:cBhvr>
                                        <p:cTn id="7" dur="500"/>
                                        <p:tgtEl>
                                          <p:spTgt spid="6">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1" end="1"/>
                                            </p:txEl>
                                          </p:spTgt>
                                        </p:tgtEl>
                                        <p:attrNameLst>
                                          <p:attrName>style.visibility</p:attrName>
                                        </p:attrNameLst>
                                      </p:cBhvr>
                                      <p:to>
                                        <p:strVal val="visible"/>
                                      </p:to>
                                    </p:set>
                                    <p:animEffect transition="in" filter="fade">
                                      <p:cBhvr>
                                        <p:cTn id="12" dur="500"/>
                                        <p:tgtEl>
                                          <p:spTgt spid="6">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2" end="2"/>
                                            </p:txEl>
                                          </p:spTgt>
                                        </p:tgtEl>
                                        <p:attrNameLst>
                                          <p:attrName>style.visibility</p:attrName>
                                        </p:attrNameLst>
                                      </p:cBhvr>
                                      <p:to>
                                        <p:strVal val="visible"/>
                                      </p:to>
                                    </p:set>
                                    <p:animEffect transition="in" filter="fade">
                                      <p:cBhvr>
                                        <p:cTn id="17" dur="500"/>
                                        <p:tgtEl>
                                          <p:spTgt spid="6">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3" end="3"/>
                                            </p:txEl>
                                          </p:spTgt>
                                        </p:tgtEl>
                                        <p:attrNameLst>
                                          <p:attrName>style.visibility</p:attrName>
                                        </p:attrNameLst>
                                      </p:cBhvr>
                                      <p:to>
                                        <p:strVal val="visible"/>
                                      </p:to>
                                    </p:set>
                                    <p:animEffect transition="in" filter="fade">
                                      <p:cBhvr>
                                        <p:cTn id="22" dur="500"/>
                                        <p:tgtEl>
                                          <p:spTgt spid="6">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371600" y="1752600"/>
            <a:ext cx="3505200" cy="4373563"/>
          </a:xfrm>
        </p:spPr>
        <p:txBody>
          <a:bodyPr/>
          <a:lstStyle/>
          <a:p>
            <a:pPr lvl="0"/>
            <a:r>
              <a:rPr lang="en-US" dirty="0" smtClean="0"/>
              <a:t>Mary had a deep faith and trust in God.</a:t>
            </a:r>
          </a:p>
          <a:p>
            <a:pPr lvl="0"/>
            <a:r>
              <a:rPr lang="en-US" dirty="0" smtClean="0"/>
              <a:t>She was young and unmarried.</a:t>
            </a:r>
          </a:p>
          <a:p>
            <a:pPr lvl="0"/>
            <a:r>
              <a:rPr lang="en-US" dirty="0" smtClean="0"/>
              <a:t>She became pregnant by the Holy Spirit.</a:t>
            </a:r>
          </a:p>
          <a:p>
            <a:pPr>
              <a:buNone/>
            </a:pPr>
            <a:endParaRPr lang="en-US" dirty="0"/>
          </a:p>
        </p:txBody>
      </p:sp>
      <p:sp>
        <p:nvSpPr>
          <p:cNvPr id="4" name="Title 4"/>
          <p:cNvSpPr>
            <a:spLocks noGrp="1"/>
          </p:cNvSpPr>
          <p:nvPr>
            <p:ph type="title"/>
          </p:nvPr>
        </p:nvSpPr>
        <p:spPr/>
        <p:txBody>
          <a:bodyPr/>
          <a:lstStyle/>
          <a:p>
            <a:r>
              <a:rPr lang="en-US" dirty="0" smtClean="0">
                <a:solidFill>
                  <a:schemeClr val="accent6">
                    <a:lumMod val="75000"/>
                  </a:schemeClr>
                </a:solidFill>
              </a:rPr>
              <a:t>What Do We Know about Mary? </a:t>
            </a:r>
            <a:r>
              <a:rPr lang="en-US" sz="1400" dirty="0" smtClean="0">
                <a:solidFill>
                  <a:schemeClr val="accent6">
                    <a:lumMod val="75000"/>
                  </a:schemeClr>
                </a:solidFill>
              </a:rPr>
              <a:t>(cont.)</a:t>
            </a:r>
            <a:endParaRPr lang="en-US" sz="1400" dirty="0">
              <a:solidFill>
                <a:schemeClr val="accent6">
                  <a:lumMod val="75000"/>
                </a:schemeClr>
              </a:solidFill>
            </a:endParaRPr>
          </a:p>
        </p:txBody>
      </p:sp>
      <p:pic>
        <p:nvPicPr>
          <p:cNvPr id="7" name="Picture 6" descr="Mary2-wikimedia.JPG"/>
          <p:cNvPicPr>
            <a:picLocks noChangeAspect="1"/>
          </p:cNvPicPr>
          <p:nvPr/>
        </p:nvPicPr>
        <p:blipFill>
          <a:blip r:embed="rId3" cstate="print"/>
          <a:stretch>
            <a:fillRect/>
          </a:stretch>
        </p:blipFill>
        <p:spPr>
          <a:xfrm>
            <a:off x="5227320" y="1850922"/>
            <a:ext cx="3230880" cy="4168877"/>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8" name="TextBox 7"/>
          <p:cNvSpPr txBox="1"/>
          <p:nvPr/>
        </p:nvSpPr>
        <p:spPr bwMode="auto">
          <a:xfrm rot="5400000">
            <a:off x="7992562" y="5401761"/>
            <a:ext cx="914399"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Mary Became Pregnant by the Holy Spirit</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pPr marL="0" indent="0">
              <a:buNone/>
            </a:pPr>
            <a:r>
              <a:rPr lang="en-US" dirty="0" smtClean="0"/>
              <a:t>Take a few moments to reflect on how difficult this must have been for Mary.</a:t>
            </a:r>
          </a:p>
          <a:p>
            <a:pPr lvl="0"/>
            <a:r>
              <a:rPr lang="en-US" dirty="0" smtClean="0"/>
              <a:t>How would she tell Joseph?</a:t>
            </a:r>
          </a:p>
          <a:p>
            <a:pPr lvl="0"/>
            <a:r>
              <a:rPr lang="en-US" dirty="0" smtClean="0"/>
              <a:t>How would he respond?</a:t>
            </a:r>
          </a:p>
          <a:p>
            <a:pPr lvl="0"/>
            <a:r>
              <a:rPr lang="en-US" dirty="0" smtClean="0"/>
              <a:t>What would the neighbors say?</a:t>
            </a:r>
          </a:p>
          <a:p>
            <a:pPr lvl="0"/>
            <a:r>
              <a:rPr lang="en-US" dirty="0" smtClean="0"/>
              <a:t>Remember, this was a culture that stoned unmarried pregnant women.</a:t>
            </a:r>
          </a:p>
          <a:p>
            <a:pPr lvl="0"/>
            <a:r>
              <a:rPr lang="en-US" dirty="0" smtClean="0"/>
              <a:t>Mary’s “yes” would mean that she would be in danger and so would the baby she would carry: Jesus.</a:t>
            </a:r>
          </a:p>
          <a:p>
            <a:endParaRPr lang="en-US"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Mary Said Yes</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pPr lvl="0"/>
            <a:r>
              <a:rPr lang="en-US" dirty="0" smtClean="0"/>
              <a:t>“Behold, I am the handmaid of the Lord. May it be done to me according to your word” (Luke 1:38).</a:t>
            </a:r>
          </a:p>
          <a:p>
            <a:pPr lvl="0"/>
            <a:r>
              <a:rPr lang="en-US" dirty="0" smtClean="0"/>
              <a:t>We celebrate Mary’s </a:t>
            </a:r>
            <a:r>
              <a:rPr lang="en-US" i="1" dirty="0" smtClean="0"/>
              <a:t>yes</a:t>
            </a:r>
            <a:r>
              <a:rPr lang="en-US" dirty="0" smtClean="0"/>
              <a:t> on the Solemnity of the Annunciation, March 25.</a:t>
            </a:r>
          </a:p>
          <a:p>
            <a:endParaRPr lang="en-US" dirty="0"/>
          </a:p>
        </p:txBody>
      </p:sp>
      <p:pic>
        <p:nvPicPr>
          <p:cNvPr id="4" name="Picture 3" descr="Annunciation-wikimedia.jpg"/>
          <p:cNvPicPr>
            <a:picLocks noChangeAspect="1"/>
          </p:cNvPicPr>
          <p:nvPr/>
        </p:nvPicPr>
        <p:blipFill>
          <a:blip r:embed="rId3" cstate="print"/>
          <a:stretch>
            <a:fillRect/>
          </a:stretch>
        </p:blipFill>
        <p:spPr>
          <a:xfrm>
            <a:off x="2133600" y="3293649"/>
            <a:ext cx="4648200" cy="3259551"/>
          </a:xfrm>
          <a:prstGeom prst="rect">
            <a:avLst/>
          </a:prstGeom>
        </p:spPr>
      </p:pic>
      <p:sp>
        <p:nvSpPr>
          <p:cNvPr id="5" name="TextBox 4"/>
          <p:cNvSpPr txBox="1"/>
          <p:nvPr/>
        </p:nvSpPr>
        <p:spPr bwMode="auto">
          <a:xfrm rot="5400000">
            <a:off x="6392362" y="6163762"/>
            <a:ext cx="914399"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solidFill>
                  <a:schemeClr val="accent6">
                    <a:lumMod val="75000"/>
                  </a:schemeClr>
                </a:solidFill>
              </a:rPr>
              <a:t>The Visitation</a:t>
            </a:r>
            <a:endParaRPr lang="en-US" dirty="0">
              <a:solidFill>
                <a:schemeClr val="accent6">
                  <a:lumMod val="75000"/>
                </a:schemeClr>
              </a:solidFill>
            </a:endParaRPr>
          </a:p>
        </p:txBody>
      </p:sp>
      <p:sp>
        <p:nvSpPr>
          <p:cNvPr id="3" name="Content Placeholder 2"/>
          <p:cNvSpPr>
            <a:spLocks noGrp="1"/>
          </p:cNvSpPr>
          <p:nvPr>
            <p:ph idx="1"/>
          </p:nvPr>
        </p:nvSpPr>
        <p:spPr/>
        <p:txBody>
          <a:bodyPr/>
          <a:lstStyle/>
          <a:p>
            <a:pPr lvl="0"/>
            <a:r>
              <a:rPr lang="en-US" dirty="0" smtClean="0"/>
              <a:t>Mary learned that her cousin Elizabeth was also pregnant, and Mary went to visit her.</a:t>
            </a:r>
          </a:p>
          <a:p>
            <a:pPr lvl="0"/>
            <a:r>
              <a:rPr lang="en-US" dirty="0" smtClean="0"/>
              <a:t>Elizabeth recognized Mary as a mother, the mother of her Lord.</a:t>
            </a:r>
            <a:endParaRPr lang="en-US" dirty="0"/>
          </a:p>
        </p:txBody>
      </p:sp>
      <p:pic>
        <p:nvPicPr>
          <p:cNvPr id="4" name="Picture 3" descr="Visitation-wikimedia.jpg"/>
          <p:cNvPicPr>
            <a:picLocks noChangeAspect="1"/>
          </p:cNvPicPr>
          <p:nvPr/>
        </p:nvPicPr>
        <p:blipFill>
          <a:blip r:embed="rId3" cstate="print"/>
          <a:srcRect t="6777"/>
          <a:stretch>
            <a:fillRect/>
          </a:stretch>
        </p:blipFill>
        <p:spPr>
          <a:xfrm>
            <a:off x="2743200" y="3275328"/>
            <a:ext cx="3591894" cy="3354072"/>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
        <p:nvSpPr>
          <p:cNvPr id="5" name="TextBox 4"/>
          <p:cNvSpPr txBox="1"/>
          <p:nvPr/>
        </p:nvSpPr>
        <p:spPr bwMode="auto">
          <a:xfrm rot="5400000">
            <a:off x="5550408" y="5897062"/>
            <a:ext cx="1752600" cy="169277"/>
          </a:xfrm>
          <a:prstGeom prst="rect">
            <a:avLst/>
          </a:prstGeom>
          <a:noFill/>
          <a:ln w="9525">
            <a:noFill/>
            <a:miter lim="800000"/>
            <a:headEnd/>
            <a:tailEnd/>
          </a:ln>
        </p:spPr>
        <p:txBody>
          <a:bodyPr wrap="square" rtlCol="0">
            <a:spAutoFit/>
          </a:bodyPr>
          <a:lstStyle/>
          <a:p>
            <a:r>
              <a:rPr lang="en-US" sz="500" dirty="0" smtClean="0"/>
              <a:t>Image in public domain</a:t>
            </a:r>
            <a:endParaRPr lang="en-US" sz="500" dirty="0"/>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motherchild-shutterstock_57433735.jpg"/>
          <p:cNvPicPr>
            <a:picLocks noChangeAspect="1"/>
          </p:cNvPicPr>
          <p:nvPr/>
        </p:nvPicPr>
        <p:blipFill>
          <a:blip r:embed="rId3" cstate="print"/>
          <a:stretch>
            <a:fillRect/>
          </a:stretch>
        </p:blipFill>
        <p:spPr>
          <a:xfrm>
            <a:off x="1066800" y="1729740"/>
            <a:ext cx="5943600" cy="5052060"/>
          </a:xfrm>
          <a:prstGeom prst="rect">
            <a:avLst/>
          </a:prstGeom>
        </p:spPr>
      </p:pic>
      <p:sp>
        <p:nvSpPr>
          <p:cNvPr id="2" name="Title 1"/>
          <p:cNvSpPr>
            <a:spLocks noGrp="1"/>
          </p:cNvSpPr>
          <p:nvPr>
            <p:ph type="title"/>
          </p:nvPr>
        </p:nvSpPr>
        <p:spPr/>
        <p:txBody>
          <a:bodyPr/>
          <a:lstStyle/>
          <a:p>
            <a:r>
              <a:rPr lang="en-US" dirty="0" smtClean="0">
                <a:solidFill>
                  <a:schemeClr val="accent6">
                    <a:lumMod val="75000"/>
                  </a:schemeClr>
                </a:solidFill>
              </a:rPr>
              <a:t>What Is a Mother?</a:t>
            </a:r>
            <a:endParaRPr lang="en-US" dirty="0">
              <a:solidFill>
                <a:schemeClr val="accent6">
                  <a:lumMod val="75000"/>
                </a:schemeClr>
              </a:solidFill>
            </a:endParaRPr>
          </a:p>
        </p:txBody>
      </p:sp>
      <p:sp>
        <p:nvSpPr>
          <p:cNvPr id="3" name="Content Placeholder 2"/>
          <p:cNvSpPr>
            <a:spLocks noGrp="1"/>
          </p:cNvSpPr>
          <p:nvPr>
            <p:ph idx="1"/>
          </p:nvPr>
        </p:nvSpPr>
        <p:spPr>
          <a:xfrm>
            <a:off x="4267200" y="1752600"/>
            <a:ext cx="3581400" cy="4373563"/>
          </a:xfrm>
        </p:spPr>
        <p:txBody>
          <a:bodyPr/>
          <a:lstStyle/>
          <a:p>
            <a:pPr lvl="0"/>
            <a:r>
              <a:rPr lang="en-US" dirty="0" smtClean="0"/>
              <a:t>What is a mother?</a:t>
            </a:r>
          </a:p>
          <a:p>
            <a:pPr lvl="0"/>
            <a:r>
              <a:rPr lang="en-US" dirty="0" smtClean="0"/>
              <a:t>What can we learn about Mary from our response to this question?</a:t>
            </a:r>
          </a:p>
          <a:p>
            <a:endParaRPr lang="en-US" dirty="0"/>
          </a:p>
        </p:txBody>
      </p:sp>
      <p:sp>
        <p:nvSpPr>
          <p:cNvPr id="5" name="TextBox 4"/>
          <p:cNvSpPr txBox="1"/>
          <p:nvPr/>
        </p:nvSpPr>
        <p:spPr bwMode="auto">
          <a:xfrm rot="16200000">
            <a:off x="301752" y="5897062"/>
            <a:ext cx="1447800" cy="169275"/>
          </a:xfrm>
          <a:prstGeom prst="rect">
            <a:avLst/>
          </a:prstGeom>
          <a:noFill/>
          <a:ln w="9525">
            <a:noFill/>
            <a:miter lim="800000"/>
            <a:headEnd/>
            <a:tailEnd/>
          </a:ln>
        </p:spPr>
        <p:txBody>
          <a:bodyPr wrap="square" rtlCol="0">
            <a:spAutoFit/>
          </a:bodyPr>
          <a:lstStyle/>
          <a:p>
            <a:r>
              <a:rPr lang="en-US" sz="500" dirty="0" smtClean="0"/>
              <a:t>© Shutterstock.com / </a:t>
            </a:r>
            <a:r>
              <a:rPr lang="en-US" sz="500" dirty="0" err="1" smtClean="0"/>
              <a:t>Gladskikh</a:t>
            </a:r>
            <a:r>
              <a:rPr lang="en-US" sz="500" dirty="0" smtClean="0"/>
              <a:t> Tatiana</a:t>
            </a:r>
            <a:endParaRPr lang="en-US" sz="500" dirty="0">
              <a:solidFill>
                <a:schemeClr val="bg1">
                  <a:lumMod val="65000"/>
                </a:schemeClr>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solidFill>
                  <a:schemeClr val="accent6">
                    <a:lumMod val="75000"/>
                  </a:schemeClr>
                </a:solidFill>
              </a:rPr>
              <a:t>Mary, Mother of Jesus</a:t>
            </a:r>
            <a:endParaRPr lang="en-US" dirty="0">
              <a:solidFill>
                <a:schemeClr val="accent6">
                  <a:lumMod val="75000"/>
                </a:schemeClr>
              </a:solidFill>
            </a:endParaRPr>
          </a:p>
        </p:txBody>
      </p:sp>
      <p:pic>
        <p:nvPicPr>
          <p:cNvPr id="4" name="Picture 3" descr="maryandjesus-wikimedia.jpg"/>
          <p:cNvPicPr>
            <a:picLocks noChangeAspect="1"/>
          </p:cNvPicPr>
          <p:nvPr/>
        </p:nvPicPr>
        <p:blipFill>
          <a:blip r:embed="rId3" cstate="print"/>
          <a:stretch>
            <a:fillRect/>
          </a:stretch>
        </p:blipFill>
        <p:spPr>
          <a:xfrm rot="21276059">
            <a:off x="5350146" y="1285595"/>
            <a:ext cx="3207039" cy="37338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5" name="Picture 4" descr="Virgin_Mary_and_Jesus-wikimedia.jpg"/>
          <p:cNvPicPr>
            <a:picLocks noChangeAspect="1"/>
          </p:cNvPicPr>
          <p:nvPr/>
        </p:nvPicPr>
        <p:blipFill>
          <a:blip r:embed="rId4" cstate="print"/>
          <a:stretch>
            <a:fillRect/>
          </a:stretch>
        </p:blipFill>
        <p:spPr>
          <a:xfrm rot="533102">
            <a:off x="565001" y="2249096"/>
            <a:ext cx="2729536" cy="3581400"/>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6" name="Picture 5" descr="Blessed_Virgin_Mary_and_Jesus,_Marija_Bistrica-wikimedia.JPG"/>
          <p:cNvPicPr>
            <a:picLocks noChangeAspect="1"/>
          </p:cNvPicPr>
          <p:nvPr/>
        </p:nvPicPr>
        <p:blipFill>
          <a:blip r:embed="rId5" cstate="print"/>
          <a:stretch>
            <a:fillRect/>
          </a:stretch>
        </p:blipFill>
        <p:spPr>
          <a:xfrm>
            <a:off x="3339084" y="1981200"/>
            <a:ext cx="2147316" cy="4252111"/>
          </a:xfrm>
          <a:prstGeom prst="rect">
            <a:avLst/>
          </a:prstGeom>
          <a:solidFill>
            <a:srgbClr val="FFFFFF">
              <a:shade val="85000"/>
            </a:srgbClr>
          </a:solidFill>
          <a:ln w="1905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7" name="TextBox 6"/>
          <p:cNvSpPr txBox="1"/>
          <p:nvPr/>
        </p:nvSpPr>
        <p:spPr bwMode="auto">
          <a:xfrm>
            <a:off x="990600" y="6612523"/>
            <a:ext cx="1752600" cy="169277"/>
          </a:xfrm>
          <a:prstGeom prst="rect">
            <a:avLst/>
          </a:prstGeom>
          <a:noFill/>
          <a:ln w="9525">
            <a:noFill/>
            <a:miter lim="800000"/>
            <a:headEnd/>
            <a:tailEnd/>
          </a:ln>
        </p:spPr>
        <p:txBody>
          <a:bodyPr wrap="square" rtlCol="0">
            <a:spAutoFit/>
          </a:bodyPr>
          <a:lstStyle/>
          <a:p>
            <a:r>
              <a:rPr lang="en-US" sz="500" dirty="0" smtClean="0"/>
              <a:t>Images in public domain</a:t>
            </a:r>
            <a:endParaRPr lang="en-US" sz="500"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LIC Presentation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141</TotalTime>
  <Words>613</Words>
  <Application>Microsoft Office PowerPoint</Application>
  <PresentationFormat>On-screen Show (4:3)</PresentationFormat>
  <Paragraphs>69</Paragraphs>
  <Slides>14</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LIC Presentation template</vt:lpstr>
      <vt:lpstr>Mary, Our Mother </vt:lpstr>
      <vt:lpstr>Mary, Our Mother</vt:lpstr>
      <vt:lpstr>What Do We Know about Mary?</vt:lpstr>
      <vt:lpstr>What Do We Know about Mary? (cont.)</vt:lpstr>
      <vt:lpstr>Mary Became Pregnant by the Holy Spirit</vt:lpstr>
      <vt:lpstr>Mary Said Yes</vt:lpstr>
      <vt:lpstr>The Visitation</vt:lpstr>
      <vt:lpstr>What Is a Mother?</vt:lpstr>
      <vt:lpstr>Mary, Mother of Jesus</vt:lpstr>
      <vt:lpstr>The Wedding Feast at Cana</vt:lpstr>
      <vt:lpstr>The Fourth Station of the Cross</vt:lpstr>
      <vt:lpstr>Mary at the Foot of the Cross</vt:lpstr>
      <vt:lpstr>Mary, Our Mother</vt:lpstr>
      <vt:lpstr>Mary, Our Mother</vt:lpstr>
    </vt:vector>
  </TitlesOfParts>
  <Company>Saint Mary's Press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Beth Martinka</dc:creator>
  <cp:lastModifiedBy>Brian Holzworth</cp:lastModifiedBy>
  <cp:revision>21</cp:revision>
  <dcterms:created xsi:type="dcterms:W3CDTF">2010-07-22T15:48:05Z</dcterms:created>
  <dcterms:modified xsi:type="dcterms:W3CDTF">2014-02-17T15:57:27Z</dcterms:modified>
</cp:coreProperties>
</file>