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26009600" cy="19507200"/>
  <p:notesSz cx="6858000" cy="9144000"/>
  <p:defaultTextStyle>
    <a:lvl1pPr>
      <a:defRPr sz="5000">
        <a:latin typeface="Calibri"/>
        <a:ea typeface="Calibri"/>
        <a:cs typeface="Calibri"/>
        <a:sym typeface="Calibri"/>
      </a:defRPr>
    </a:lvl1pPr>
    <a:lvl2pPr indent="457200">
      <a:defRPr sz="5000">
        <a:latin typeface="Calibri"/>
        <a:ea typeface="Calibri"/>
        <a:cs typeface="Calibri"/>
        <a:sym typeface="Calibri"/>
      </a:defRPr>
    </a:lvl2pPr>
    <a:lvl3pPr indent="914400">
      <a:defRPr sz="5000">
        <a:latin typeface="Calibri"/>
        <a:ea typeface="Calibri"/>
        <a:cs typeface="Calibri"/>
        <a:sym typeface="Calibri"/>
      </a:defRPr>
    </a:lvl3pPr>
    <a:lvl4pPr indent="1371600">
      <a:defRPr sz="5000">
        <a:latin typeface="Calibri"/>
        <a:ea typeface="Calibri"/>
        <a:cs typeface="Calibri"/>
        <a:sym typeface="Calibri"/>
      </a:defRPr>
    </a:lvl4pPr>
    <a:lvl5pPr indent="1828800">
      <a:defRPr sz="5000">
        <a:latin typeface="Calibri"/>
        <a:ea typeface="Calibri"/>
        <a:cs typeface="Calibri"/>
        <a:sym typeface="Calibri"/>
      </a:defRPr>
    </a:lvl5pPr>
    <a:lvl6pPr indent="2286000">
      <a:defRPr sz="5000">
        <a:latin typeface="Calibri"/>
        <a:ea typeface="Calibri"/>
        <a:cs typeface="Calibri"/>
        <a:sym typeface="Calibri"/>
      </a:defRPr>
    </a:lvl6pPr>
    <a:lvl7pPr indent="2743200">
      <a:defRPr sz="5000">
        <a:latin typeface="Calibri"/>
        <a:ea typeface="Calibri"/>
        <a:cs typeface="Calibri"/>
        <a:sym typeface="Calibri"/>
      </a:defRPr>
    </a:lvl7pPr>
    <a:lvl8pPr indent="3200400">
      <a:defRPr sz="5000">
        <a:latin typeface="Calibri"/>
        <a:ea typeface="Calibri"/>
        <a:cs typeface="Calibri"/>
        <a:sym typeface="Calibri"/>
      </a:defRPr>
    </a:lvl8pPr>
    <a:lvl9pPr indent="3657600">
      <a:defRPr sz="5000">
        <a:latin typeface="Calibri"/>
        <a:ea typeface="Calibri"/>
        <a:cs typeface="Calibri"/>
        <a:sym typeface="Calibri"/>
      </a:defRPr>
    </a:lvl9pPr>
  </p:defaultTextStyle>
  <p:extLst>
    <p:ext uri="{EFAFB233-063F-42B5-8137-9DF3F51BA10A}">
      <p15:sldGuideLst xmlns:p15="http://schemas.microsoft.com/office/powerpoint/2012/main">
        <p15:guide id="1" orient="horz" pos="6144">
          <p15:clr>
            <a:srgbClr val="A4A3A4"/>
          </p15:clr>
        </p15:guide>
        <p15:guide id="2" pos="81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y Ruff" initials="JR"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86019" autoAdjust="0"/>
  </p:normalViewPr>
  <p:slideViewPr>
    <p:cSldViewPr snapToGrid="0" snapToObjects="1">
      <p:cViewPr varScale="1">
        <p:scale>
          <a:sx n="28" d="100"/>
          <a:sy n="28" d="100"/>
        </p:scale>
        <p:origin x="156" y="312"/>
      </p:cViewPr>
      <p:guideLst>
        <p:guide orient="horz" pos="6144"/>
        <p:guide pos="819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hape 2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6" name="Shape 2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947042639"/>
      </p:ext>
    </p:extLst>
  </p:cSld>
  <p:clrMap bg1="lt1" tx1="dk1" bg2="lt2" tx2="dk2" accent1="accent1" accent2="accent2" accent3="accent3" accent4="accent4" accent5="accent5" accent6="accent6" hlink="hlink" folHlink="folHlink"/>
  <p:notesStyle>
    <a:lvl1pPr defTabSz="457200">
      <a:lnSpc>
        <a:spcPct val="117999"/>
      </a:lnSpc>
      <a:defRPr sz="6200">
        <a:latin typeface="+mn-lt"/>
        <a:ea typeface="+mn-ea"/>
        <a:cs typeface="+mn-cs"/>
        <a:sym typeface="Helvetica Neue"/>
      </a:defRPr>
    </a:lvl1pPr>
    <a:lvl2pPr indent="228600" defTabSz="457200">
      <a:lnSpc>
        <a:spcPct val="117999"/>
      </a:lnSpc>
      <a:defRPr sz="6200">
        <a:latin typeface="+mn-lt"/>
        <a:ea typeface="+mn-ea"/>
        <a:cs typeface="+mn-cs"/>
        <a:sym typeface="Helvetica Neue"/>
      </a:defRPr>
    </a:lvl2pPr>
    <a:lvl3pPr indent="457200" defTabSz="457200">
      <a:lnSpc>
        <a:spcPct val="117999"/>
      </a:lnSpc>
      <a:defRPr sz="6200">
        <a:latin typeface="+mn-lt"/>
        <a:ea typeface="+mn-ea"/>
        <a:cs typeface="+mn-cs"/>
        <a:sym typeface="Helvetica Neue"/>
      </a:defRPr>
    </a:lvl3pPr>
    <a:lvl4pPr indent="685800" defTabSz="457200">
      <a:lnSpc>
        <a:spcPct val="117999"/>
      </a:lnSpc>
      <a:defRPr sz="6200">
        <a:latin typeface="+mn-lt"/>
        <a:ea typeface="+mn-ea"/>
        <a:cs typeface="+mn-cs"/>
        <a:sym typeface="Helvetica Neue"/>
      </a:defRPr>
    </a:lvl4pPr>
    <a:lvl5pPr indent="914400" defTabSz="457200">
      <a:lnSpc>
        <a:spcPct val="117999"/>
      </a:lnSpc>
      <a:defRPr sz="6200">
        <a:latin typeface="+mn-lt"/>
        <a:ea typeface="+mn-ea"/>
        <a:cs typeface="+mn-cs"/>
        <a:sym typeface="Helvetica Neue"/>
      </a:defRPr>
    </a:lvl5pPr>
    <a:lvl6pPr indent="1143000" defTabSz="457200">
      <a:lnSpc>
        <a:spcPct val="117999"/>
      </a:lnSpc>
      <a:defRPr sz="6200">
        <a:latin typeface="+mn-lt"/>
        <a:ea typeface="+mn-ea"/>
        <a:cs typeface="+mn-cs"/>
        <a:sym typeface="Helvetica Neue"/>
      </a:defRPr>
    </a:lvl6pPr>
    <a:lvl7pPr indent="1371600" defTabSz="457200">
      <a:lnSpc>
        <a:spcPct val="117999"/>
      </a:lnSpc>
      <a:defRPr sz="6200">
        <a:latin typeface="+mn-lt"/>
        <a:ea typeface="+mn-ea"/>
        <a:cs typeface="+mn-cs"/>
        <a:sym typeface="Helvetica Neue"/>
      </a:defRPr>
    </a:lvl7pPr>
    <a:lvl8pPr indent="1600200" defTabSz="457200">
      <a:lnSpc>
        <a:spcPct val="117999"/>
      </a:lnSpc>
      <a:defRPr sz="6200">
        <a:latin typeface="+mn-lt"/>
        <a:ea typeface="+mn-ea"/>
        <a:cs typeface="+mn-cs"/>
        <a:sym typeface="Helvetica Neue"/>
      </a:defRPr>
    </a:lvl8pPr>
    <a:lvl9pPr indent="1828800" defTabSz="457200">
      <a:lnSpc>
        <a:spcPct val="117999"/>
      </a:lnSpc>
      <a:defRPr sz="6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Discuss the Live It! sidebar, “Daily Schedule for a Holy Teenager,” in</a:t>
            </a:r>
            <a:r>
              <a:rPr lang="en-US" sz="6200" baseline="0" dirty="0" smtClean="0">
                <a:effectLst/>
                <a:latin typeface="+mn-lt"/>
                <a:ea typeface="+mn-ea"/>
                <a:cs typeface="+mn-cs"/>
                <a:sym typeface="Helvetica Neue"/>
              </a:rPr>
              <a:t> article 33 </a:t>
            </a:r>
            <a:r>
              <a:rPr lang="en-US" sz="6200" dirty="0" smtClean="0">
                <a:effectLst/>
                <a:latin typeface="+mn-lt"/>
                <a:ea typeface="+mn-ea"/>
                <a:cs typeface="+mn-cs"/>
                <a:sym typeface="Helvetica Neue"/>
              </a:rPr>
              <a:t>of the student text. Ask what it means to feed your body, mind, and soul good things, and discuss challenges and benefits of doing so.</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33.</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1011427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Ask the questions that conclude article 36 in the student text:</a:t>
            </a:r>
            <a:r>
              <a:rPr lang="en-US" sz="6200" baseline="0" dirty="0" smtClean="0">
                <a:effectLst/>
                <a:latin typeface="+mn-lt"/>
                <a:ea typeface="+mn-ea"/>
                <a:cs typeface="+mn-cs"/>
                <a:sym typeface="Helvetica Neue"/>
              </a:rPr>
              <a:t> </a:t>
            </a:r>
            <a:r>
              <a:rPr lang="en-US" sz="6200" dirty="0" smtClean="0">
                <a:effectLst/>
                <a:latin typeface="+mn-lt"/>
                <a:ea typeface="+mn-ea"/>
                <a:cs typeface="+mn-cs"/>
                <a:sym typeface="Helvetica Neue"/>
              </a:rPr>
              <a:t>How do you already participate in Christ’s prophetic ministry? What can you start doing today?</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36. </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446990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Ask what this kind of leadership would look like in politics, business, and student activities.</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37.</a:t>
            </a:r>
          </a:p>
          <a:p>
            <a:endParaRPr lang="en-US" dirty="0"/>
          </a:p>
        </p:txBody>
      </p:sp>
    </p:spTree>
    <p:extLst>
      <p:ext uri="{BB962C8B-B14F-4D97-AF65-F5344CB8AC3E}">
        <p14:creationId xmlns:p14="http://schemas.microsoft.com/office/powerpoint/2010/main" val="3300632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Direct the students to read the paragraph that concludes the section</a:t>
            </a:r>
            <a:r>
              <a:rPr lang="en-US" sz="6200" baseline="0" dirty="0" smtClean="0">
                <a:effectLst/>
                <a:latin typeface="+mn-lt"/>
                <a:ea typeface="+mn-ea"/>
                <a:cs typeface="+mn-cs"/>
                <a:sym typeface="Helvetica Neue"/>
              </a:rPr>
              <a:t> “Christ’s Kingly Ministry” in article 37 of the student text. The paragraph begins: </a:t>
            </a:r>
            <a:r>
              <a:rPr lang="en-US" sz="6200" dirty="0" smtClean="0">
                <a:effectLst/>
                <a:latin typeface="+mn-lt"/>
                <a:ea typeface="+mn-ea"/>
                <a:cs typeface="+mn-cs"/>
                <a:sym typeface="Helvetica Neue"/>
              </a:rPr>
              <a:t>“These passages help us to understand . . .” Ask for examples from Jesus’ life illustrating each point.</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37.</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1671449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Ask the question on page 183 of the student text, “How do you already participate in Christ’s kingly ministry? What can you start doing today?”</a:t>
            </a:r>
          </a:p>
          <a:p>
            <a:r>
              <a:rPr lang="en-US" sz="6200" smtClean="0">
                <a:effectLst/>
                <a:latin typeface="+mn-lt"/>
                <a:ea typeface="+mn-ea"/>
                <a:cs typeface="+mn-cs"/>
                <a:sym typeface="Helvetica Neue"/>
              </a:rPr>
              <a:t/>
            </a:r>
            <a:br>
              <a:rPr lang="en-US" sz="6200" smtClean="0">
                <a:effectLst/>
                <a:latin typeface="+mn-lt"/>
                <a:ea typeface="+mn-ea"/>
                <a:cs typeface="+mn-cs"/>
                <a:sym typeface="Helvetica Neue"/>
              </a:rPr>
            </a:br>
            <a:r>
              <a:rPr lang="en-US" sz="6200" smtClean="0">
                <a:effectLst/>
                <a:latin typeface="+mn-lt"/>
                <a:ea typeface="+mn-ea"/>
                <a:cs typeface="+mn-cs"/>
                <a:sym typeface="Helvetica Neue"/>
              </a:rPr>
              <a:t>This slide corresponds to student book content in article 37.</a:t>
            </a:r>
          </a:p>
        </p:txBody>
      </p:sp>
    </p:spTree>
    <p:extLst>
      <p:ext uri="{BB962C8B-B14F-4D97-AF65-F5344CB8AC3E}">
        <p14:creationId xmlns:p14="http://schemas.microsoft.com/office/powerpoint/2010/main" val="137649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dirty="0" smtClean="0">
                <a:effectLst/>
                <a:latin typeface="+mn-lt"/>
                <a:ea typeface="+mn-ea"/>
                <a:cs typeface="+mn-cs"/>
                <a:sym typeface="Helvetica Neue"/>
              </a:rPr>
              <a:t> </a:t>
            </a:r>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Point out the specific help we receive from different kinds of grace and the many ways the Church helps us.</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33.</a:t>
            </a:r>
          </a:p>
          <a:p>
            <a:r>
              <a:rPr lang="en-US" sz="6200" dirty="0" smtClean="0">
                <a:effectLst/>
                <a:latin typeface="+mn-lt"/>
                <a:ea typeface="+mn-ea"/>
                <a:cs typeface="+mn-cs"/>
                <a:sym typeface="Helvetica Neue"/>
              </a:rPr>
              <a:t> </a:t>
            </a:r>
          </a:p>
          <a:p>
            <a:endParaRPr lang="en-US" dirty="0"/>
          </a:p>
        </p:txBody>
      </p:sp>
    </p:spTree>
    <p:extLst>
      <p:ext uri="{BB962C8B-B14F-4D97-AF65-F5344CB8AC3E}">
        <p14:creationId xmlns:p14="http://schemas.microsoft.com/office/powerpoint/2010/main" val="3873074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Direct the students to read the paragraph under the heading “How Can You Answer God’s Call?” in article 33 of the student text. Ask volunteers to identify the hallmarks of holiness mentioned in the paragraph (prayer, forgiveness, right choices, service).</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33.</a:t>
            </a:r>
          </a:p>
          <a:p>
            <a:endParaRPr lang="en-US" dirty="0"/>
          </a:p>
        </p:txBody>
      </p:sp>
    </p:spTree>
    <p:extLst>
      <p:ext uri="{BB962C8B-B14F-4D97-AF65-F5344CB8AC3E}">
        <p14:creationId xmlns:p14="http://schemas.microsoft.com/office/powerpoint/2010/main" val="147816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Remind the</a:t>
            </a:r>
            <a:r>
              <a:rPr lang="en-US" sz="6200" baseline="0" dirty="0" smtClean="0">
                <a:effectLst/>
                <a:latin typeface="+mn-lt"/>
                <a:ea typeface="+mn-ea"/>
                <a:cs typeface="+mn-cs"/>
                <a:sym typeface="Helvetica Neue"/>
              </a:rPr>
              <a:t> </a:t>
            </a:r>
            <a:r>
              <a:rPr lang="en-US" sz="6200" dirty="0" smtClean="0">
                <a:effectLst/>
                <a:latin typeface="+mn-lt"/>
                <a:ea typeface="+mn-ea"/>
                <a:cs typeface="+mn-cs"/>
                <a:sym typeface="Helvetica Neue"/>
              </a:rPr>
              <a:t>students that in the Old Testament, leaders were called forth and anointed with the Spirit to fulfill these three roles. Explain that the laity are also anointed for these roles at Baptism and Confirmation.</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34.</a:t>
            </a:r>
          </a:p>
        </p:txBody>
      </p:sp>
    </p:spTree>
    <p:extLst>
      <p:ext uri="{BB962C8B-B14F-4D97-AF65-F5344CB8AC3E}">
        <p14:creationId xmlns:p14="http://schemas.microsoft.com/office/powerpoint/2010/main" val="274239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that we are called to give up things we’d rather keep for the good of others and to grow closer to God. Ask for examples and help the students see that we may need to sacrifice time and money, but also actions and activities that are contrary to God’s will.</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35.</a:t>
            </a:r>
          </a:p>
          <a:p>
            <a:endParaRPr lang="en-US" dirty="0"/>
          </a:p>
        </p:txBody>
      </p:sp>
    </p:spTree>
    <p:extLst>
      <p:ext uri="{BB962C8B-B14F-4D97-AF65-F5344CB8AC3E}">
        <p14:creationId xmlns:p14="http://schemas.microsoft.com/office/powerpoint/2010/main" val="69013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Call attention to the examples of Saint Benedict the Moor (section “An</a:t>
            </a:r>
            <a:r>
              <a:rPr lang="en-US" sz="6200" baseline="0" dirty="0" smtClean="0">
                <a:effectLst/>
                <a:latin typeface="+mn-lt"/>
                <a:ea typeface="+mn-ea"/>
                <a:cs typeface="+mn-cs"/>
                <a:sym typeface="Helvetica Neue"/>
              </a:rPr>
              <a:t> Example of Priestly Ministry: Saint Benedict the Moor”) </a:t>
            </a:r>
            <a:r>
              <a:rPr lang="en-US" sz="6200" dirty="0" smtClean="0">
                <a:effectLst/>
                <a:latin typeface="+mn-lt"/>
                <a:ea typeface="+mn-ea"/>
                <a:cs typeface="+mn-cs"/>
                <a:sym typeface="Helvetica Neue"/>
              </a:rPr>
              <a:t>and Fr. Emil </a:t>
            </a:r>
            <a:r>
              <a:rPr lang="en-US" sz="6200" dirty="0" err="1" smtClean="0">
                <a:effectLst/>
                <a:latin typeface="+mn-lt"/>
                <a:ea typeface="+mn-ea"/>
                <a:cs typeface="+mn-cs"/>
                <a:sym typeface="Helvetica Neue"/>
              </a:rPr>
              <a:t>Kapaun</a:t>
            </a:r>
            <a:r>
              <a:rPr lang="en-US" sz="6200" dirty="0" smtClean="0">
                <a:effectLst/>
                <a:latin typeface="+mn-lt"/>
                <a:ea typeface="+mn-ea"/>
                <a:cs typeface="+mn-cs"/>
                <a:sym typeface="Helvetica Neue"/>
              </a:rPr>
              <a:t> (Faith in Action sidebar) in article 35 of the student text. Ask for other examples of saints or holy people the students admire for their sacrificial service to others.</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35.</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29715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Ask the questions that conclude article 35 in the student text:</a:t>
            </a:r>
            <a:r>
              <a:rPr lang="en-US" sz="6200" baseline="0" dirty="0" smtClean="0">
                <a:effectLst/>
                <a:latin typeface="+mn-lt"/>
                <a:ea typeface="+mn-ea"/>
                <a:cs typeface="+mn-cs"/>
                <a:sym typeface="Helvetica Neue"/>
              </a:rPr>
              <a:t> </a:t>
            </a:r>
            <a:r>
              <a:rPr lang="en-US" sz="6200" dirty="0" smtClean="0">
                <a:effectLst/>
                <a:latin typeface="+mn-lt"/>
                <a:ea typeface="+mn-ea"/>
                <a:cs typeface="+mn-cs"/>
                <a:sym typeface="Helvetica Neue"/>
              </a:rPr>
              <a:t>How do you already participate in Christ’s priestly ministry? What can you start doing today?</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35.</a:t>
            </a:r>
          </a:p>
          <a:p>
            <a:r>
              <a:rPr lang="en-US" sz="6200" dirty="0" smtClean="0">
                <a:effectLst/>
                <a:latin typeface="+mn-lt"/>
                <a:ea typeface="+mn-ea"/>
                <a:cs typeface="+mn-cs"/>
                <a:sym typeface="Helvetica Neue"/>
              </a:rPr>
              <a:t> </a:t>
            </a:r>
          </a:p>
          <a:p>
            <a:endParaRPr lang="en-US" dirty="0"/>
          </a:p>
        </p:txBody>
      </p:sp>
    </p:spTree>
    <p:extLst>
      <p:ext uri="{BB962C8B-B14F-4D97-AF65-F5344CB8AC3E}">
        <p14:creationId xmlns:p14="http://schemas.microsoft.com/office/powerpoint/2010/main" val="490432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For the first bullet point, ask how we would appropriately share our faith in Jesus in those places. For the third bullet point, ask for examples of how people might speak out for justice or encourage others to do the right thing where justice is called for.</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36.</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70241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Direct the students to look over the chart in article 36 of the student text. Ask how modern Christians can speak God’s word as the prophets did, and as Jesus did.</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36.</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4065405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5635413" y="3197013"/>
            <a:ext cx="18423468" cy="9058205"/>
          </a:xfrm>
          <a:prstGeom prst="rect">
            <a:avLst/>
          </a:prstGeom>
        </p:spPr>
        <p:txBody>
          <a:bodyPr/>
          <a:lstStyle>
            <a:lvl1pPr algn="ctr">
              <a:defRPr sz="12400">
                <a:effectLst>
                  <a:outerShdw blurRad="50800" dist="50800" dir="5400000" rotWithShape="0">
                    <a:srgbClr val="D9D9D9"/>
                  </a:outerShdw>
                </a:effectLst>
              </a:defRPr>
            </a:lvl1pPr>
          </a:lstStyle>
          <a:p>
            <a:pPr lvl="0">
              <a:defRPr sz="1800" b="0">
                <a:effectLst/>
              </a:defRPr>
            </a:pPr>
            <a:r>
              <a:rPr sz="12400" b="1">
                <a:effectLst>
                  <a:outerShdw blurRad="50800" dist="50800" dir="5400000" rotWithShape="0">
                    <a:srgbClr val="D9D9D9"/>
                  </a:outerShdw>
                </a:effectLst>
              </a:rPr>
              <a:t>Click to edit Master title style</a:t>
            </a:r>
          </a:p>
        </p:txBody>
      </p:sp>
      <p:sp>
        <p:nvSpPr>
          <p:cNvPr id="7" name="Shape 7"/>
          <p:cNvSpPr>
            <a:spLocks noGrp="1"/>
          </p:cNvSpPr>
          <p:nvPr>
            <p:ph type="body" idx="1"/>
          </p:nvPr>
        </p:nvSpPr>
        <p:spPr>
          <a:xfrm>
            <a:off x="21457920" y="15605760"/>
            <a:ext cx="4768427" cy="3901441"/>
          </a:xfrm>
          <a:prstGeom prst="rect">
            <a:avLst/>
          </a:prstGeom>
          <a:ln w="12700"/>
        </p:spPr>
        <p:txBody>
          <a:bodyPr lIns="0" tIns="0" rIns="0" bIns="0" anchor="ctr"/>
          <a:lstStyle>
            <a:lvl1pPr marL="342900" indent="-342900">
              <a:spcBef>
                <a:spcPts val="100"/>
              </a:spcBef>
              <a:buSzTx/>
              <a:buFontTx/>
              <a:buNone/>
              <a:defRPr sz="2200">
                <a:solidFill>
                  <a:srgbClr val="808080"/>
                </a:solidFill>
              </a:defRPr>
            </a:lvl1pPr>
          </a:lstStyle>
          <a:p>
            <a:pPr lvl="0">
              <a:defRPr sz="1800">
                <a:solidFill>
                  <a:srgbClr val="000000"/>
                </a:solidFill>
              </a:defRPr>
            </a:pPr>
            <a:r>
              <a:rPr sz="2200">
                <a:solidFill>
                  <a:srgbClr val="808080"/>
                </a:solidFill>
              </a:rPr>
              <a:t>Document # TX000000</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9" name="Shape 9"/>
          <p:cNvSpPr>
            <a:spLocks noGrp="1"/>
          </p:cNvSpPr>
          <p:nvPr>
            <p:ph type="title"/>
          </p:nvPr>
        </p:nvSpPr>
        <p:spPr>
          <a:prstGeom prst="rect">
            <a:avLst/>
          </a:prstGeom>
        </p:spPr>
        <p:txBody>
          <a:bodyPr/>
          <a:lstStyle/>
          <a:p>
            <a:pPr lvl="0">
              <a:defRPr sz="1800" b="0"/>
            </a:pPr>
            <a:r>
              <a:rPr sz="7800" b="1"/>
              <a:t>Click to edit Master title style</a:t>
            </a:r>
          </a:p>
        </p:txBody>
      </p:sp>
      <p:sp>
        <p:nvSpPr>
          <p:cNvPr id="10" name="Shape 10"/>
          <p:cNvSpPr>
            <a:spLocks noGrp="1"/>
          </p:cNvSpPr>
          <p:nvPr>
            <p:ph type="body" idx="1"/>
          </p:nvPr>
        </p:nvSpPr>
        <p:spPr>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2" name="Shape 12"/>
          <p:cNvSpPr>
            <a:spLocks noGrp="1"/>
          </p:cNvSpPr>
          <p:nvPr>
            <p:ph type="title"/>
          </p:nvPr>
        </p:nvSpPr>
        <p:spPr>
          <a:xfrm>
            <a:off x="2600959" y="2817706"/>
            <a:ext cx="23408642" cy="3467948"/>
          </a:xfrm>
          <a:prstGeom prst="rect">
            <a:avLst/>
          </a:prstGeom>
        </p:spPr>
        <p:txBody>
          <a:bodyPr/>
          <a:lstStyle/>
          <a:p>
            <a:pPr lvl="0">
              <a:defRPr sz="1800" b="0"/>
            </a:pPr>
            <a:r>
              <a:rPr sz="7800" b="1"/>
              <a:t>Click to edit Master title style2 line title</a:t>
            </a:r>
          </a:p>
        </p:txBody>
      </p:sp>
      <p:sp>
        <p:nvSpPr>
          <p:cNvPr id="13" name="Shape 13"/>
          <p:cNvSpPr>
            <a:spLocks noGrp="1"/>
          </p:cNvSpPr>
          <p:nvPr>
            <p:ph type="body" idx="1"/>
          </p:nvPr>
        </p:nvSpPr>
        <p:spPr>
          <a:xfrm>
            <a:off x="3901439" y="6285653"/>
            <a:ext cx="18423468" cy="13221548"/>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2 lines and content">
    <p:spTree>
      <p:nvGrpSpPr>
        <p:cNvPr id="1" name=""/>
        <p:cNvGrpSpPr/>
        <p:nvPr/>
      </p:nvGrpSpPr>
      <p:grpSpPr>
        <a:xfrm>
          <a:off x="0" y="0"/>
          <a:ext cx="0" cy="0"/>
          <a:chOff x="0" y="0"/>
          <a:chExt cx="0" cy="0"/>
        </a:xfrm>
      </p:grpSpPr>
      <p:sp>
        <p:nvSpPr>
          <p:cNvPr id="15" name="Shape 15"/>
          <p:cNvSpPr>
            <a:spLocks noGrp="1"/>
          </p:cNvSpPr>
          <p:nvPr>
            <p:ph type="title"/>
          </p:nvPr>
        </p:nvSpPr>
        <p:spPr>
          <a:xfrm>
            <a:off x="2600959" y="1733973"/>
            <a:ext cx="23408642" cy="4551681"/>
          </a:xfrm>
          <a:prstGeom prst="rect">
            <a:avLst/>
          </a:prstGeom>
        </p:spPr>
        <p:txBody>
          <a:bodyPr/>
          <a:lstStyle/>
          <a:p>
            <a:pPr lvl="0">
              <a:defRPr sz="1800" b="0"/>
            </a:pPr>
            <a:r>
              <a:rPr sz="7800" b="1"/>
              <a:t>Click to edit Master title style</a:t>
            </a:r>
          </a:p>
        </p:txBody>
      </p:sp>
      <p:sp>
        <p:nvSpPr>
          <p:cNvPr id="16" name="Shape 16"/>
          <p:cNvSpPr>
            <a:spLocks noGrp="1"/>
          </p:cNvSpPr>
          <p:nvPr>
            <p:ph type="body" idx="1"/>
          </p:nvPr>
        </p:nvSpPr>
        <p:spPr>
          <a:xfrm>
            <a:off x="3901439" y="6285653"/>
            <a:ext cx="18206722" cy="13221548"/>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no body text">
    <p:spTree>
      <p:nvGrpSpPr>
        <p:cNvPr id="1" name=""/>
        <p:cNvGrpSpPr/>
        <p:nvPr/>
      </p:nvGrpSpPr>
      <p:grpSpPr>
        <a:xfrm>
          <a:off x="0" y="0"/>
          <a:ext cx="0" cy="0"/>
          <a:chOff x="0" y="0"/>
          <a:chExt cx="0" cy="0"/>
        </a:xfrm>
      </p:grpSpPr>
      <p:sp>
        <p:nvSpPr>
          <p:cNvPr id="18" name="Shape 18"/>
          <p:cNvSpPr>
            <a:spLocks noGrp="1"/>
          </p:cNvSpPr>
          <p:nvPr>
            <p:ph type="body" idx="1"/>
          </p:nvPr>
        </p:nvSpPr>
        <p:spPr>
          <a:xfrm>
            <a:off x="2600959" y="3251199"/>
            <a:ext cx="21891415" cy="1733975"/>
          </a:xfrm>
          <a:prstGeom prst="rect">
            <a:avLst/>
          </a:prstGeom>
        </p:spPr>
        <p:txBody>
          <a:bodyPr/>
          <a:lstStyle>
            <a:lvl1pPr marL="342900" indent="-342900">
              <a:spcBef>
                <a:spcPts val="600"/>
              </a:spcBef>
              <a:buSzTx/>
              <a:buFontTx/>
              <a:buNone/>
              <a:defRPr sz="7800" b="1"/>
            </a:lvl1pPr>
          </a:lstStyle>
          <a:p>
            <a:pPr lvl="0">
              <a:defRPr sz="1800" b="0"/>
            </a:pPr>
            <a:r>
              <a:rPr sz="7800" b="1"/>
              <a:t>Click to edit Master text styles</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2 column/narrow column">
    <p:spTree>
      <p:nvGrpSpPr>
        <p:cNvPr id="1" name=""/>
        <p:cNvGrpSpPr/>
        <p:nvPr/>
      </p:nvGrpSpPr>
      <p:grpSpPr>
        <a:xfrm>
          <a:off x="0" y="0"/>
          <a:ext cx="0" cy="0"/>
          <a:chOff x="0" y="0"/>
          <a:chExt cx="0" cy="0"/>
        </a:xfrm>
      </p:grpSpPr>
      <p:sp>
        <p:nvSpPr>
          <p:cNvPr id="21" name="Shape 21"/>
          <p:cNvSpPr>
            <a:spLocks noGrp="1"/>
          </p:cNvSpPr>
          <p:nvPr>
            <p:ph type="body" idx="1"/>
          </p:nvPr>
        </p:nvSpPr>
        <p:spPr>
          <a:xfrm>
            <a:off x="1300479" y="5201919"/>
            <a:ext cx="11487575" cy="14305282"/>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600959" y="3034453"/>
            <a:ext cx="23408642" cy="1950721"/>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nchor="ctr">
            <a:normAutofit/>
          </a:bodyPr>
          <a:lstStyle/>
          <a:p>
            <a:pPr lvl="0">
              <a:defRPr sz="1800" b="0"/>
            </a:pPr>
            <a:r>
              <a:rPr sz="7800" b="1"/>
              <a:t>Click to edit Master title style</a:t>
            </a:r>
          </a:p>
        </p:txBody>
      </p:sp>
      <p:sp>
        <p:nvSpPr>
          <p:cNvPr id="3" name="Shape 3"/>
          <p:cNvSpPr>
            <a:spLocks noGrp="1"/>
          </p:cNvSpPr>
          <p:nvPr>
            <p:ph type="body" idx="1"/>
          </p:nvPr>
        </p:nvSpPr>
        <p:spPr>
          <a:xfrm>
            <a:off x="3901439" y="4985173"/>
            <a:ext cx="18423468" cy="14522028"/>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normAutofit/>
          </a:bodyPr>
          <a:lstStyle/>
          <a:p>
            <a:pPr lvl="0">
              <a:defRPr sz="1800"/>
            </a:pPr>
            <a:r>
              <a:rPr sz="6800"/>
              <a:t>Click to edit Master text styles</a:t>
            </a:r>
          </a:p>
          <a:p>
            <a:pPr lvl="1">
              <a:defRPr sz="1800"/>
            </a:pPr>
            <a:r>
              <a:rPr sz="6800"/>
              <a:t>Second level</a:t>
            </a:r>
          </a:p>
          <a:p>
            <a:pPr lvl="2">
              <a:defRPr sz="1800"/>
            </a:pPr>
            <a:r>
              <a:rPr sz="6800"/>
              <a:t>Third level</a:t>
            </a:r>
          </a:p>
        </p:txBody>
      </p:sp>
      <p:sp>
        <p:nvSpPr>
          <p:cNvPr id="4" name="Shape 4"/>
          <p:cNvSpPr/>
          <p:nvPr/>
        </p:nvSpPr>
        <p:spPr>
          <a:xfrm>
            <a:off x="21241173" y="18023162"/>
            <a:ext cx="4551681" cy="1001298"/>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spAutoFit/>
          </a:bodyPr>
          <a:lstStyle/>
          <a:p>
            <a:pPr lvl="0">
              <a:defRPr sz="1800"/>
            </a:pPr>
            <a:r>
              <a:rPr sz="2400" dirty="0">
                <a:latin typeface="Arial"/>
                <a:ea typeface="Arial"/>
                <a:cs typeface="Arial"/>
                <a:sym typeface="Arial"/>
              </a:rPr>
              <a:t>© </a:t>
            </a:r>
            <a:r>
              <a:rPr sz="2400" dirty="0" smtClean="0">
                <a:latin typeface="Arial"/>
                <a:ea typeface="Arial"/>
                <a:cs typeface="Arial"/>
                <a:sym typeface="Arial"/>
              </a:rPr>
              <a:t>201</a:t>
            </a:r>
            <a:r>
              <a:rPr lang="en-US" sz="2400" dirty="0" smtClean="0">
                <a:latin typeface="Arial"/>
                <a:ea typeface="Arial"/>
                <a:cs typeface="Arial"/>
                <a:sym typeface="Arial"/>
              </a:rPr>
              <a:t>6</a:t>
            </a:r>
            <a:r>
              <a:rPr sz="2400" dirty="0" smtClean="0">
                <a:latin typeface="Arial"/>
                <a:ea typeface="Arial"/>
                <a:cs typeface="Arial"/>
                <a:sym typeface="Arial"/>
              </a:rPr>
              <a:t> </a:t>
            </a:r>
            <a:r>
              <a:rPr sz="2400" dirty="0">
                <a:latin typeface="Arial"/>
                <a:ea typeface="Arial"/>
                <a:cs typeface="Arial"/>
                <a:sym typeface="Arial"/>
              </a:rPr>
              <a:t>Saint Mary's Press</a:t>
            </a:r>
          </a:p>
          <a:p>
            <a:pPr lvl="0">
              <a:defRPr sz="1800"/>
            </a:pPr>
            <a:r>
              <a:rPr sz="2400" dirty="0">
                <a:latin typeface="Arial"/>
                <a:ea typeface="Arial"/>
                <a:cs typeface="Arial"/>
                <a:sym typeface="Arial"/>
              </a:rPr>
              <a:t>Living in Christ Series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a:defRPr sz="7800" b="1">
          <a:latin typeface="Arial"/>
          <a:ea typeface="Arial"/>
          <a:cs typeface="Arial"/>
          <a:sym typeface="Arial"/>
        </a:defRPr>
      </a:lvl1pPr>
      <a:lvl2pPr>
        <a:defRPr sz="7800" b="1">
          <a:latin typeface="Arial"/>
          <a:ea typeface="Arial"/>
          <a:cs typeface="Arial"/>
          <a:sym typeface="Arial"/>
        </a:defRPr>
      </a:lvl2pPr>
      <a:lvl3pPr>
        <a:defRPr sz="7800" b="1">
          <a:latin typeface="Arial"/>
          <a:ea typeface="Arial"/>
          <a:cs typeface="Arial"/>
          <a:sym typeface="Arial"/>
        </a:defRPr>
      </a:lvl3pPr>
      <a:lvl4pPr>
        <a:defRPr sz="7800" b="1">
          <a:latin typeface="Arial"/>
          <a:ea typeface="Arial"/>
          <a:cs typeface="Arial"/>
          <a:sym typeface="Arial"/>
        </a:defRPr>
      </a:lvl4pPr>
      <a:lvl5pPr>
        <a:defRPr sz="7800" b="1">
          <a:latin typeface="Arial"/>
          <a:ea typeface="Arial"/>
          <a:cs typeface="Arial"/>
          <a:sym typeface="Arial"/>
        </a:defRPr>
      </a:lvl5pPr>
      <a:lvl6pPr>
        <a:defRPr sz="7800" b="1">
          <a:latin typeface="Arial"/>
          <a:ea typeface="Arial"/>
          <a:cs typeface="Arial"/>
          <a:sym typeface="Arial"/>
        </a:defRPr>
      </a:lvl6pPr>
      <a:lvl7pPr>
        <a:defRPr sz="7800" b="1">
          <a:latin typeface="Arial"/>
          <a:ea typeface="Arial"/>
          <a:cs typeface="Arial"/>
          <a:sym typeface="Arial"/>
        </a:defRPr>
      </a:lvl7pPr>
      <a:lvl8pPr>
        <a:defRPr sz="7800" b="1">
          <a:latin typeface="Arial"/>
          <a:ea typeface="Arial"/>
          <a:cs typeface="Arial"/>
          <a:sym typeface="Arial"/>
        </a:defRPr>
      </a:lvl8pPr>
      <a:lvl9pPr>
        <a:defRPr sz="7800" b="1">
          <a:latin typeface="Arial"/>
          <a:ea typeface="Arial"/>
          <a:cs typeface="Arial"/>
          <a:sym typeface="Arial"/>
        </a:defRPr>
      </a:lvl9pPr>
    </p:titleStyle>
    <p:bodyStyle>
      <a:lvl1pPr marL="971550" indent="-971550">
        <a:spcBef>
          <a:spcPts val="500"/>
        </a:spcBef>
        <a:buSzPct val="100000"/>
        <a:buFont typeface="Arial"/>
        <a:buChar char="•"/>
        <a:defRPr sz="6800">
          <a:latin typeface="Arial"/>
          <a:ea typeface="Arial"/>
          <a:cs typeface="Arial"/>
          <a:sym typeface="Arial"/>
        </a:defRPr>
      </a:lvl1pPr>
      <a:lvl2pPr marL="1266825" indent="-809625">
        <a:spcBef>
          <a:spcPts val="500"/>
        </a:spcBef>
        <a:buSzPct val="100000"/>
        <a:buFont typeface="Arial"/>
        <a:buChar char="–"/>
        <a:defRPr sz="6800">
          <a:latin typeface="Arial"/>
          <a:ea typeface="Arial"/>
          <a:cs typeface="Arial"/>
          <a:sym typeface="Arial"/>
        </a:defRPr>
      </a:lvl2pPr>
      <a:lvl3pPr marL="1562100" indent="-647700">
        <a:spcBef>
          <a:spcPts val="500"/>
        </a:spcBef>
        <a:buSzPct val="100000"/>
        <a:buFont typeface="Arial"/>
        <a:buChar char="•"/>
        <a:defRPr sz="6800">
          <a:latin typeface="Arial"/>
          <a:ea typeface="Arial"/>
          <a:cs typeface="Arial"/>
          <a:sym typeface="Arial"/>
        </a:defRPr>
      </a:lvl3pPr>
      <a:lvl4pPr marL="2481942" indent="-1110342">
        <a:spcBef>
          <a:spcPts val="500"/>
        </a:spcBef>
        <a:buSzPct val="100000"/>
        <a:buFont typeface="Arial"/>
        <a:buChar char="–"/>
        <a:defRPr sz="6800">
          <a:latin typeface="Arial"/>
          <a:ea typeface="Arial"/>
          <a:cs typeface="Arial"/>
          <a:sym typeface="Arial"/>
        </a:defRPr>
      </a:lvl4pPr>
      <a:lvl5pPr marL="3124200" indent="-1295400">
        <a:spcBef>
          <a:spcPts val="500"/>
        </a:spcBef>
        <a:buSzPct val="100000"/>
        <a:buFont typeface="Arial"/>
        <a:buChar char="»"/>
        <a:defRPr sz="6800">
          <a:latin typeface="Arial"/>
          <a:ea typeface="Arial"/>
          <a:cs typeface="Arial"/>
          <a:sym typeface="Arial"/>
        </a:defRPr>
      </a:lvl5pPr>
      <a:lvl6pPr marL="3063239" indent="-777239">
        <a:spcBef>
          <a:spcPts val="500"/>
        </a:spcBef>
        <a:buSzPct val="100000"/>
        <a:buFont typeface="Arial"/>
        <a:buChar char="•"/>
        <a:defRPr sz="6800">
          <a:latin typeface="Arial"/>
          <a:ea typeface="Arial"/>
          <a:cs typeface="Arial"/>
          <a:sym typeface="Arial"/>
        </a:defRPr>
      </a:lvl6pPr>
      <a:lvl7pPr marL="3520440" indent="-777240">
        <a:spcBef>
          <a:spcPts val="500"/>
        </a:spcBef>
        <a:buSzPct val="100000"/>
        <a:buFont typeface="Arial"/>
        <a:buChar char="•"/>
        <a:defRPr sz="6800">
          <a:latin typeface="Arial"/>
          <a:ea typeface="Arial"/>
          <a:cs typeface="Arial"/>
          <a:sym typeface="Arial"/>
        </a:defRPr>
      </a:lvl7pPr>
      <a:lvl8pPr marL="3977640" indent="-777240">
        <a:spcBef>
          <a:spcPts val="500"/>
        </a:spcBef>
        <a:buSzPct val="100000"/>
        <a:buFont typeface="Arial"/>
        <a:buChar char="•"/>
        <a:defRPr sz="6800">
          <a:latin typeface="Arial"/>
          <a:ea typeface="Arial"/>
          <a:cs typeface="Arial"/>
          <a:sym typeface="Arial"/>
        </a:defRPr>
      </a:lvl8pPr>
      <a:lvl9pPr marL="4434840" indent="-777240">
        <a:spcBef>
          <a:spcPts val="500"/>
        </a:spcBef>
        <a:buSzPct val="100000"/>
        <a:buFont typeface="Arial"/>
        <a:buChar char="•"/>
        <a:defRPr sz="6800">
          <a:latin typeface="Arial"/>
          <a:ea typeface="Arial"/>
          <a:cs typeface="Arial"/>
          <a:sym typeface="Arial"/>
        </a:defRPr>
      </a:lvl9pPr>
    </p:bodyStyle>
    <p:otherStyle>
      <a:lvl1pPr algn="r">
        <a:defRPr sz="3400">
          <a:solidFill>
            <a:schemeClr val="tx1"/>
          </a:solidFill>
          <a:latin typeface="+mn-lt"/>
          <a:ea typeface="+mn-ea"/>
          <a:cs typeface="+mn-cs"/>
          <a:sym typeface="Calibri"/>
        </a:defRPr>
      </a:lvl1pPr>
      <a:lvl2pPr indent="457200" algn="r">
        <a:defRPr sz="3400">
          <a:solidFill>
            <a:schemeClr val="tx1"/>
          </a:solidFill>
          <a:latin typeface="+mn-lt"/>
          <a:ea typeface="+mn-ea"/>
          <a:cs typeface="+mn-cs"/>
          <a:sym typeface="Calibri"/>
        </a:defRPr>
      </a:lvl2pPr>
      <a:lvl3pPr indent="914400" algn="r">
        <a:defRPr sz="3400">
          <a:solidFill>
            <a:schemeClr val="tx1"/>
          </a:solidFill>
          <a:latin typeface="+mn-lt"/>
          <a:ea typeface="+mn-ea"/>
          <a:cs typeface="+mn-cs"/>
          <a:sym typeface="Calibri"/>
        </a:defRPr>
      </a:lvl3pPr>
      <a:lvl4pPr indent="1371600" algn="r">
        <a:defRPr sz="3400">
          <a:solidFill>
            <a:schemeClr val="tx1"/>
          </a:solidFill>
          <a:latin typeface="+mn-lt"/>
          <a:ea typeface="+mn-ea"/>
          <a:cs typeface="+mn-cs"/>
          <a:sym typeface="Calibri"/>
        </a:defRPr>
      </a:lvl4pPr>
      <a:lvl5pPr indent="1828800" algn="r">
        <a:defRPr sz="3400">
          <a:solidFill>
            <a:schemeClr val="tx1"/>
          </a:solidFill>
          <a:latin typeface="+mn-lt"/>
          <a:ea typeface="+mn-ea"/>
          <a:cs typeface="+mn-cs"/>
          <a:sym typeface="Calibri"/>
        </a:defRPr>
      </a:lvl5pPr>
      <a:lvl6pPr indent="2286000" algn="r">
        <a:defRPr sz="3400">
          <a:solidFill>
            <a:schemeClr val="tx1"/>
          </a:solidFill>
          <a:latin typeface="+mn-lt"/>
          <a:ea typeface="+mn-ea"/>
          <a:cs typeface="+mn-cs"/>
          <a:sym typeface="Calibri"/>
        </a:defRPr>
      </a:lvl6pPr>
      <a:lvl7pPr indent="2743200" algn="r">
        <a:defRPr sz="3400">
          <a:solidFill>
            <a:schemeClr val="tx1"/>
          </a:solidFill>
          <a:latin typeface="+mn-lt"/>
          <a:ea typeface="+mn-ea"/>
          <a:cs typeface="+mn-cs"/>
          <a:sym typeface="Calibri"/>
        </a:defRPr>
      </a:lvl7pPr>
      <a:lvl8pPr indent="3200400" algn="r">
        <a:defRPr sz="3400">
          <a:solidFill>
            <a:schemeClr val="tx1"/>
          </a:solidFill>
          <a:latin typeface="+mn-lt"/>
          <a:ea typeface="+mn-ea"/>
          <a:cs typeface="+mn-cs"/>
          <a:sym typeface="Calibri"/>
        </a:defRPr>
      </a:lvl8pPr>
      <a:lvl9pPr indent="3657600" algn="r">
        <a:defRPr sz="34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8"/>
          <p:cNvSpPr>
            <a:spLocks noGrp="1"/>
          </p:cNvSpPr>
          <p:nvPr>
            <p:ph type="title"/>
          </p:nvPr>
        </p:nvSpPr>
        <p:spPr>
          <a:xfrm>
            <a:off x="5635413" y="5635413"/>
            <a:ext cx="18423468" cy="4181405"/>
          </a:xfrm>
          <a:prstGeom prst="rect">
            <a:avLst/>
          </a:prstGeom>
        </p:spPr>
        <p:txBody>
          <a:bodyPr/>
          <a:lstStyle/>
          <a:p>
            <a:pPr lvl="0"/>
            <a:r>
              <a:rPr lang="en-US" dirty="0" smtClean="0"/>
              <a:t>Living as a Disciple</a:t>
            </a:r>
            <a:endParaRPr dirty="0"/>
          </a:p>
        </p:txBody>
      </p:sp>
      <p:sp>
        <p:nvSpPr>
          <p:cNvPr id="29" name="Shape 29"/>
          <p:cNvSpPr/>
          <p:nvPr/>
        </p:nvSpPr>
        <p:spPr>
          <a:xfrm>
            <a:off x="5635413" y="13871786"/>
            <a:ext cx="18206721" cy="2037479"/>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spAutoFit/>
          </a:bodyPr>
          <a:lstStyle/>
          <a:p>
            <a:pPr lvl="0" algn="ctr">
              <a:spcBef>
                <a:spcPts val="400"/>
              </a:spcBef>
              <a:defRPr sz="1800"/>
            </a:pPr>
            <a:r>
              <a:rPr lang="en-US" sz="5600" i="1" dirty="0" smtClean="0">
                <a:latin typeface="Arial"/>
                <a:ea typeface="Arial"/>
                <a:cs typeface="Arial"/>
                <a:sym typeface="Arial"/>
              </a:rPr>
              <a:t>The Paschal Mystery</a:t>
            </a:r>
            <a:endParaRPr sz="5600" dirty="0">
              <a:latin typeface="Arial"/>
              <a:ea typeface="Arial"/>
              <a:cs typeface="Arial"/>
              <a:sym typeface="Arial"/>
            </a:endParaRPr>
          </a:p>
          <a:p>
            <a:pPr lvl="0" algn="ctr">
              <a:spcBef>
                <a:spcPts val="400"/>
              </a:spcBef>
              <a:defRPr sz="1800"/>
            </a:pPr>
            <a:r>
              <a:rPr lang="en-US" sz="5600" smtClean="0">
                <a:latin typeface="Arial"/>
                <a:ea typeface="Arial"/>
                <a:cs typeface="Arial"/>
                <a:sym typeface="Arial"/>
              </a:rPr>
              <a:t>Unit 4, </a:t>
            </a:r>
            <a:r>
              <a:rPr lang="en-US" sz="5600" dirty="0" smtClean="0">
                <a:latin typeface="Arial"/>
                <a:ea typeface="Arial"/>
                <a:cs typeface="Arial"/>
                <a:sym typeface="Arial"/>
              </a:rPr>
              <a:t>Chapter </a:t>
            </a:r>
            <a:r>
              <a:rPr lang="en-US" sz="5600" dirty="0">
                <a:latin typeface="Arial"/>
                <a:ea typeface="Arial"/>
                <a:cs typeface="Arial"/>
                <a:sym typeface="Arial"/>
              </a:rPr>
              <a:t>9</a:t>
            </a:r>
            <a:endParaRPr sz="5600" dirty="0">
              <a:latin typeface="Arial"/>
              <a:ea typeface="Arial"/>
              <a:cs typeface="Arial"/>
              <a:sym typeface="Arial"/>
            </a:endParaRPr>
          </a:p>
        </p:txBody>
      </p:sp>
      <p:sp>
        <p:nvSpPr>
          <p:cNvPr id="30" name="Shape 30"/>
          <p:cNvSpPr/>
          <p:nvPr/>
        </p:nvSpPr>
        <p:spPr>
          <a:xfrm>
            <a:off x="21457920" y="17562295"/>
            <a:ext cx="3684694" cy="338554"/>
          </a:xfrm>
          <a:prstGeom prst="rect">
            <a:avLst/>
          </a:prstGeom>
          <a:ln w="25400">
            <a:miter lim="400000"/>
          </a:ln>
          <a:extLst>
            <a:ext uri="{C572A759-6A51-4108-AA02-DFA0A04FC94B}">
              <ma14:wrappingTextBoxFlag xmlns:ma14="http://schemas.microsoft.com/office/mac/drawingml/2011/main" xmlns="" val="1"/>
            </a:ext>
          </a:extLst>
        </p:spPr>
        <p:txBody>
          <a:bodyPr lIns="0" tIns="0" rIns="0" bIns="0" anchor="ctr">
            <a:spAutoFit/>
          </a:bodyPr>
          <a:lstStyle>
            <a:lvl1pPr marL="342900" indent="-342900">
              <a:spcBef>
                <a:spcPts val="100"/>
              </a:spcBef>
              <a:defRPr sz="2200">
                <a:solidFill>
                  <a:srgbClr val="808080"/>
                </a:solidFill>
                <a:latin typeface="Arial"/>
                <a:ea typeface="Arial"/>
                <a:cs typeface="Arial"/>
                <a:sym typeface="Arial"/>
              </a:defRPr>
            </a:lvl1pPr>
          </a:lstStyle>
          <a:p>
            <a:pPr lvl="0">
              <a:defRPr sz="1800">
                <a:solidFill>
                  <a:srgbClr val="000000"/>
                </a:solidFill>
              </a:defRPr>
            </a:pPr>
            <a:r>
              <a:rPr sz="2200" dirty="0" smtClean="0">
                <a:solidFill>
                  <a:srgbClr val="808080"/>
                </a:solidFill>
              </a:rPr>
              <a:t>Document</a:t>
            </a:r>
            <a:r>
              <a:rPr lang="en-US" sz="2200" dirty="0" smtClean="0">
                <a:solidFill>
                  <a:srgbClr val="808080"/>
                </a:solidFill>
              </a:rPr>
              <a:t> </a:t>
            </a:r>
            <a:r>
              <a:rPr sz="2200" dirty="0" smtClean="0">
                <a:solidFill>
                  <a:srgbClr val="808080"/>
                </a:solidFill>
              </a:rPr>
              <a:t>#: </a:t>
            </a:r>
            <a:r>
              <a:rPr lang="en-US" sz="2200" dirty="0" smtClean="0">
                <a:solidFill>
                  <a:srgbClr val="808080"/>
                </a:solidFill>
              </a:rPr>
              <a:t>TX005440</a:t>
            </a:r>
            <a:endParaRPr sz="2200" dirty="0">
              <a:solidFill>
                <a:srgbClr val="808080"/>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2989" y="1268027"/>
            <a:ext cx="23408642" cy="4551681"/>
          </a:xfrm>
        </p:spPr>
        <p:txBody>
          <a:bodyPr/>
          <a:lstStyle/>
          <a:p>
            <a:r>
              <a:rPr lang="en-US" dirty="0" smtClean="0"/>
              <a:t>Christ’s Prophetic Ministry</a:t>
            </a:r>
            <a:endParaRPr lang="en-US" dirty="0"/>
          </a:p>
        </p:txBody>
      </p:sp>
      <p:sp>
        <p:nvSpPr>
          <p:cNvPr id="3" name="Text Placeholder 2"/>
          <p:cNvSpPr>
            <a:spLocks noGrp="1"/>
          </p:cNvSpPr>
          <p:nvPr>
            <p:ph type="body" idx="1"/>
          </p:nvPr>
        </p:nvSpPr>
        <p:spPr>
          <a:xfrm>
            <a:off x="3022989" y="4574773"/>
            <a:ext cx="11323405" cy="9838038"/>
          </a:xfrm>
        </p:spPr>
        <p:txBody>
          <a:bodyPr/>
          <a:lstStyle/>
          <a:p>
            <a:r>
              <a:rPr lang="en-US" dirty="0" smtClean="0"/>
              <a:t>A prophet speaks God’s Word, proclaiming it to those who need to hear it.</a:t>
            </a:r>
          </a:p>
          <a:p>
            <a:r>
              <a:rPr lang="en-US" dirty="0" smtClean="0"/>
              <a:t>Jesus made clear that his words and actions revealed his Father.</a:t>
            </a:r>
          </a:p>
          <a:p>
            <a:pPr marL="0" indent="0">
              <a:buNone/>
            </a:pPr>
            <a:endParaRPr lang="en-US" dirty="0" smtClean="0"/>
          </a:p>
          <a:p>
            <a:pPr marL="0"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9795"/>
          <a:stretch/>
        </p:blipFill>
        <p:spPr>
          <a:xfrm>
            <a:off x="14346394" y="4985285"/>
            <a:ext cx="9316420" cy="11955537"/>
          </a:xfrm>
          <a:prstGeom prst="rect">
            <a:avLst/>
          </a:prstGeom>
        </p:spPr>
      </p:pic>
      <p:sp>
        <p:nvSpPr>
          <p:cNvPr id="5" name="Rectangle 4"/>
          <p:cNvSpPr/>
          <p:nvPr/>
        </p:nvSpPr>
        <p:spPr>
          <a:xfrm>
            <a:off x="14314438" y="16940822"/>
            <a:ext cx="1852565" cy="307777"/>
          </a:xfrm>
          <a:prstGeom prst="rect">
            <a:avLst/>
          </a:prstGeom>
        </p:spPr>
        <p:txBody>
          <a:bodyPr wrap="none">
            <a:spAutoFit/>
          </a:bodyPr>
          <a:lstStyle/>
          <a:p>
            <a:r>
              <a:rPr lang="en-US" sz="1400" dirty="0">
                <a:solidFill>
                  <a:srgbClr val="A7A7A7"/>
                </a:solidFill>
              </a:rPr>
              <a:t>© duncan1890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87615047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151" y="1494932"/>
            <a:ext cx="23408642" cy="4551681"/>
          </a:xfrm>
        </p:spPr>
        <p:txBody>
          <a:bodyPr/>
          <a:lstStyle/>
          <a:p>
            <a:r>
              <a:rPr lang="en-US" dirty="0" smtClean="0"/>
              <a:t>How You </a:t>
            </a:r>
            <a:r>
              <a:rPr lang="en-US" dirty="0"/>
              <a:t>C</a:t>
            </a:r>
            <a:r>
              <a:rPr lang="en-US" dirty="0" smtClean="0"/>
              <a:t>an Participate</a:t>
            </a:r>
            <a:endParaRPr lang="en-US" dirty="0"/>
          </a:p>
        </p:txBody>
      </p:sp>
      <p:sp>
        <p:nvSpPr>
          <p:cNvPr id="3" name="Text Placeholder 2"/>
          <p:cNvSpPr>
            <a:spLocks noGrp="1"/>
          </p:cNvSpPr>
          <p:nvPr>
            <p:ph type="body" idx="1"/>
          </p:nvPr>
        </p:nvSpPr>
        <p:spPr>
          <a:xfrm>
            <a:off x="2189151" y="4630501"/>
            <a:ext cx="11737864" cy="13221548"/>
          </a:xfrm>
        </p:spPr>
        <p:txBody>
          <a:bodyPr/>
          <a:lstStyle/>
          <a:p>
            <a:r>
              <a:rPr lang="en-US" dirty="0" smtClean="0"/>
              <a:t>Speak out for the unborn.</a:t>
            </a:r>
          </a:p>
          <a:p>
            <a:r>
              <a:rPr lang="en-US" dirty="0" smtClean="0"/>
              <a:t>Speak out against violence and prejudice in your community.</a:t>
            </a:r>
          </a:p>
          <a:p>
            <a:r>
              <a:rPr lang="en-US" dirty="0" smtClean="0"/>
              <a:t>Organize to help people </a:t>
            </a:r>
            <a:r>
              <a:rPr lang="en-US" dirty="0" smtClean="0"/>
              <a:t/>
            </a:r>
            <a:br>
              <a:rPr lang="en-US" dirty="0" smtClean="0"/>
            </a:br>
            <a:r>
              <a:rPr lang="en-US" dirty="0" smtClean="0"/>
              <a:t>in </a:t>
            </a:r>
            <a:r>
              <a:rPr lang="en-US" dirty="0" smtClean="0"/>
              <a:t>need.</a:t>
            </a:r>
          </a:p>
          <a:p>
            <a:r>
              <a:rPr lang="en-US" dirty="0" smtClean="0"/>
              <a:t>Share your love of God with others.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3551" y="4897270"/>
            <a:ext cx="11680862" cy="7787242"/>
          </a:xfrm>
          <a:prstGeom prst="rect">
            <a:avLst/>
          </a:prstGeom>
        </p:spPr>
      </p:pic>
      <p:sp>
        <p:nvSpPr>
          <p:cNvPr id="5" name="Rectangle 4"/>
          <p:cNvSpPr/>
          <p:nvPr/>
        </p:nvSpPr>
        <p:spPr>
          <a:xfrm>
            <a:off x="14333551" y="12747967"/>
            <a:ext cx="2387054" cy="307777"/>
          </a:xfrm>
          <a:prstGeom prst="rect">
            <a:avLst/>
          </a:prstGeom>
        </p:spPr>
        <p:txBody>
          <a:bodyPr wrap="none">
            <a:spAutoFit/>
          </a:bodyPr>
          <a:lstStyle/>
          <a:p>
            <a:r>
              <a:rPr lang="en-US" sz="1400" dirty="0">
                <a:solidFill>
                  <a:srgbClr val="A7A7A7"/>
                </a:solidFill>
              </a:rPr>
              <a:t>© Jarrod </a:t>
            </a:r>
            <a:r>
              <a:rPr lang="en-US" sz="1400" dirty="0" err="1">
                <a:solidFill>
                  <a:srgbClr val="A7A7A7"/>
                </a:solidFill>
              </a:rPr>
              <a:t>Boord</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194126576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Participating in Christ’s Kingly Ministry</a:t>
            </a:r>
            <a:endParaRPr lang="en-US" dirty="0"/>
          </a:p>
        </p:txBody>
      </p:sp>
      <p:sp>
        <p:nvSpPr>
          <p:cNvPr id="3" name="Text Placeholder 2"/>
          <p:cNvSpPr>
            <a:spLocks noGrp="1"/>
          </p:cNvSpPr>
          <p:nvPr>
            <p:ph type="body" idx="1"/>
          </p:nvPr>
        </p:nvSpPr>
        <p:spPr>
          <a:xfrm>
            <a:off x="2600959" y="5043740"/>
            <a:ext cx="11151950" cy="13221548"/>
          </a:xfrm>
        </p:spPr>
        <p:txBody>
          <a:bodyPr/>
          <a:lstStyle/>
          <a:p>
            <a:r>
              <a:rPr lang="en-US" dirty="0" smtClean="0"/>
              <a:t>Being a leader starts with the self-discipline to choose what is good and right.</a:t>
            </a:r>
          </a:p>
          <a:p>
            <a:r>
              <a:rPr lang="en-US" dirty="0" smtClean="0"/>
              <a:t>It continues with our commitment to follow God’s call.</a:t>
            </a:r>
          </a:p>
          <a:p>
            <a:r>
              <a:rPr lang="en-US" dirty="0" smtClean="0"/>
              <a:t>It means always serving those most in need.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927" r="3642"/>
          <a:stretch/>
        </p:blipFill>
        <p:spPr>
          <a:xfrm>
            <a:off x="14505819" y="5416061"/>
            <a:ext cx="11500339" cy="8202758"/>
          </a:xfrm>
          <a:prstGeom prst="rect">
            <a:avLst/>
          </a:prstGeom>
        </p:spPr>
      </p:pic>
      <p:sp>
        <p:nvSpPr>
          <p:cNvPr id="5" name="Rectangle 4"/>
          <p:cNvSpPr/>
          <p:nvPr/>
        </p:nvSpPr>
        <p:spPr>
          <a:xfrm>
            <a:off x="14505819" y="13694424"/>
            <a:ext cx="1471927"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Pavliha</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238584300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1647" y="1223833"/>
            <a:ext cx="23408642" cy="4551681"/>
          </a:xfrm>
        </p:spPr>
        <p:txBody>
          <a:bodyPr/>
          <a:lstStyle/>
          <a:p>
            <a:r>
              <a:rPr lang="en-US" dirty="0" smtClean="0"/>
              <a:t>Christ’s Kingly Ministry</a:t>
            </a:r>
            <a:endParaRPr lang="en-US" dirty="0"/>
          </a:p>
        </p:txBody>
      </p:sp>
      <p:sp>
        <p:nvSpPr>
          <p:cNvPr id="3" name="Text Placeholder 2"/>
          <p:cNvSpPr>
            <a:spLocks noGrp="1"/>
          </p:cNvSpPr>
          <p:nvPr>
            <p:ph type="body" idx="1"/>
          </p:nvPr>
        </p:nvSpPr>
        <p:spPr>
          <a:xfrm>
            <a:off x="2289185" y="4373934"/>
            <a:ext cx="11637830" cy="13221548"/>
          </a:xfrm>
        </p:spPr>
        <p:txBody>
          <a:bodyPr/>
          <a:lstStyle/>
          <a:p>
            <a:r>
              <a:rPr lang="en-US" dirty="0" smtClean="0"/>
              <a:t>Jesus’ leadership was rooted in obedience to God, never using sinful means.</a:t>
            </a:r>
          </a:p>
          <a:p>
            <a:r>
              <a:rPr lang="en-US" dirty="0" smtClean="0"/>
              <a:t>He taught that those who lead are the servants of others.</a:t>
            </a:r>
          </a:p>
          <a:p>
            <a:r>
              <a:rPr lang="en-US" dirty="0" smtClean="0"/>
              <a:t>He reached out to all people, especially those often overlooked.</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014"/>
          <a:stretch/>
        </p:blipFill>
        <p:spPr>
          <a:xfrm>
            <a:off x="13716945" y="4862101"/>
            <a:ext cx="12292655" cy="9881170"/>
          </a:xfrm>
          <a:prstGeom prst="rect">
            <a:avLst/>
          </a:prstGeom>
        </p:spPr>
      </p:pic>
      <p:sp>
        <p:nvSpPr>
          <p:cNvPr id="5" name="Rectangle 4"/>
          <p:cNvSpPr/>
          <p:nvPr/>
        </p:nvSpPr>
        <p:spPr>
          <a:xfrm>
            <a:off x="13716945" y="14798052"/>
            <a:ext cx="2044149" cy="307777"/>
          </a:xfrm>
          <a:prstGeom prst="rect">
            <a:avLst/>
          </a:prstGeom>
        </p:spPr>
        <p:txBody>
          <a:bodyPr wrap="square">
            <a:spAutoFit/>
          </a:bodyPr>
          <a:lstStyle/>
          <a:p>
            <a:r>
              <a:rPr lang="en-US" sz="1400" dirty="0">
                <a:solidFill>
                  <a:srgbClr val="A7A7A7"/>
                </a:solidFill>
              </a:rPr>
              <a:t>© </a:t>
            </a:r>
            <a:r>
              <a:rPr lang="en-US" sz="1400" dirty="0" err="1">
                <a:solidFill>
                  <a:srgbClr val="A7A7A7"/>
                </a:solidFill>
              </a:rPr>
              <a:t>BibleArtLibrary</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155703245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959" y="1452619"/>
            <a:ext cx="23408642" cy="4551681"/>
          </a:xfrm>
        </p:spPr>
        <p:txBody>
          <a:bodyPr/>
          <a:lstStyle/>
          <a:p>
            <a:r>
              <a:rPr lang="en-US" dirty="0" smtClean="0"/>
              <a:t>How You Can Participate</a:t>
            </a:r>
            <a:endParaRPr lang="en-US" dirty="0"/>
          </a:p>
        </p:txBody>
      </p:sp>
      <p:sp>
        <p:nvSpPr>
          <p:cNvPr id="3" name="Text Placeholder 2"/>
          <p:cNvSpPr>
            <a:spLocks noGrp="1"/>
          </p:cNvSpPr>
          <p:nvPr>
            <p:ph type="body" idx="1"/>
          </p:nvPr>
        </p:nvSpPr>
        <p:spPr>
          <a:xfrm>
            <a:off x="2600959" y="4725018"/>
            <a:ext cx="20962426" cy="13221548"/>
          </a:xfrm>
        </p:spPr>
        <p:txBody>
          <a:bodyPr/>
          <a:lstStyle/>
          <a:p>
            <a:r>
              <a:rPr lang="en-US" dirty="0" smtClean="0"/>
              <a:t>Be outstanding in your personal morality.</a:t>
            </a:r>
          </a:p>
          <a:p>
            <a:r>
              <a:rPr lang="en-US" dirty="0" smtClean="0"/>
              <a:t>Find work or service that in some way helps others.</a:t>
            </a:r>
          </a:p>
          <a:p>
            <a:r>
              <a:rPr lang="en-US" dirty="0" smtClean="0"/>
              <a:t>Be humble.</a:t>
            </a:r>
          </a:p>
          <a:p>
            <a:r>
              <a:rPr lang="en-US" dirty="0" smtClean="0"/>
              <a:t>Have a servant attitude.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3714" y="9812215"/>
            <a:ext cx="13231671" cy="8825063"/>
          </a:xfrm>
          <a:prstGeom prst="rect">
            <a:avLst/>
          </a:prstGeom>
        </p:spPr>
      </p:pic>
      <p:sp>
        <p:nvSpPr>
          <p:cNvPr id="5" name="Rectangle 4"/>
          <p:cNvSpPr/>
          <p:nvPr/>
        </p:nvSpPr>
        <p:spPr>
          <a:xfrm>
            <a:off x="6973714" y="18649951"/>
            <a:ext cx="1823812"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princessdlaf</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407004093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2992457" y="2864338"/>
            <a:ext cx="23409276" cy="1517228"/>
          </a:xfrm>
          <a:prstGeom prst="rect">
            <a:avLst/>
          </a:prstGeom>
        </p:spPr>
        <p:txBody>
          <a:bodyPr/>
          <a:lstStyle/>
          <a:p>
            <a:pPr lvl="0"/>
            <a:r>
              <a:rPr lang="en-US" dirty="0" smtClean="0"/>
              <a:t>What Is Holiness?</a:t>
            </a:r>
            <a:endParaRPr dirty="0"/>
          </a:p>
        </p:txBody>
      </p:sp>
      <p:sp>
        <p:nvSpPr>
          <p:cNvPr id="33" name="Shape 33"/>
          <p:cNvSpPr>
            <a:spLocks noGrp="1"/>
          </p:cNvSpPr>
          <p:nvPr>
            <p:ph type="body" idx="1"/>
          </p:nvPr>
        </p:nvSpPr>
        <p:spPr>
          <a:xfrm>
            <a:off x="2992456" y="4810442"/>
            <a:ext cx="19691697" cy="11442864"/>
          </a:xfrm>
          <a:prstGeom prst="rect">
            <a:avLst/>
          </a:prstGeom>
        </p:spPr>
        <p:txBody>
          <a:bodyPr>
            <a:normAutofit/>
          </a:bodyPr>
          <a:lstStyle/>
          <a:p>
            <a:r>
              <a:rPr lang="en-US" dirty="0" smtClean="0"/>
              <a:t>We are called to be holy.</a:t>
            </a:r>
          </a:p>
          <a:p>
            <a:r>
              <a:rPr lang="en-US" dirty="0" smtClean="0"/>
              <a:t>We are holy because we are made in the image of God.</a:t>
            </a:r>
          </a:p>
          <a:p>
            <a:r>
              <a:rPr lang="en-US" dirty="0" smtClean="0"/>
              <a:t>Baptism consecrates </a:t>
            </a:r>
            <a:r>
              <a:rPr lang="en-US" dirty="0" smtClean="0"/>
              <a:t/>
            </a:r>
            <a:br>
              <a:rPr lang="en-US" dirty="0" smtClean="0"/>
            </a:br>
            <a:r>
              <a:rPr lang="en-US" dirty="0" smtClean="0"/>
              <a:t>us </a:t>
            </a:r>
            <a:r>
              <a:rPr lang="en-US" dirty="0" smtClean="0"/>
              <a:t>to God’s service.</a:t>
            </a:r>
          </a:p>
          <a:p>
            <a:r>
              <a:rPr lang="en-US" dirty="0" smtClean="0"/>
              <a:t>We perfect our </a:t>
            </a:r>
            <a:r>
              <a:rPr lang="en-US" dirty="0" smtClean="0"/>
              <a:t/>
            </a:r>
            <a:br>
              <a:rPr lang="en-US" dirty="0" smtClean="0"/>
            </a:br>
            <a:r>
              <a:rPr lang="en-US" dirty="0" smtClean="0"/>
              <a:t>holiness </a:t>
            </a:r>
            <a:r>
              <a:rPr lang="en-US" dirty="0" smtClean="0"/>
              <a:t>by avoiding </a:t>
            </a:r>
            <a:r>
              <a:rPr lang="en-US" dirty="0" smtClean="0"/>
              <a:t/>
            </a:r>
            <a:br>
              <a:rPr lang="en-US" dirty="0" smtClean="0"/>
            </a:br>
            <a:r>
              <a:rPr lang="en-US" dirty="0" smtClean="0"/>
              <a:t>sin </a:t>
            </a:r>
            <a:r>
              <a:rPr lang="en-US" dirty="0" smtClean="0"/>
              <a:t>and dedicating </a:t>
            </a:r>
            <a:r>
              <a:rPr lang="en-US" dirty="0" smtClean="0"/>
              <a:t/>
            </a:r>
            <a:br>
              <a:rPr lang="en-US" dirty="0" smtClean="0"/>
            </a:br>
            <a:r>
              <a:rPr lang="en-US" dirty="0" smtClean="0"/>
              <a:t>our </a:t>
            </a:r>
            <a:r>
              <a:rPr lang="en-US" dirty="0" smtClean="0"/>
              <a:t>lives to service.</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1489" y="7596554"/>
            <a:ext cx="13098111" cy="8711861"/>
          </a:xfrm>
          <a:prstGeom prst="rect">
            <a:avLst/>
          </a:prstGeom>
        </p:spPr>
      </p:pic>
      <p:sp>
        <p:nvSpPr>
          <p:cNvPr id="3" name="Rectangle 2"/>
          <p:cNvSpPr/>
          <p:nvPr/>
        </p:nvSpPr>
        <p:spPr>
          <a:xfrm>
            <a:off x="12911490" y="16374405"/>
            <a:ext cx="2483222" cy="307777"/>
          </a:xfrm>
          <a:prstGeom prst="rect">
            <a:avLst/>
          </a:prstGeom>
        </p:spPr>
        <p:txBody>
          <a:bodyPr wrap="none">
            <a:spAutoFit/>
          </a:bodyPr>
          <a:lstStyle/>
          <a:p>
            <a:r>
              <a:rPr lang="en-US" sz="1400" dirty="0">
                <a:solidFill>
                  <a:srgbClr val="A7A7A7"/>
                </a:solidFill>
              </a:rPr>
              <a:t>© Ron Tech3000 / </a:t>
            </a:r>
            <a:r>
              <a:rPr lang="en-US" sz="1400" dirty="0" err="1">
                <a:solidFill>
                  <a:srgbClr val="A7A7A7"/>
                </a:solidFill>
              </a:rPr>
              <a:t>Shutterstock</a:t>
            </a:r>
            <a:endParaRPr lang="en-US" sz="1400" dirty="0">
              <a:solidFill>
                <a:srgbClr val="A7A7A7"/>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166" y="1724363"/>
            <a:ext cx="23408642" cy="4551681"/>
          </a:xfrm>
        </p:spPr>
        <p:txBody>
          <a:bodyPr/>
          <a:lstStyle/>
          <a:p>
            <a:r>
              <a:rPr lang="en-US" dirty="0" smtClean="0"/>
              <a:t>Aids to Holiness</a:t>
            </a:r>
            <a:endParaRPr lang="en-US" dirty="0"/>
          </a:p>
        </p:txBody>
      </p:sp>
      <p:sp>
        <p:nvSpPr>
          <p:cNvPr id="3" name="Text Placeholder 2"/>
          <p:cNvSpPr>
            <a:spLocks noGrp="1"/>
          </p:cNvSpPr>
          <p:nvPr>
            <p:ph type="body" idx="1"/>
          </p:nvPr>
        </p:nvSpPr>
        <p:spPr>
          <a:xfrm>
            <a:off x="2378166" y="4929783"/>
            <a:ext cx="12674264" cy="13221548"/>
          </a:xfrm>
        </p:spPr>
        <p:txBody>
          <a:bodyPr>
            <a:normAutofit/>
          </a:bodyPr>
          <a:lstStyle/>
          <a:p>
            <a:r>
              <a:rPr lang="en-US" dirty="0" smtClean="0"/>
              <a:t>Intellect and free will help us make good choices and act on them.</a:t>
            </a:r>
          </a:p>
          <a:p>
            <a:r>
              <a:rPr lang="en-US" dirty="0" smtClean="0"/>
              <a:t>Grace is God’s supernatural gift to help us live holy lives.</a:t>
            </a:r>
          </a:p>
          <a:p>
            <a:r>
              <a:rPr lang="en-US" dirty="0" smtClean="0"/>
              <a:t>Self-reflection allows us to hear the voice of conscience.</a:t>
            </a:r>
          </a:p>
          <a:p>
            <a:r>
              <a:rPr lang="en-US" dirty="0" smtClean="0"/>
              <a:t>The Church unites us to Christ.</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380" r="4775"/>
          <a:stretch/>
        </p:blipFill>
        <p:spPr>
          <a:xfrm>
            <a:off x="15052430" y="4929783"/>
            <a:ext cx="10957169" cy="8644973"/>
          </a:xfrm>
          <a:prstGeom prst="rect">
            <a:avLst/>
          </a:prstGeom>
        </p:spPr>
      </p:pic>
      <p:sp>
        <p:nvSpPr>
          <p:cNvPr id="6" name="Rectangle 5"/>
          <p:cNvSpPr/>
          <p:nvPr/>
        </p:nvSpPr>
        <p:spPr>
          <a:xfrm>
            <a:off x="15052430" y="13665907"/>
            <a:ext cx="2408532" cy="307777"/>
          </a:xfrm>
          <a:prstGeom prst="rect">
            <a:avLst/>
          </a:prstGeom>
        </p:spPr>
        <p:txBody>
          <a:bodyPr wrap="none">
            <a:spAutoFit/>
          </a:bodyPr>
          <a:lstStyle/>
          <a:p>
            <a:r>
              <a:rPr lang="en-US" sz="1400" dirty="0">
                <a:solidFill>
                  <a:srgbClr val="A7A7A7"/>
                </a:solidFill>
              </a:rPr>
              <a:t>© Christopher </a:t>
            </a:r>
            <a:r>
              <a:rPr lang="en-US" sz="1400" dirty="0" err="1">
                <a:solidFill>
                  <a:srgbClr val="A7A7A7"/>
                </a:solidFill>
              </a:rPr>
              <a:t>Futcher</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198640361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958" y="1087259"/>
            <a:ext cx="23408642" cy="4551681"/>
          </a:xfrm>
        </p:spPr>
        <p:txBody>
          <a:bodyPr/>
          <a:lstStyle/>
          <a:p>
            <a:r>
              <a:rPr lang="en-US" dirty="0"/>
              <a:t>How Can You Answer God’s Call? </a:t>
            </a:r>
          </a:p>
        </p:txBody>
      </p:sp>
      <p:sp>
        <p:nvSpPr>
          <p:cNvPr id="3" name="Text Placeholder 2"/>
          <p:cNvSpPr>
            <a:spLocks noGrp="1"/>
          </p:cNvSpPr>
          <p:nvPr>
            <p:ph type="body" idx="1"/>
          </p:nvPr>
        </p:nvSpPr>
        <p:spPr>
          <a:xfrm>
            <a:off x="2600958" y="4328307"/>
            <a:ext cx="11815451" cy="13221548"/>
          </a:xfrm>
        </p:spPr>
        <p:txBody>
          <a:bodyPr>
            <a:normAutofit/>
          </a:bodyPr>
          <a:lstStyle/>
          <a:p>
            <a:r>
              <a:rPr lang="en-US" dirty="0" smtClean="0"/>
              <a:t>Meet Jesus in the silence of your heart.</a:t>
            </a:r>
          </a:p>
          <a:p>
            <a:r>
              <a:rPr lang="en-US" dirty="0" smtClean="0"/>
              <a:t>Let Christ’s holiness shine through you to bring God’s love to others.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416" t="6608"/>
          <a:stretch/>
        </p:blipFill>
        <p:spPr>
          <a:xfrm>
            <a:off x="14305279" y="4651085"/>
            <a:ext cx="8591065" cy="12590993"/>
          </a:xfrm>
          <a:prstGeom prst="rect">
            <a:avLst/>
          </a:prstGeom>
        </p:spPr>
      </p:pic>
      <p:sp>
        <p:nvSpPr>
          <p:cNvPr id="5" name="Rectangle 4"/>
          <p:cNvSpPr/>
          <p:nvPr/>
        </p:nvSpPr>
        <p:spPr>
          <a:xfrm>
            <a:off x="14138032" y="17303390"/>
            <a:ext cx="1797863"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kirin_photo</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111902785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6284" y="1769142"/>
            <a:ext cx="23408642" cy="4551681"/>
          </a:xfrm>
        </p:spPr>
        <p:txBody>
          <a:bodyPr/>
          <a:lstStyle/>
          <a:p>
            <a:r>
              <a:rPr lang="en-US" dirty="0" smtClean="0"/>
              <a:t>Our Call to Participate in Christ’s Ministry</a:t>
            </a:r>
            <a:endParaRPr lang="en-US" dirty="0"/>
          </a:p>
        </p:txBody>
      </p:sp>
      <p:sp>
        <p:nvSpPr>
          <p:cNvPr id="3" name="Text Placeholder 2"/>
          <p:cNvSpPr>
            <a:spLocks noGrp="1"/>
          </p:cNvSpPr>
          <p:nvPr>
            <p:ph type="body" idx="1"/>
          </p:nvPr>
        </p:nvSpPr>
        <p:spPr>
          <a:xfrm>
            <a:off x="13822572" y="4900727"/>
            <a:ext cx="9881490" cy="13221548"/>
          </a:xfrm>
        </p:spPr>
        <p:txBody>
          <a:bodyPr/>
          <a:lstStyle/>
          <a:p>
            <a:r>
              <a:rPr lang="en-US" dirty="0" smtClean="0"/>
              <a:t>We are called to participate in Christ’s ministry through our Baptism.</a:t>
            </a:r>
          </a:p>
          <a:p>
            <a:r>
              <a:rPr lang="en-US" dirty="0" smtClean="0"/>
              <a:t>Jesus was anointed priest, prophet, and king.</a:t>
            </a:r>
          </a:p>
          <a:p>
            <a:r>
              <a:rPr lang="en-US" dirty="0" smtClean="0"/>
              <a:t>All Christians are called to serve others in these roles.</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4072"/>
          <a:stretch/>
        </p:blipFill>
        <p:spPr>
          <a:xfrm>
            <a:off x="2376284" y="5310554"/>
            <a:ext cx="10626573" cy="10508862"/>
          </a:xfrm>
          <a:prstGeom prst="rect">
            <a:avLst/>
          </a:prstGeom>
        </p:spPr>
      </p:pic>
      <p:sp>
        <p:nvSpPr>
          <p:cNvPr id="5" name="Rectangle 4"/>
          <p:cNvSpPr/>
          <p:nvPr/>
        </p:nvSpPr>
        <p:spPr>
          <a:xfrm>
            <a:off x="2401124" y="15977950"/>
            <a:ext cx="2647504"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Jorg</a:t>
            </a:r>
            <a:r>
              <a:rPr lang="en-US" sz="1400" dirty="0">
                <a:solidFill>
                  <a:srgbClr val="A7A7A7"/>
                </a:solidFill>
              </a:rPr>
              <a:t> </a:t>
            </a:r>
            <a:r>
              <a:rPr lang="en-US" sz="1400" dirty="0" err="1">
                <a:solidFill>
                  <a:srgbClr val="A7A7A7"/>
                </a:solidFill>
              </a:rPr>
              <a:t>Hackemann</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2396416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958" y="1186388"/>
            <a:ext cx="23408642" cy="4551681"/>
          </a:xfrm>
        </p:spPr>
        <p:txBody>
          <a:bodyPr/>
          <a:lstStyle/>
          <a:p>
            <a:r>
              <a:rPr lang="en-US" dirty="0" smtClean="0"/>
              <a:t>Participating in Christ’s Priestly Ministry </a:t>
            </a:r>
            <a:endParaRPr lang="en-US" dirty="0"/>
          </a:p>
        </p:txBody>
      </p:sp>
      <p:sp>
        <p:nvSpPr>
          <p:cNvPr id="3" name="Text Placeholder 2"/>
          <p:cNvSpPr>
            <a:spLocks noGrp="1"/>
          </p:cNvSpPr>
          <p:nvPr>
            <p:ph type="body" idx="1"/>
          </p:nvPr>
        </p:nvSpPr>
        <p:spPr>
          <a:xfrm>
            <a:off x="2600958" y="4582064"/>
            <a:ext cx="11220550" cy="13221548"/>
          </a:xfrm>
        </p:spPr>
        <p:txBody>
          <a:bodyPr/>
          <a:lstStyle/>
          <a:p>
            <a:r>
              <a:rPr lang="en-US" dirty="0" smtClean="0"/>
              <a:t>Men called to the ministerial priesthood offer the sacrifice of the Mass to God.</a:t>
            </a:r>
          </a:p>
          <a:p>
            <a:r>
              <a:rPr lang="en-US" dirty="0" smtClean="0"/>
              <a:t>We can offer all that we do as a spiritual sacrifice to the Father.</a:t>
            </a:r>
          </a:p>
          <a:p>
            <a:r>
              <a:rPr lang="en-US" dirty="0" smtClean="0"/>
              <a:t>We can pray for others.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0061" b="6134"/>
          <a:stretch/>
        </p:blipFill>
        <p:spPr>
          <a:xfrm>
            <a:off x="13821508" y="4970648"/>
            <a:ext cx="9734804" cy="12232643"/>
          </a:xfrm>
          <a:prstGeom prst="rect">
            <a:avLst/>
          </a:prstGeom>
        </p:spPr>
      </p:pic>
      <p:sp>
        <p:nvSpPr>
          <p:cNvPr id="5" name="Rectangle 4"/>
          <p:cNvSpPr/>
          <p:nvPr/>
        </p:nvSpPr>
        <p:spPr>
          <a:xfrm>
            <a:off x="13821508" y="17292079"/>
            <a:ext cx="1822847"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digitalskillet</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146779956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7481" y="1253881"/>
            <a:ext cx="23408642" cy="4551681"/>
          </a:xfrm>
        </p:spPr>
        <p:txBody>
          <a:bodyPr/>
          <a:lstStyle/>
          <a:p>
            <a:r>
              <a:rPr lang="en-US" dirty="0" smtClean="0"/>
              <a:t>Christ’s Priestly Ministry</a:t>
            </a:r>
            <a:endParaRPr lang="en-US" dirty="0"/>
          </a:p>
        </p:txBody>
      </p:sp>
      <p:sp>
        <p:nvSpPr>
          <p:cNvPr id="3" name="Text Placeholder 2"/>
          <p:cNvSpPr>
            <a:spLocks noGrp="1"/>
          </p:cNvSpPr>
          <p:nvPr>
            <p:ph type="body" idx="1"/>
          </p:nvPr>
        </p:nvSpPr>
        <p:spPr>
          <a:xfrm>
            <a:off x="2917482" y="4542578"/>
            <a:ext cx="21499644" cy="13221548"/>
          </a:xfrm>
        </p:spPr>
        <p:txBody>
          <a:bodyPr/>
          <a:lstStyle/>
          <a:p>
            <a:r>
              <a:rPr lang="en-US" dirty="0" smtClean="0"/>
              <a:t>Jesus taught us how to pray and how to sacrifice.</a:t>
            </a:r>
          </a:p>
          <a:p>
            <a:r>
              <a:rPr lang="en-US" dirty="0" smtClean="0"/>
              <a:t>He dedicated his life for the good of others . . .</a:t>
            </a:r>
          </a:p>
          <a:p>
            <a:r>
              <a:rPr lang="en-US" dirty="0" smtClean="0"/>
              <a:t>. . . and called his disciples to do the same</a:t>
            </a:r>
            <a:r>
              <a:rPr lang="en-US" dirty="0"/>
              <a:t>.</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4155" y="8546123"/>
            <a:ext cx="13670889" cy="9113926"/>
          </a:xfrm>
          <a:prstGeom prst="rect">
            <a:avLst/>
          </a:prstGeom>
        </p:spPr>
      </p:pic>
      <p:sp>
        <p:nvSpPr>
          <p:cNvPr id="6" name="Rectangle 5"/>
          <p:cNvSpPr/>
          <p:nvPr/>
        </p:nvSpPr>
        <p:spPr>
          <a:xfrm>
            <a:off x="5764155" y="17764126"/>
            <a:ext cx="1451063"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Jorisvo</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9330062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4530" y="1682953"/>
            <a:ext cx="23408642" cy="4551681"/>
          </a:xfrm>
        </p:spPr>
        <p:txBody>
          <a:bodyPr/>
          <a:lstStyle/>
          <a:p>
            <a:r>
              <a:rPr lang="en-US" dirty="0" smtClean="0"/>
              <a:t>How You Can Participate</a:t>
            </a:r>
            <a:endParaRPr lang="en-US" dirty="0"/>
          </a:p>
        </p:txBody>
      </p:sp>
      <p:sp>
        <p:nvSpPr>
          <p:cNvPr id="3" name="Text Placeholder 2"/>
          <p:cNvSpPr>
            <a:spLocks noGrp="1"/>
          </p:cNvSpPr>
          <p:nvPr>
            <p:ph type="body" idx="1"/>
          </p:nvPr>
        </p:nvSpPr>
        <p:spPr>
          <a:xfrm>
            <a:off x="2204530" y="4995381"/>
            <a:ext cx="10899011" cy="13221548"/>
          </a:xfrm>
        </p:spPr>
        <p:txBody>
          <a:bodyPr/>
          <a:lstStyle/>
          <a:p>
            <a:r>
              <a:rPr lang="en-US" dirty="0" smtClean="0"/>
              <a:t>Take time to pray daily.</a:t>
            </a:r>
          </a:p>
          <a:p>
            <a:r>
              <a:rPr lang="en-US" dirty="0" smtClean="0"/>
              <a:t>Attend Mass every week.</a:t>
            </a:r>
          </a:p>
          <a:p>
            <a:r>
              <a:rPr lang="en-US" dirty="0" smtClean="0"/>
              <a:t>Participate regularly in the Sacrament of Penance and Reconciliation.</a:t>
            </a:r>
          </a:p>
          <a:p>
            <a:r>
              <a:rPr lang="en-US" dirty="0" smtClean="0"/>
              <a:t>Sacrifice time and comfort to share God’s love with others.</a:t>
            </a:r>
            <a:endParaRPr lang="en-US" dirty="0"/>
          </a:p>
        </p:txBody>
      </p:sp>
      <p:pic>
        <p:nvPicPr>
          <p:cNvPr id="4" name="Picture 3" descr="S8-shutterstock_61514065.jpg"/>
          <p:cNvPicPr>
            <a:picLocks noChangeAspect="1"/>
          </p:cNvPicPr>
          <p:nvPr/>
        </p:nvPicPr>
        <p:blipFill rotWithShape="1">
          <a:blip r:embed="rId3" cstate="print">
            <a:extLst>
              <a:ext uri="{28A0092B-C50C-407E-A947-70E740481C1C}">
                <a14:useLocalDpi xmlns:a14="http://schemas.microsoft.com/office/drawing/2010/main" val="0"/>
              </a:ext>
            </a:extLst>
          </a:blip>
          <a:srcRect l="4934" r="673"/>
          <a:stretch/>
        </p:blipFill>
        <p:spPr>
          <a:xfrm>
            <a:off x="13434645" y="5372029"/>
            <a:ext cx="12590585" cy="8892328"/>
          </a:xfrm>
          <a:prstGeom prst="rect">
            <a:avLst/>
          </a:prstGeom>
        </p:spPr>
      </p:pic>
      <p:sp>
        <p:nvSpPr>
          <p:cNvPr id="5" name="Rectangle 4"/>
          <p:cNvSpPr/>
          <p:nvPr/>
        </p:nvSpPr>
        <p:spPr>
          <a:xfrm>
            <a:off x="13434645" y="14405465"/>
            <a:ext cx="1905252"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muzsy</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3501458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959" y="984105"/>
            <a:ext cx="23408642" cy="4551681"/>
          </a:xfrm>
        </p:spPr>
        <p:txBody>
          <a:bodyPr/>
          <a:lstStyle/>
          <a:p>
            <a:r>
              <a:rPr lang="en-US" dirty="0" smtClean="0"/>
              <a:t>Participating in Christ’s Prophetic Ministry</a:t>
            </a:r>
            <a:endParaRPr lang="en-US" dirty="0"/>
          </a:p>
        </p:txBody>
      </p:sp>
      <p:sp>
        <p:nvSpPr>
          <p:cNvPr id="3" name="Text Placeholder 2"/>
          <p:cNvSpPr>
            <a:spLocks noGrp="1"/>
          </p:cNvSpPr>
          <p:nvPr>
            <p:ph type="body" idx="1"/>
          </p:nvPr>
        </p:nvSpPr>
        <p:spPr>
          <a:xfrm>
            <a:off x="2600959" y="4034546"/>
            <a:ext cx="20508940" cy="13221548"/>
          </a:xfrm>
        </p:spPr>
        <p:txBody>
          <a:bodyPr/>
          <a:lstStyle/>
          <a:p>
            <a:r>
              <a:rPr lang="en-US" dirty="0" smtClean="0"/>
              <a:t>We witness where clergy are often not found: work, politics, sports, and family.</a:t>
            </a:r>
          </a:p>
          <a:p>
            <a:r>
              <a:rPr lang="en-US" dirty="0" smtClean="0"/>
              <a:t>We share our faith in Jesus.</a:t>
            </a:r>
          </a:p>
          <a:p>
            <a:r>
              <a:rPr lang="en-US" dirty="0" smtClean="0"/>
              <a:t>We call for greater love and justice in the world.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325" y="9214338"/>
            <a:ext cx="13803510" cy="9202340"/>
          </a:xfrm>
          <a:prstGeom prst="rect">
            <a:avLst/>
          </a:prstGeom>
        </p:spPr>
      </p:pic>
      <p:sp>
        <p:nvSpPr>
          <p:cNvPr id="5" name="Rectangle 4"/>
          <p:cNvSpPr/>
          <p:nvPr/>
        </p:nvSpPr>
        <p:spPr>
          <a:xfrm>
            <a:off x="6000019" y="18442047"/>
            <a:ext cx="2181832" cy="307777"/>
          </a:xfrm>
          <a:prstGeom prst="rect">
            <a:avLst/>
          </a:prstGeom>
        </p:spPr>
        <p:txBody>
          <a:bodyPr wrap="none">
            <a:spAutoFit/>
          </a:bodyPr>
          <a:lstStyle/>
          <a:p>
            <a:r>
              <a:rPr lang="en-US" sz="1400" dirty="0">
                <a:solidFill>
                  <a:srgbClr val="A7A7A7"/>
                </a:solidFill>
              </a:rPr>
              <a:t>© Steve </a:t>
            </a:r>
            <a:r>
              <a:rPr lang="en-US" sz="1400" dirty="0" err="1">
                <a:solidFill>
                  <a:srgbClr val="A7A7A7"/>
                </a:solidFill>
              </a:rPr>
              <a:t>Debenport</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4097126727"/>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63500" dir="5400000" rotWithShape="0">
              <a:srgbClr val="000000">
                <a:alpha val="35000"/>
              </a:srgbClr>
            </a:outerShdw>
          </a:effectLst>
        </a:effectStyle>
        <a:effectStyle>
          <a:effectLst>
            <a:outerShdw blurRad="101600" dist="635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rgbClr val="4F81BD"/>
          </a:solidFill>
          <a:prstDash val="solid"/>
          <a:bevel/>
        </a:ln>
        <a:effectLst>
          <a:outerShdw blurRad="101600" dist="63500" dir="5400000" rotWithShape="0">
            <a:srgbClr val="000000">
              <a:alpha val="35000"/>
            </a:srgbClr>
          </a:outerShdw>
        </a:effectLst>
      </a:spPr>
      <a:bodyPr rot="0" spcFirstLastPara="1" vertOverflow="overflow" horzOverflow="overflow" vert="horz" wrap="square" lIns="130047" tIns="130047" rIns="130047" bIns="13004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rgbClr val="4F81BD"/>
          </a:solidFill>
          <a:prstDash val="solid"/>
          <a:bevel/>
        </a:ln>
        <a:effectLst>
          <a:outerShdw blurRad="101600" dist="508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130047" tIns="130047" rIns="130047" bIns="130047"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63500" dir="5400000" rotWithShape="0">
              <a:srgbClr val="000000">
                <a:alpha val="35000"/>
              </a:srgbClr>
            </a:outerShdw>
          </a:effectLst>
        </a:effectStyle>
        <a:effectStyle>
          <a:effectLst>
            <a:outerShdw blurRad="101600" dist="635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rgbClr val="4F81BD"/>
          </a:solidFill>
          <a:prstDash val="solid"/>
          <a:bevel/>
        </a:ln>
        <a:effectLst>
          <a:outerShdw blurRad="101600" dist="63500" dir="5400000" rotWithShape="0">
            <a:srgbClr val="000000">
              <a:alpha val="35000"/>
            </a:srgbClr>
          </a:outerShdw>
        </a:effectLst>
      </a:spPr>
      <a:bodyPr rot="0" spcFirstLastPara="1" vertOverflow="overflow" horzOverflow="overflow" vert="horz" wrap="square" lIns="130047" tIns="130047" rIns="130047" bIns="13004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rgbClr val="4F81BD"/>
          </a:solidFill>
          <a:prstDash val="solid"/>
          <a:bevel/>
        </a:ln>
        <a:effectLst>
          <a:outerShdw blurRad="101600" dist="508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130047" tIns="130047" rIns="130047" bIns="130047"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238</TotalTime>
  <Words>1061</Words>
  <Application>Microsoft Office PowerPoint</Application>
  <PresentationFormat>Custom</PresentationFormat>
  <Paragraphs>108</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Helvetica Neue</vt:lpstr>
      <vt:lpstr>Default</vt:lpstr>
      <vt:lpstr>Living as a Disciple</vt:lpstr>
      <vt:lpstr>What Is Holiness?</vt:lpstr>
      <vt:lpstr>Aids to Holiness</vt:lpstr>
      <vt:lpstr>How Can You Answer God’s Call? </vt:lpstr>
      <vt:lpstr>Our Call to Participate in Christ’s Ministry</vt:lpstr>
      <vt:lpstr>Participating in Christ’s Priestly Ministry </vt:lpstr>
      <vt:lpstr>Christ’s Priestly Ministry</vt:lpstr>
      <vt:lpstr>How You Can Participate</vt:lpstr>
      <vt:lpstr>Participating in Christ’s Prophetic Ministry</vt:lpstr>
      <vt:lpstr>Christ’s Prophetic Ministry</vt:lpstr>
      <vt:lpstr>How You Can Participate</vt:lpstr>
      <vt:lpstr>Participating in Christ’s Kingly Ministry</vt:lpstr>
      <vt:lpstr>Christ’s Kingly Ministry</vt:lpstr>
      <vt:lpstr>How You Can Participate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Ruff</dc:creator>
  <cp:lastModifiedBy>Caren Yang</cp:lastModifiedBy>
  <cp:revision>58</cp:revision>
  <dcterms:modified xsi:type="dcterms:W3CDTF">2015-10-22T23:00:15Z</dcterms:modified>
</cp:coreProperties>
</file>