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62"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anna Dailey" initials="j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07" autoAdjust="0"/>
    <p:restoredTop sz="82460" autoAdjust="0"/>
  </p:normalViewPr>
  <p:slideViewPr>
    <p:cSldViewPr>
      <p:cViewPr varScale="1">
        <p:scale>
          <a:sx n="78" d="100"/>
          <a:sy n="78" d="100"/>
        </p:scale>
        <p:origin x="1507"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12/5/2013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extLst>
      <p:ext uri="{BB962C8B-B14F-4D97-AF65-F5344CB8AC3E}">
        <p14:creationId xmlns:p14="http://schemas.microsoft.com/office/powerpoint/2010/main" val="2816065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 bishop extends his hands over the candidates as a sign of the descent of the Holy Spirit. The bishop prays: “Give them the spirit of wisdom and understanding, the spirit of right judgment and courage, the spirit of knowledge and reverence. Fill them with the spirit of wonder and awe in your presence” (</a:t>
            </a:r>
            <a:r>
              <a:rPr lang="en-US" sz="1200" i="1" kern="1200" dirty="0" smtClean="0">
                <a:solidFill>
                  <a:schemeClr val="tx1"/>
                </a:solidFill>
                <a:effectLst/>
                <a:latin typeface="+mn-lt"/>
                <a:ea typeface="+mn-ea"/>
                <a:cs typeface="+mn-cs"/>
              </a:rPr>
              <a:t>Rite of Confirmation</a:t>
            </a:r>
            <a:r>
              <a:rPr lang="en-US" sz="1200" kern="1200" dirty="0" smtClean="0">
                <a:solidFill>
                  <a:schemeClr val="tx1"/>
                </a:solidFill>
                <a:effectLst/>
                <a:latin typeface="+mn-lt"/>
                <a:ea typeface="+mn-ea"/>
                <a:cs typeface="+mn-cs"/>
              </a:rPr>
              <a:t>, 25). This is not yet the conferring of Confirmation.</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Image Option</a:t>
            </a:r>
            <a:r>
              <a:rPr lang="en-US" sz="1200" i="0" kern="1200" dirty="0" smtClean="0">
                <a:solidFill>
                  <a:schemeClr val="tx1"/>
                </a:solidFill>
                <a:effectLst/>
                <a:latin typeface="+mn-lt"/>
                <a:ea typeface="+mn-ea"/>
                <a:cs typeface="+mn-cs"/>
              </a:rPr>
              <a:t>: a</a:t>
            </a:r>
            <a:r>
              <a:rPr lang="en-US" sz="1200" i="0" kern="1200" baseline="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ishop extending hands over the candidates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extLst>
      <p:ext uri="{BB962C8B-B14F-4D97-AF65-F5344CB8AC3E}">
        <p14:creationId xmlns:p14="http://schemas.microsoft.com/office/powerpoint/2010/main" val="3804616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It is important that the word </a:t>
            </a:r>
            <a:r>
              <a:rPr lang="en-US" sz="1200" i="1" kern="1200" dirty="0" smtClean="0">
                <a:solidFill>
                  <a:schemeClr val="tx1"/>
                </a:solidFill>
                <a:effectLst/>
                <a:latin typeface="+mn-lt"/>
                <a:ea typeface="+mn-ea"/>
                <a:cs typeface="+mn-cs"/>
              </a:rPr>
              <a:t>messiah</a:t>
            </a:r>
            <a:r>
              <a:rPr lang="en-US" sz="1200" kern="1200" dirty="0" smtClean="0">
                <a:solidFill>
                  <a:schemeClr val="tx1"/>
                </a:solidFill>
                <a:effectLst/>
                <a:latin typeface="+mn-lt"/>
                <a:ea typeface="+mn-ea"/>
                <a:cs typeface="+mn-cs"/>
              </a:rPr>
              <a:t> means “anointed one.” Anointing the candidate’s forehead with the Sign of the Cross, using the Sacred Chrism, is the essential Rite of Confirmation, along with the laying on of the minister’s hands and the words, “(</a:t>
            </a:r>
            <a:r>
              <a:rPr lang="en-US" sz="1200" i="1" kern="1200" dirty="0" smtClean="0">
                <a:solidFill>
                  <a:schemeClr val="tx1"/>
                </a:solidFill>
                <a:effectLst/>
                <a:latin typeface="+mn-lt"/>
                <a:ea typeface="+mn-ea"/>
                <a:cs typeface="+mn-cs"/>
              </a:rPr>
              <a:t>Name</a:t>
            </a:r>
            <a:r>
              <a:rPr lang="en-US" sz="1200" kern="1200" dirty="0" smtClean="0">
                <a:solidFill>
                  <a:schemeClr val="tx1"/>
                </a:solidFill>
                <a:effectLst/>
                <a:latin typeface="+mn-lt"/>
                <a:ea typeface="+mn-ea"/>
                <a:cs typeface="+mn-cs"/>
              </a:rPr>
              <a:t>), be sealed with the Gift of the Holy Spirit.” The newly confirmed responds, “Amen.” The bishop continues, “Peace be with you.” Then the newly confirmed responds, “And also with you” (</a:t>
            </a:r>
            <a:r>
              <a:rPr lang="en-US" sz="1200" i="1" kern="1200" dirty="0" smtClean="0">
                <a:solidFill>
                  <a:schemeClr val="tx1"/>
                </a:solidFill>
                <a:effectLst/>
                <a:latin typeface="+mn-lt"/>
                <a:ea typeface="+mn-ea"/>
                <a:cs typeface="+mn-cs"/>
              </a:rPr>
              <a:t>Rite of Confirmation</a:t>
            </a:r>
            <a:r>
              <a:rPr lang="en-US" sz="1200" kern="1200" dirty="0" smtClean="0">
                <a:solidFill>
                  <a:schemeClr val="tx1"/>
                </a:solidFill>
                <a:effectLst/>
                <a:latin typeface="+mn-lt"/>
                <a:ea typeface="+mn-ea"/>
                <a:cs typeface="+mn-cs"/>
              </a:rPr>
              <a:t>, </a:t>
            </a:r>
            <a:r>
              <a:rPr lang="en-US" sz="1200" kern="1200" smtClean="0">
                <a:solidFill>
                  <a:schemeClr val="tx1"/>
                </a:solidFill>
                <a:effectLst/>
                <a:latin typeface="+mn-lt"/>
                <a:ea typeface="+mn-ea"/>
                <a:cs typeface="+mn-cs"/>
              </a:rPr>
              <a:t>27).</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extLst>
      <p:ext uri="{BB962C8B-B14F-4D97-AF65-F5344CB8AC3E}">
        <p14:creationId xmlns:p14="http://schemas.microsoft.com/office/powerpoint/2010/main" val="12171668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These prayers focus on the newly confirmed, their parents and godparents/sponsors, and all of the Church.</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Image</a:t>
            </a:r>
            <a:r>
              <a:rPr lang="en-US" sz="1200" i="1" kern="1200" baseline="0" dirty="0" smtClean="0">
                <a:solidFill>
                  <a:schemeClr val="tx1"/>
                </a:solidFill>
                <a:effectLst/>
                <a:latin typeface="+mn-lt"/>
                <a:ea typeface="+mn-ea"/>
                <a:cs typeface="+mn-cs"/>
              </a:rPr>
              <a:t> Option</a:t>
            </a:r>
            <a:r>
              <a:rPr lang="en-US" sz="1200" i="0" kern="1200" baseline="0" dirty="0" smtClean="0">
                <a:solidFill>
                  <a:schemeClr val="tx1"/>
                </a:solidFill>
                <a:effectLst/>
                <a:latin typeface="+mn-lt"/>
                <a:ea typeface="+mn-ea"/>
                <a:cs typeface="+mn-cs"/>
              </a:rPr>
              <a:t>: p</a:t>
            </a:r>
            <a:r>
              <a:rPr lang="en-US" sz="1200" kern="1200" baseline="0" dirty="0" smtClean="0">
                <a:solidFill>
                  <a:schemeClr val="tx1"/>
                </a:solidFill>
                <a:effectLst/>
                <a:latin typeface="+mn-lt"/>
                <a:ea typeface="+mn-ea"/>
                <a:cs typeface="+mn-cs"/>
              </a:rPr>
              <a:t>icture of teen reading the petitions of the Prayer of the Faithful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extLst>
      <p:ext uri="{BB962C8B-B14F-4D97-AF65-F5344CB8AC3E}">
        <p14:creationId xmlns:p14="http://schemas.microsoft.com/office/powerpoint/2010/main" val="1044654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 celebration continues with the Liturgy of the Eucharist as it would be during any Mass, except that there are several special prayers for the newly confirmed. Often some of the newly confirmed are chosen to bring the gifts of bread and wine to the altar at the Presentation and Preparation of the Gifts.</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Image</a:t>
            </a:r>
            <a:r>
              <a:rPr lang="en-US" sz="1200" i="1" kern="1200" baseline="0" dirty="0" smtClean="0">
                <a:solidFill>
                  <a:schemeClr val="tx1"/>
                </a:solidFill>
                <a:effectLst/>
                <a:latin typeface="+mn-lt"/>
                <a:ea typeface="+mn-ea"/>
                <a:cs typeface="+mn-cs"/>
              </a:rPr>
              <a:t> Option</a:t>
            </a:r>
            <a:r>
              <a:rPr lang="en-US" sz="1200" i="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newly confirmed presenting gifts of bread and wine at the Presentation of the Gifts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extLst>
      <p:ext uri="{BB962C8B-B14F-4D97-AF65-F5344CB8AC3E}">
        <p14:creationId xmlns:p14="http://schemas.microsoft.com/office/powerpoint/2010/main" val="40843242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Be sure that the students are aware that the power of the Holy Spirit enables us to overcome temptation and sin. We may fail at times, but we must take responsibility for our actions and move forward in faith.</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Jesus tempted in</a:t>
            </a:r>
            <a:r>
              <a:rPr lang="en-US" sz="1200" kern="1200" baseline="0" dirty="0" smtClean="0">
                <a:solidFill>
                  <a:schemeClr val="tx1"/>
                </a:solidFill>
                <a:effectLst/>
                <a:latin typeface="+mn-lt"/>
                <a:ea typeface="+mn-ea"/>
                <a:cs typeface="+mn-cs"/>
              </a:rPr>
              <a:t> the desert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14</a:t>
            </a:fld>
            <a:endParaRPr lang="en-US"/>
          </a:p>
        </p:txBody>
      </p:sp>
    </p:spTree>
    <p:extLst>
      <p:ext uri="{BB962C8B-B14F-4D97-AF65-F5344CB8AC3E}">
        <p14:creationId xmlns:p14="http://schemas.microsoft.com/office/powerpoint/2010/main" val="40864781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Be sure the students understand that Confirmation permanently “marks” those who receive it with the seal of the Holy Spirit, given for faith and service in the Church.</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kern="1200" dirty="0" smtClean="0">
                <a:solidFill>
                  <a:schemeClr val="tx1"/>
                </a:solidFill>
                <a:effectLst/>
                <a:latin typeface="+mn-lt"/>
                <a:ea typeface="+mn-ea"/>
                <a:cs typeface="+mn-cs"/>
              </a:rPr>
              <a:t>: Confirmation group visiting with bishop</a:t>
            </a:r>
            <a:r>
              <a:rPr lang="en-US" sz="1200" kern="1200" smtClean="0">
                <a:solidFill>
                  <a:schemeClr val="tx1"/>
                </a:solidFill>
                <a:effectLst/>
                <a:latin typeface="+mn-lt"/>
                <a:ea typeface="+mn-ea"/>
                <a:cs typeface="+mn-cs"/>
              </a:rPr>
              <a:t>, family, </a:t>
            </a:r>
            <a:r>
              <a:rPr lang="en-US" sz="1200" kern="1200" dirty="0" smtClean="0">
                <a:solidFill>
                  <a:schemeClr val="tx1"/>
                </a:solidFill>
                <a:effectLst/>
                <a:latin typeface="+mn-lt"/>
                <a:ea typeface="+mn-ea"/>
                <a:cs typeface="+mn-cs"/>
              </a:rPr>
              <a:t>and friends after Confirmation</a:t>
            </a:r>
            <a:r>
              <a:rPr lang="en-US" sz="1200" kern="1200" baseline="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(Scripture texts used in this work are taken from the </a:t>
            </a:r>
            <a:r>
              <a:rPr lang="en-US" sz="1200" i="1" kern="1200" dirty="0" smtClean="0">
                <a:solidFill>
                  <a:schemeClr val="tx1"/>
                </a:solidFill>
                <a:effectLst/>
                <a:latin typeface="+mn-lt"/>
                <a:ea typeface="+mn-ea"/>
                <a:cs typeface="+mn-cs"/>
              </a:rPr>
              <a:t>New American Bible , revised edition </a:t>
            </a:r>
            <a:r>
              <a:rPr lang="en-US" sz="1200" kern="1200" dirty="0" smtClean="0">
                <a:solidFill>
                  <a:schemeClr val="tx1"/>
                </a:solidFill>
                <a:effectLst/>
                <a:latin typeface="+mn-lt"/>
                <a:ea typeface="+mn-ea"/>
                <a:cs typeface="+mn-cs"/>
              </a:rPr>
              <a:t>© 2010, 1991,</a:t>
            </a:r>
            <a:r>
              <a:rPr lang="en-US" sz="1200" kern="1200" baseline="0" dirty="0" smtClean="0">
                <a:solidFill>
                  <a:schemeClr val="tx1"/>
                </a:solidFill>
                <a:effectLst/>
                <a:latin typeface="+mn-lt"/>
                <a:ea typeface="+mn-ea"/>
                <a:cs typeface="+mn-cs"/>
              </a:rPr>
              <a:t> 1986, 1970 </a:t>
            </a:r>
            <a:r>
              <a:rPr lang="en-US" sz="1200" kern="1200" dirty="0" smtClean="0">
                <a:solidFill>
                  <a:schemeClr val="tx1"/>
                </a:solidFill>
                <a:effectLst/>
                <a:latin typeface="+mn-lt"/>
                <a:ea typeface="+mn-ea"/>
                <a:cs typeface="+mn-cs"/>
              </a:rPr>
              <a:t>Confraternity of Christian Doctrine, Washington, D.C. All Rights Reserved. No part of the </a:t>
            </a:r>
            <a:r>
              <a:rPr lang="en-US" sz="1200" i="1" kern="1200" dirty="0" smtClean="0">
                <a:solidFill>
                  <a:schemeClr val="tx1"/>
                </a:solidFill>
                <a:effectLst/>
                <a:latin typeface="+mn-lt"/>
                <a:ea typeface="+mn-ea"/>
                <a:cs typeface="+mn-cs"/>
              </a:rPr>
              <a:t>New American Bible</a:t>
            </a:r>
            <a:r>
              <a:rPr lang="en-US" sz="1200" kern="1200" dirty="0" smtClean="0">
                <a:solidFill>
                  <a:schemeClr val="tx1"/>
                </a:solidFill>
                <a:effectLst/>
                <a:latin typeface="+mn-lt"/>
                <a:ea typeface="+mn-ea"/>
                <a:cs typeface="+mn-cs"/>
              </a:rPr>
              <a:t> may be reproduced in any form or by any means, electronic or mechanical, including photocopying, recording, or by any information</a:t>
            </a:r>
            <a:r>
              <a:rPr lang="en-US" sz="1200" kern="1200" baseline="0" dirty="0" smtClean="0">
                <a:solidFill>
                  <a:schemeClr val="tx1"/>
                </a:solidFill>
                <a:effectLst/>
                <a:latin typeface="+mn-lt"/>
                <a:ea typeface="+mn-ea"/>
                <a:cs typeface="+mn-cs"/>
              </a:rPr>
              <a:t> storage and retrieval system, </a:t>
            </a:r>
            <a:r>
              <a:rPr lang="en-US" sz="1200" kern="1200" dirty="0" smtClean="0">
                <a:solidFill>
                  <a:schemeClr val="tx1"/>
                </a:solidFill>
                <a:effectLst/>
                <a:latin typeface="+mn-lt"/>
                <a:ea typeface="+mn-ea"/>
                <a:cs typeface="+mn-cs"/>
              </a:rPr>
              <a:t>without permission in writing from the copyright owner.</a:t>
            </a:r>
          </a:p>
          <a:p>
            <a:pPr defTabSz="457200"/>
            <a:r>
              <a:rPr lang="en-US" sz="1200" kern="1200" dirty="0" smtClean="0">
                <a:solidFill>
                  <a:schemeClr val="tx1"/>
                </a:solidFill>
                <a:effectLst/>
                <a:latin typeface="+mn-lt"/>
                <a:ea typeface="+mn-ea"/>
                <a:cs typeface="+mn-cs"/>
              </a:rPr>
              <a:t>	The quotations labeled </a:t>
            </a:r>
            <a:r>
              <a:rPr lang="en-US" sz="1200" i="1" kern="1200" dirty="0" smtClean="0">
                <a:solidFill>
                  <a:schemeClr val="tx1"/>
                </a:solidFill>
                <a:effectLst/>
                <a:latin typeface="+mn-lt"/>
                <a:ea typeface="+mn-ea"/>
                <a:cs typeface="+mn-cs"/>
              </a:rPr>
              <a:t>Rite of Confirmation</a:t>
            </a:r>
            <a:r>
              <a:rPr lang="en-US" sz="1200" kern="1200" dirty="0" smtClean="0">
                <a:solidFill>
                  <a:schemeClr val="tx1"/>
                </a:solidFill>
                <a:effectLst/>
                <a:latin typeface="+mn-lt"/>
                <a:ea typeface="+mn-ea"/>
                <a:cs typeface="+mn-cs"/>
              </a:rPr>
              <a:t>  are from the English translation of the</a:t>
            </a:r>
            <a:r>
              <a:rPr lang="en-US" sz="1200" i="1" kern="1200" dirty="0" smtClean="0">
                <a:solidFill>
                  <a:schemeClr val="tx1"/>
                </a:solidFill>
                <a:effectLst/>
                <a:latin typeface="+mn-lt"/>
                <a:ea typeface="+mn-ea"/>
                <a:cs typeface="+mn-cs"/>
              </a:rPr>
              <a:t> Rite of Confirmation [Second Edition]</a:t>
            </a:r>
            <a:r>
              <a:rPr lang="en-US" sz="1200" kern="1200" dirty="0" smtClean="0">
                <a:solidFill>
                  <a:schemeClr val="tx1"/>
                </a:solidFill>
                <a:effectLst/>
                <a:latin typeface="+mn-lt"/>
                <a:ea typeface="+mn-ea"/>
                <a:cs typeface="+mn-cs"/>
              </a:rPr>
              <a:t> © 1975, International Commission on English in the Liturgy [ICEL], in </a:t>
            </a:r>
            <a:r>
              <a:rPr lang="en-US" sz="1200" i="1" kern="1200" dirty="0" smtClean="0">
                <a:solidFill>
                  <a:schemeClr val="tx1"/>
                </a:solidFill>
                <a:effectLst/>
                <a:latin typeface="+mn-lt"/>
                <a:ea typeface="+mn-ea"/>
                <a:cs typeface="+mn-cs"/>
              </a:rPr>
              <a:t>The Rites of the</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Catholic Church</a:t>
            </a:r>
            <a:r>
              <a:rPr lang="en-US" sz="1200" kern="1200" dirty="0" smtClean="0">
                <a:solidFill>
                  <a:schemeClr val="tx1"/>
                </a:solidFill>
                <a:effectLst/>
                <a:latin typeface="+mn-lt"/>
                <a:ea typeface="+mn-ea"/>
                <a:cs typeface="+mn-cs"/>
              </a:rPr>
              <a:t>, volume one, prepared by the ICEL, a Joint Commission of Catholic Bishops’ Conferences [Collegeville, MN: Liturgical Press, 1990]. Copyright © 1990 by the Order of St. Benedict, Collegeville, MN. Used with permission of the ICEL.)</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15</a:t>
            </a:fld>
            <a:endParaRPr lang="en-US"/>
          </a:p>
        </p:txBody>
      </p:sp>
    </p:spTree>
    <p:extLst>
      <p:ext uri="{BB962C8B-B14F-4D97-AF65-F5344CB8AC3E}">
        <p14:creationId xmlns:p14="http://schemas.microsoft.com/office/powerpoint/2010/main" val="1758394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 three Sacraments of Christian Initiation are Baptism, Confirmation, and the Eucharist.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At the Last Supper, Jesus prepared his Apostles for what was to come. He promised that he would not leave them orphans. Jesus said, “I will ask the Father, and he will give you another Advocate to be with you always, the Spirit of truth” (John 14:16). An </a:t>
            </a:r>
            <a:r>
              <a:rPr lang="en-US" sz="1200" i="1" kern="1200" dirty="0" smtClean="0">
                <a:solidFill>
                  <a:schemeClr val="tx1"/>
                </a:solidFill>
                <a:effectLst/>
                <a:latin typeface="+mn-lt"/>
                <a:ea typeface="+mn-ea"/>
                <a:cs typeface="+mn-cs"/>
              </a:rPr>
              <a:t>advocate</a:t>
            </a:r>
            <a:r>
              <a:rPr lang="en-US" sz="1200" kern="1200" dirty="0" smtClean="0">
                <a:solidFill>
                  <a:schemeClr val="tx1"/>
                </a:solidFill>
                <a:effectLst/>
                <a:latin typeface="+mn-lt"/>
                <a:ea typeface="+mn-ea"/>
                <a:cs typeface="+mn-cs"/>
              </a:rPr>
              <a:t>, Jesus’ word for the Holy Spirit, is someone who speaks up for you, someone who is on your side in conflict, someone who is a trusted helper and adviser.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Church mandates that a candidate for Confirmation must have reached the age of reason (at least seven years of age). In the United States, the age of Confirmation has been set as between seven and seventeen.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extLst>
      <p:ext uri="{BB962C8B-B14F-4D97-AF65-F5344CB8AC3E}">
        <p14:creationId xmlns:p14="http://schemas.microsoft.com/office/powerpoint/2010/main" val="600353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In the Book of the Prophet Joel, we find a wonderful description of the work of the Holy Spirit: </a:t>
            </a:r>
          </a:p>
          <a:p>
            <a:endParaRPr lang="en-US" sz="1200" kern="1200" dirty="0" smtClean="0">
              <a:solidFill>
                <a:schemeClr val="tx1"/>
              </a:solidFill>
              <a:effectLst/>
              <a:latin typeface="+mn-lt"/>
              <a:ea typeface="+mn-ea"/>
              <a:cs typeface="+mn-cs"/>
            </a:endParaRPr>
          </a:p>
          <a:p>
            <a:pPr defTabSz="457200"/>
            <a:r>
              <a:rPr lang="en-US" sz="1200" kern="1200" dirty="0" smtClean="0">
                <a:solidFill>
                  <a:schemeClr val="tx1"/>
                </a:solidFill>
                <a:effectLst/>
                <a:latin typeface="+mn-lt"/>
                <a:ea typeface="+mn-ea"/>
                <a:cs typeface="+mn-cs"/>
              </a:rPr>
              <a:t>It shall come to pass</a:t>
            </a:r>
          </a:p>
          <a:p>
            <a:pPr defTabSz="457200"/>
            <a:r>
              <a:rPr lang="en-US" sz="1200" kern="1200" dirty="0" smtClean="0">
                <a:solidFill>
                  <a:schemeClr val="tx1"/>
                </a:solidFill>
                <a:effectLst/>
                <a:latin typeface="+mn-lt"/>
                <a:ea typeface="+mn-ea"/>
                <a:cs typeface="+mn-cs"/>
              </a:rPr>
              <a:t>	I will pour</a:t>
            </a:r>
            <a:r>
              <a:rPr lang="en-US" sz="1200" kern="1200" baseline="0" dirty="0" smtClean="0">
                <a:solidFill>
                  <a:schemeClr val="tx1"/>
                </a:solidFill>
                <a:effectLst/>
                <a:latin typeface="+mn-lt"/>
                <a:ea typeface="+mn-ea"/>
                <a:cs typeface="+mn-cs"/>
              </a:rPr>
              <a:t> out </a:t>
            </a:r>
            <a:r>
              <a:rPr lang="en-US" sz="1200" kern="1200" dirty="0" smtClean="0">
                <a:solidFill>
                  <a:schemeClr val="tx1"/>
                </a:solidFill>
                <a:effectLst/>
                <a:latin typeface="+mn-lt"/>
                <a:ea typeface="+mn-ea"/>
                <a:cs typeface="+mn-cs"/>
              </a:rPr>
              <a:t>my spirit upon all flesh.</a:t>
            </a:r>
          </a:p>
          <a:p>
            <a:pPr defTabSz="457200"/>
            <a:r>
              <a:rPr lang="en-US" sz="1200" kern="1200" dirty="0" smtClean="0">
                <a:solidFill>
                  <a:schemeClr val="tx1"/>
                </a:solidFill>
                <a:effectLst/>
                <a:latin typeface="+mn-lt"/>
                <a:ea typeface="+mn-ea"/>
                <a:cs typeface="+mn-cs"/>
              </a:rPr>
              <a:t>Your sons and daughters will prophesy,</a:t>
            </a:r>
          </a:p>
          <a:p>
            <a:pPr defTabSz="457200"/>
            <a:r>
              <a:rPr lang="en-US" sz="1200" kern="1200" dirty="0" smtClean="0">
                <a:solidFill>
                  <a:schemeClr val="tx1"/>
                </a:solidFill>
                <a:effectLst/>
                <a:latin typeface="+mn-lt"/>
                <a:ea typeface="+mn-ea"/>
                <a:cs typeface="+mn-cs"/>
              </a:rPr>
              <a:t>	your old men will dream dreams,</a:t>
            </a:r>
          </a:p>
          <a:p>
            <a:pPr defTabSz="457200"/>
            <a:r>
              <a:rPr lang="en-US" sz="1200" kern="1200" dirty="0" smtClean="0">
                <a:solidFill>
                  <a:schemeClr val="tx1"/>
                </a:solidFill>
                <a:effectLst/>
                <a:latin typeface="+mn-lt"/>
                <a:ea typeface="+mn-ea"/>
                <a:cs typeface="+mn-cs"/>
              </a:rPr>
              <a:t>	your young men will see visions.</a:t>
            </a:r>
          </a:p>
          <a:p>
            <a:pPr defTabSz="457200"/>
            <a:r>
              <a:rPr lang="en-US" sz="1200" kern="1200" dirty="0" smtClean="0">
                <a:solidFill>
                  <a:schemeClr val="tx1"/>
                </a:solidFill>
                <a:effectLst/>
                <a:latin typeface="+mn-lt"/>
                <a:ea typeface="+mn-ea"/>
                <a:cs typeface="+mn-cs"/>
              </a:rPr>
              <a:t>Even upon your male and female servants,</a:t>
            </a:r>
          </a:p>
          <a:p>
            <a:pPr defTabSz="457200"/>
            <a:r>
              <a:rPr lang="en-US" sz="1200" kern="1200" dirty="0" smtClean="0">
                <a:solidFill>
                  <a:schemeClr val="tx1"/>
                </a:solidFill>
                <a:effectLst/>
                <a:latin typeface="+mn-lt"/>
                <a:ea typeface="+mn-ea"/>
                <a:cs typeface="+mn-cs"/>
              </a:rPr>
              <a:t>	in those days, I will pour out my spirit.</a:t>
            </a:r>
          </a:p>
          <a:p>
            <a:pPr defTabSz="457200"/>
            <a:r>
              <a:rPr lang="en-US" sz="1200" kern="1200" dirty="0" smtClean="0">
                <a:solidFill>
                  <a:schemeClr val="tx1"/>
                </a:solidFill>
                <a:effectLst/>
                <a:latin typeface="+mn-lt"/>
                <a:ea typeface="+mn-ea"/>
                <a:cs typeface="+mn-cs"/>
              </a:rPr>
              <a:t>I will set signs in the heavens and on the earth.</a:t>
            </a:r>
          </a:p>
          <a:p>
            <a:pPr defTabSz="457200"/>
            <a:r>
              <a:rPr lang="en-US" sz="1200" kern="1200" dirty="0" smtClean="0">
                <a:solidFill>
                  <a:schemeClr val="tx1"/>
                </a:solidFill>
                <a:effectLst/>
                <a:latin typeface="+mn-lt"/>
                <a:ea typeface="+mn-ea"/>
                <a:cs typeface="+mn-cs"/>
              </a:rPr>
              <a:t>					(Joel 3:1–3)</a:t>
            </a:r>
          </a:p>
          <a:p>
            <a:pPr defTabSz="457200"/>
            <a:r>
              <a:rPr lang="en-US" sz="1200" kern="1200" dirty="0" smtClean="0">
                <a:solidFill>
                  <a:schemeClr val="tx1"/>
                </a:solidFill>
                <a:effectLst/>
                <a:latin typeface="+mn-lt"/>
                <a:ea typeface="+mn-ea"/>
                <a:cs typeface="+mn-cs"/>
              </a:rPr>
              <a:t> </a:t>
            </a:r>
          </a:p>
          <a:p>
            <a:pPr defTabSz="457200"/>
            <a:r>
              <a:rPr lang="en-US" sz="1200" kern="1200" dirty="0" smtClean="0">
                <a:solidFill>
                  <a:schemeClr val="tx1"/>
                </a:solidFill>
                <a:effectLst/>
                <a:latin typeface="+mn-lt"/>
                <a:ea typeface="+mn-ea"/>
                <a:cs typeface="+mn-cs"/>
              </a:rPr>
              <a:t>This prophecy, fulfilled at Pentecost, is again fulfilled at every Confirmation. The effects of the Holy Spirit, which we discuss in more detail in the next article, are not always dramatic. But they are real, for, as Jesus told his disciples, the Father in Heaven will always give the Holy Spirit to those who ask (see Luke 11:13).</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1" kern="1200" dirty="0" smtClean="0">
                <a:solidFill>
                  <a:schemeClr val="tx1"/>
                </a:solidFill>
                <a:effectLst/>
                <a:latin typeface="+mn-lt"/>
                <a:ea typeface="+mn-ea"/>
                <a:cs typeface="+mn-cs"/>
              </a:rPr>
              <a:t>Alternate Image Option</a:t>
            </a:r>
            <a:r>
              <a:rPr lang="en-US" sz="1200" b="0" i="0" kern="120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Bishop, at Confirmation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extLst>
      <p:ext uri="{BB962C8B-B14F-4D97-AF65-F5344CB8AC3E}">
        <p14:creationId xmlns:p14="http://schemas.microsoft.com/office/powerpoint/2010/main" val="1715328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symbol of the Holy Spirit, perhaps in stained-glass window</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extLst>
      <p:ext uri="{BB962C8B-B14F-4D97-AF65-F5344CB8AC3E}">
        <p14:creationId xmlns:p14="http://schemas.microsoft.com/office/powerpoint/2010/main" val="4165481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As with all liturgical celebrations, the Sacrament of Confirmation begins with a gathering ritual. In this sacramental celebration, this ritual involves the candidates for Confirmation, their sponsors, families, and other members of the community. The candidates often process into the church with the bishop, parish priests, and other liturgical ministers.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Confirmation procession entering church </a:t>
            </a:r>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extLst>
      <p:ext uri="{BB962C8B-B14F-4D97-AF65-F5344CB8AC3E}">
        <p14:creationId xmlns:p14="http://schemas.microsoft.com/office/powerpoint/2010/main" val="3948906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As with preparation of catechumens for Baptism, candidates for Confirmation have prepared with a long period of evangelization. This preparation focuses on listening to God’s Word and learning his will so as to be strengthened by the Gift of the Holy Spirit to carry it out.</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t</a:t>
            </a:r>
            <a:r>
              <a:rPr lang="en-US" sz="1200" kern="1200" dirty="0" smtClean="0">
                <a:solidFill>
                  <a:schemeClr val="tx1"/>
                </a:solidFill>
                <a:effectLst/>
                <a:latin typeface="+mn-lt"/>
                <a:ea typeface="+mn-ea"/>
                <a:cs typeface="+mn-cs"/>
              </a:rPr>
              <a:t>een</a:t>
            </a:r>
            <a:r>
              <a:rPr lang="en-US" sz="1200" kern="1200" baseline="0" dirty="0" smtClean="0">
                <a:solidFill>
                  <a:schemeClr val="tx1"/>
                </a:solidFill>
                <a:effectLst/>
                <a:latin typeface="+mn-lt"/>
                <a:ea typeface="+mn-ea"/>
                <a:cs typeface="+mn-cs"/>
              </a:rPr>
              <a:t> lector reading from Scripture at Confirmation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extLst>
      <p:ext uri="{BB962C8B-B14F-4D97-AF65-F5344CB8AC3E}">
        <p14:creationId xmlns:p14="http://schemas.microsoft.com/office/powerpoint/2010/main" val="4021221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 name of each candidate for Confirmation is called out to the bishop, in a similar way that the names of the elect are recorded during the Rite of Election for catechumens. Each candidate stands or comes to the sanctuary. Children are accompanied by their sponsors.</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Image Option</a:t>
            </a:r>
            <a:r>
              <a:rPr lang="en-US" sz="1200" i="0" kern="1200" dirty="0" smtClean="0">
                <a:solidFill>
                  <a:schemeClr val="tx1"/>
                </a:solidFill>
                <a:effectLst/>
                <a:latin typeface="+mn-lt"/>
                <a:ea typeface="+mn-ea"/>
                <a:cs typeface="+mn-cs"/>
              </a:rPr>
              <a:t>: p</a:t>
            </a:r>
            <a:r>
              <a:rPr lang="en-US" sz="1200" kern="1200" dirty="0" smtClean="0">
                <a:solidFill>
                  <a:schemeClr val="tx1"/>
                </a:solidFill>
                <a:effectLst/>
                <a:latin typeface="+mn-lt"/>
                <a:ea typeface="+mn-ea"/>
                <a:cs typeface="+mn-cs"/>
              </a:rPr>
              <a:t>icture of Confirmation candidates standing</a:t>
            </a:r>
            <a:r>
              <a:rPr lang="en-US" sz="1200" kern="1200" baseline="0" dirty="0" smtClean="0">
                <a:solidFill>
                  <a:schemeClr val="tx1"/>
                </a:solidFill>
                <a:effectLst/>
                <a:latin typeface="+mn-lt"/>
                <a:ea typeface="+mn-ea"/>
                <a:cs typeface="+mn-cs"/>
              </a:rPr>
              <a:t> and being presented to assembly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extLst>
      <p:ext uri="{BB962C8B-B14F-4D97-AF65-F5344CB8AC3E}">
        <p14:creationId xmlns:p14="http://schemas.microsoft.com/office/powerpoint/2010/main" val="1747082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The bishop addresses the candidates to be confirmed, reminding them that the Gifts of the Holy Spirit they receive, as they are anointed with a cross on their foreheads, are given for the Church to build unity and love. (It is worthy to note that the Holy Spirit chooses who receives which Gifts of the Holy Spirit or who will be called into special service.)</a:t>
            </a:r>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extLst>
      <p:ext uri="{BB962C8B-B14F-4D97-AF65-F5344CB8AC3E}">
        <p14:creationId xmlns:p14="http://schemas.microsoft.com/office/powerpoint/2010/main" val="3028252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Because Confirmation is usually celebrated separate from Baptism in the Latin Church, the liturgy includes the Renewal of Baptismal Promises. Candidates renounce Satan and profess their faith in God. The Renewal of Baptismal Promises concludes with these powerful words spoken by the bishop: “This is our faith. This is the faith of the Church. We are proud to profess it in Christ Jesus our Lord” (</a:t>
            </a:r>
            <a:r>
              <a:rPr lang="en-US" sz="1200" i="1" kern="1200" dirty="0" smtClean="0">
                <a:solidFill>
                  <a:schemeClr val="tx1"/>
                </a:solidFill>
                <a:effectLst/>
                <a:latin typeface="+mn-lt"/>
                <a:ea typeface="+mn-ea"/>
                <a:cs typeface="+mn-cs"/>
              </a:rPr>
              <a:t>Rite of Confirmation</a:t>
            </a:r>
            <a:r>
              <a:rPr lang="en-US" sz="1200" i="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23). Then, the entire assembly responds with a resounding, “Amen.”</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Image Option</a:t>
            </a:r>
            <a:r>
              <a:rPr lang="en-US" sz="1200" i="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group of Confirmation candidates holding small lighted candles during</a:t>
            </a:r>
            <a:r>
              <a:rPr lang="en-US" sz="1200" kern="1200" baseline="0" dirty="0" smtClean="0">
                <a:solidFill>
                  <a:schemeClr val="tx1"/>
                </a:solidFill>
                <a:effectLst/>
                <a:latin typeface="+mn-lt"/>
                <a:ea typeface="+mn-ea"/>
                <a:cs typeface="+mn-cs"/>
              </a:rPr>
              <a:t> the Renewal of </a:t>
            </a:r>
            <a:r>
              <a:rPr lang="en-US" sz="1200" b="0" kern="1200" baseline="0" dirty="0" smtClean="0">
                <a:solidFill>
                  <a:schemeClr val="tx1"/>
                </a:solidFill>
                <a:effectLst/>
                <a:latin typeface="+mn-lt"/>
                <a:ea typeface="+mn-ea"/>
                <a:cs typeface="+mn-cs"/>
              </a:rPr>
              <a:t>B</a:t>
            </a:r>
            <a:r>
              <a:rPr lang="en-US" sz="1200" kern="1200" baseline="0" dirty="0" smtClean="0">
                <a:solidFill>
                  <a:schemeClr val="tx1"/>
                </a:solidFill>
                <a:effectLst/>
                <a:latin typeface="+mn-lt"/>
                <a:ea typeface="+mn-ea"/>
                <a:cs typeface="+mn-cs"/>
              </a:rPr>
              <a:t>aptismal Promises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extLst>
      <p:ext uri="{BB962C8B-B14F-4D97-AF65-F5344CB8AC3E}">
        <p14:creationId xmlns:p14="http://schemas.microsoft.com/office/powerpoint/2010/main" val="1565817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email">
            <a:extLst>
              <a:ext uri="{28A0092B-C50C-407E-A947-70E740481C1C}">
                <a14:useLocalDpi xmlns:a14="http://schemas.microsoft.com/office/drawing/2010/main"/>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12/5/2013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hutterstock.com/subscribe.m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hyperlink" Target="http://www.shutterstock.com/subscribe.m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hutterstock.com/subscribe.m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hutterstock.com/subscribe.m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The Sacrament of Confirmation</a:t>
            </a:r>
          </a:p>
        </p:txBody>
      </p:sp>
      <p:sp>
        <p:nvSpPr>
          <p:cNvPr id="3" name="Subtitle 2"/>
          <p:cNvSpPr>
            <a:spLocks noGrp="1"/>
          </p:cNvSpPr>
          <p:nvPr>
            <p:ph type="subTitle" idx="1"/>
          </p:nvPr>
        </p:nvSpPr>
        <p:spPr/>
        <p:txBody>
          <a:bodyPr/>
          <a:lstStyle/>
          <a:p>
            <a:r>
              <a:rPr lang="en-US" i="1"/>
              <a:t>The </a:t>
            </a:r>
            <a:r>
              <a:rPr lang="en-US" i="1" smtClean="0"/>
              <a:t>Sacraments</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TX002119</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1323439"/>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A </a:t>
            </a:r>
            <a:r>
              <a:rPr lang="en-US" sz="1600" dirty="0">
                <a:latin typeface="Arial" pitchFamily="34" charset="0"/>
                <a:cs typeface="Arial" pitchFamily="34" charset="0"/>
              </a:rPr>
              <a:t>sign of the descent of the Holy </a:t>
            </a:r>
            <a:r>
              <a:rPr lang="en-US" sz="1600" dirty="0" smtClean="0">
                <a:latin typeface="Arial" pitchFamily="34" charset="0"/>
                <a:cs typeface="Arial" pitchFamily="34" charset="0"/>
              </a:rPr>
              <a:t>Spirit</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a:latin typeface="Arial" pitchFamily="34" charset="0"/>
                <a:cs typeface="Arial" pitchFamily="34" charset="0"/>
              </a:rPr>
              <a:t>“Give them the spirit of wisdom and understanding, the spirit of right judgment and courage, the spirit of knowledge and reverence. Fill them with the spirit of wonder and awe in your presence.”</a:t>
            </a:r>
          </a:p>
        </p:txBody>
      </p:sp>
      <p:sp>
        <p:nvSpPr>
          <p:cNvPr id="2" name="Rectangle 1"/>
          <p:cNvSpPr/>
          <p:nvPr/>
        </p:nvSpPr>
        <p:spPr>
          <a:xfrm>
            <a:off x="908431" y="2514600"/>
            <a:ext cx="2839239" cy="369332"/>
          </a:xfrm>
          <a:prstGeom prst="rect">
            <a:avLst/>
          </a:prstGeom>
        </p:spPr>
        <p:txBody>
          <a:bodyPr wrap="none">
            <a:spAutoFit/>
          </a:bodyPr>
          <a:lstStyle/>
          <a:p>
            <a:r>
              <a:rPr lang="en-US" b="1" dirty="0">
                <a:latin typeface="Arial" pitchFamily="34" charset="0"/>
                <a:cs typeface="Arial" pitchFamily="34" charset="0"/>
              </a:rPr>
              <a:t>The Laying </a:t>
            </a:r>
            <a:r>
              <a:rPr lang="en-US" b="1" dirty="0" smtClean="0">
                <a:latin typeface="Arial" pitchFamily="34" charset="0"/>
                <a:cs typeface="Arial" pitchFamily="34" charset="0"/>
              </a:rPr>
              <a:t>On </a:t>
            </a:r>
            <a:r>
              <a:rPr lang="en-US" b="1" dirty="0">
                <a:latin typeface="Arial" pitchFamily="34" charset="0"/>
                <a:cs typeface="Arial" pitchFamily="34" charset="0"/>
              </a:rPr>
              <a:t>of Hands</a:t>
            </a:r>
          </a:p>
        </p:txBody>
      </p:sp>
    </p:spTree>
    <p:extLst>
      <p:ext uri="{BB962C8B-B14F-4D97-AF65-F5344CB8AC3E}">
        <p14:creationId xmlns:p14="http://schemas.microsoft.com/office/powerpoint/2010/main" val="333663387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0" y="2438400"/>
            <a:ext cx="3048000" cy="2062103"/>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Messiah </a:t>
            </a:r>
            <a:r>
              <a:rPr lang="en-US" sz="1600" dirty="0" smtClean="0">
                <a:latin typeface="Arial" pitchFamily="34" charset="0"/>
                <a:cs typeface="Arial" pitchFamily="34" charset="0"/>
              </a:rPr>
              <a:t>means </a:t>
            </a:r>
            <a:r>
              <a:rPr lang="en-US" sz="1600" dirty="0">
                <a:latin typeface="Arial" pitchFamily="34" charset="0"/>
                <a:cs typeface="Arial" pitchFamily="34" charset="0"/>
              </a:rPr>
              <a:t>the “anointed </a:t>
            </a:r>
            <a:r>
              <a:rPr lang="en-US" sz="1600" dirty="0" smtClean="0">
                <a:latin typeface="Arial" pitchFamily="34" charset="0"/>
                <a:cs typeface="Arial" pitchFamily="34" charset="0"/>
              </a:rPr>
              <a:t>one.”</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a:latin typeface="Arial" pitchFamily="34" charset="0"/>
                <a:cs typeface="Arial" pitchFamily="34" charset="0"/>
              </a:rPr>
              <a:t>the essential Rite of </a:t>
            </a:r>
            <a:r>
              <a:rPr lang="en-US" sz="1600" dirty="0" smtClean="0">
                <a:latin typeface="Arial" pitchFamily="34" charset="0"/>
                <a:cs typeface="Arial" pitchFamily="34" charset="0"/>
              </a:rPr>
              <a:t>Confirmation</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a:latin typeface="Arial" pitchFamily="34" charset="0"/>
                <a:cs typeface="Arial" pitchFamily="34" charset="0"/>
              </a:rPr>
              <a:t>“Be sealed with the Gift of the Holy Spirit.”</a:t>
            </a:r>
          </a:p>
        </p:txBody>
      </p:sp>
      <p:sp>
        <p:nvSpPr>
          <p:cNvPr id="2" name="Rectangle 1"/>
          <p:cNvSpPr/>
          <p:nvPr/>
        </p:nvSpPr>
        <p:spPr>
          <a:xfrm>
            <a:off x="496911" y="1676400"/>
            <a:ext cx="2779689" cy="646331"/>
          </a:xfrm>
          <a:prstGeom prst="rect">
            <a:avLst/>
          </a:prstGeom>
        </p:spPr>
        <p:txBody>
          <a:bodyPr wrap="square">
            <a:spAutoFit/>
          </a:bodyPr>
          <a:lstStyle/>
          <a:p>
            <a:r>
              <a:rPr lang="en-US" b="1" dirty="0">
                <a:latin typeface="Arial" pitchFamily="34" charset="0"/>
                <a:cs typeface="Arial" pitchFamily="34" charset="0"/>
              </a:rPr>
              <a:t>The Anointing with Sacred Chrism</a:t>
            </a:r>
          </a:p>
        </p:txBody>
      </p:sp>
      <p:pic>
        <p:nvPicPr>
          <p:cNvPr id="3" name="Picture 2"/>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038600" y="1438762"/>
            <a:ext cx="4267200" cy="4039616"/>
          </a:xfrm>
          <a:prstGeom prst="rect">
            <a:avLst/>
          </a:prstGeom>
          <a:ln w="88900" cap="sq" cmpd="thickThin">
            <a:solidFill>
              <a:srgbClr val="000000"/>
            </a:solidFill>
            <a:prstDash val="solid"/>
            <a:miter lim="800000"/>
          </a:ln>
          <a:effectLst>
            <a:innerShdw blurRad="76200">
              <a:srgbClr val="000000"/>
            </a:innerShdw>
          </a:effectLst>
        </p:spPr>
      </p:pic>
      <p:sp>
        <p:nvSpPr>
          <p:cNvPr id="6" name="TextBox 6"/>
          <p:cNvSpPr txBox="1"/>
          <p:nvPr/>
        </p:nvSpPr>
        <p:spPr bwMode="auto">
          <a:xfrm>
            <a:off x="6629400" y="5562600"/>
            <a:ext cx="2438400" cy="215444"/>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 </a:t>
            </a:r>
            <a:r>
              <a:rPr lang="en-US" sz="800" dirty="0" smtClean="0"/>
              <a:t>Bill </a:t>
            </a:r>
            <a:r>
              <a:rPr lang="en-US" sz="800" dirty="0" err="1" smtClean="0"/>
              <a:t>Wittman</a:t>
            </a:r>
            <a:r>
              <a:rPr lang="en-US" sz="800" dirty="0" smtClean="0"/>
              <a:t> / www.wpwittman.com</a:t>
            </a:r>
            <a:endParaRPr lang="en-US" sz="800" dirty="0"/>
          </a:p>
        </p:txBody>
      </p:sp>
    </p:spTree>
    <p:extLst>
      <p:ext uri="{BB962C8B-B14F-4D97-AF65-F5344CB8AC3E}">
        <p14:creationId xmlns:p14="http://schemas.microsoft.com/office/powerpoint/2010/main" val="424194657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584775"/>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Prayers </a:t>
            </a:r>
            <a:r>
              <a:rPr lang="en-US" sz="1600" dirty="0">
                <a:latin typeface="Arial" pitchFamily="34" charset="0"/>
                <a:cs typeface="Arial" pitchFamily="34" charset="0"/>
              </a:rPr>
              <a:t>for the newly confirmed and all of the Church</a:t>
            </a:r>
            <a:endParaRPr lang="en-US" sz="1600" dirty="0" smtClean="0">
              <a:latin typeface="Arial" pitchFamily="34" charset="0"/>
              <a:cs typeface="Arial" pitchFamily="34" charset="0"/>
            </a:endParaRPr>
          </a:p>
          <a:p>
            <a:pPr marL="285750" indent="-285750">
              <a:buFont typeface="Arial" pitchFamily="34" charset="0"/>
              <a:buChar char="•"/>
            </a:pPr>
            <a:endParaRPr lang="en-US" sz="1600" dirty="0">
              <a:latin typeface="Arial" pitchFamily="34" charset="0"/>
              <a:cs typeface="Arial" pitchFamily="34" charset="0"/>
            </a:endParaRPr>
          </a:p>
        </p:txBody>
      </p:sp>
      <p:sp>
        <p:nvSpPr>
          <p:cNvPr id="2" name="Rectangle 1"/>
          <p:cNvSpPr/>
          <p:nvPr/>
        </p:nvSpPr>
        <p:spPr>
          <a:xfrm>
            <a:off x="908431" y="2514600"/>
            <a:ext cx="2621230" cy="369332"/>
          </a:xfrm>
          <a:prstGeom prst="rect">
            <a:avLst/>
          </a:prstGeom>
        </p:spPr>
        <p:txBody>
          <a:bodyPr wrap="none">
            <a:spAutoFit/>
          </a:bodyPr>
          <a:lstStyle/>
          <a:p>
            <a:r>
              <a:rPr lang="en-US" b="1" dirty="0">
                <a:latin typeface="Arial" pitchFamily="34" charset="0"/>
                <a:cs typeface="Arial" pitchFamily="34" charset="0"/>
              </a:rPr>
              <a:t>Prayers of the Faithful</a:t>
            </a:r>
          </a:p>
        </p:txBody>
      </p:sp>
    </p:spTree>
    <p:extLst>
      <p:ext uri="{BB962C8B-B14F-4D97-AF65-F5344CB8AC3E}">
        <p14:creationId xmlns:p14="http://schemas.microsoft.com/office/powerpoint/2010/main" val="337838312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338554"/>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Several </a:t>
            </a:r>
            <a:r>
              <a:rPr lang="en-US" sz="1600" dirty="0">
                <a:latin typeface="Arial" pitchFamily="34" charset="0"/>
                <a:cs typeface="Arial" pitchFamily="34" charset="0"/>
              </a:rPr>
              <a:t>special prayers for the newly confirmed</a:t>
            </a:r>
          </a:p>
        </p:txBody>
      </p:sp>
      <p:sp>
        <p:nvSpPr>
          <p:cNvPr id="2" name="Rectangle 1"/>
          <p:cNvSpPr/>
          <p:nvPr/>
        </p:nvSpPr>
        <p:spPr>
          <a:xfrm>
            <a:off x="908431" y="2514600"/>
            <a:ext cx="3249608" cy="369332"/>
          </a:xfrm>
          <a:prstGeom prst="rect">
            <a:avLst/>
          </a:prstGeom>
        </p:spPr>
        <p:txBody>
          <a:bodyPr wrap="none">
            <a:spAutoFit/>
          </a:bodyPr>
          <a:lstStyle/>
          <a:p>
            <a:r>
              <a:rPr lang="en-US" b="1" dirty="0">
                <a:latin typeface="Arial" pitchFamily="34" charset="0"/>
                <a:cs typeface="Arial" pitchFamily="34" charset="0"/>
              </a:rPr>
              <a:t>The Liturgy of the Eucharist</a:t>
            </a:r>
          </a:p>
        </p:txBody>
      </p:sp>
    </p:spTree>
    <p:extLst>
      <p:ext uri="{BB962C8B-B14F-4D97-AF65-F5344CB8AC3E}">
        <p14:creationId xmlns:p14="http://schemas.microsoft.com/office/powerpoint/2010/main" val="188216342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4736056" cy="830997"/>
          </a:xfrm>
          <a:prstGeom prst="rect">
            <a:avLst/>
          </a:prstGeom>
        </p:spPr>
        <p:txBody>
          <a:bodyPr wrap="square">
            <a:spAutoFit/>
          </a:bodyPr>
          <a:lstStyle/>
          <a:p>
            <a:r>
              <a:rPr lang="en-US" sz="1600" dirty="0">
                <a:latin typeface="Arial" pitchFamily="34" charset="0"/>
                <a:cs typeface="Arial" pitchFamily="34" charset="0"/>
              </a:rPr>
              <a:t>What does it mean, in the </a:t>
            </a:r>
            <a:r>
              <a:rPr lang="en-US" sz="1600" dirty="0" smtClean="0">
                <a:latin typeface="Arial" pitchFamily="34" charset="0"/>
                <a:cs typeface="Arial" pitchFamily="34" charset="0"/>
              </a:rPr>
              <a:t>Renewal </a:t>
            </a:r>
            <a:r>
              <a:rPr lang="en-US" sz="1600" dirty="0">
                <a:latin typeface="Arial" pitchFamily="34" charset="0"/>
                <a:cs typeface="Arial" pitchFamily="34" charset="0"/>
              </a:rPr>
              <a:t>of Baptismal Promises, to renounce Satan </a:t>
            </a:r>
            <a:r>
              <a:rPr lang="en-US" sz="1600" dirty="0" smtClean="0">
                <a:latin typeface="Arial" pitchFamily="34" charset="0"/>
                <a:cs typeface="Arial" pitchFamily="34" charset="0"/>
              </a:rPr>
              <a:t>and </a:t>
            </a:r>
            <a:r>
              <a:rPr lang="en-US" sz="1600" dirty="0">
                <a:latin typeface="Arial" pitchFamily="34" charset="0"/>
                <a:cs typeface="Arial" pitchFamily="34" charset="0"/>
              </a:rPr>
              <a:t>all his works and all his empty promises?</a:t>
            </a:r>
          </a:p>
        </p:txBody>
      </p:sp>
      <p:sp>
        <p:nvSpPr>
          <p:cNvPr id="2" name="Rectangle 1"/>
          <p:cNvSpPr/>
          <p:nvPr/>
        </p:nvSpPr>
        <p:spPr>
          <a:xfrm>
            <a:off x="908431" y="2514600"/>
            <a:ext cx="1377300" cy="369332"/>
          </a:xfrm>
          <a:prstGeom prst="rect">
            <a:avLst/>
          </a:prstGeom>
        </p:spPr>
        <p:txBody>
          <a:bodyPr wrap="none">
            <a:spAutoFit/>
          </a:bodyPr>
          <a:lstStyle/>
          <a:p>
            <a:r>
              <a:rPr lang="en-US" b="1" dirty="0">
                <a:latin typeface="Arial" pitchFamily="34" charset="0"/>
                <a:cs typeface="Arial" pitchFamily="34" charset="0"/>
              </a:rPr>
              <a:t>Question 1</a:t>
            </a:r>
          </a:p>
        </p:txBody>
      </p:sp>
      <p:pic>
        <p:nvPicPr>
          <p:cNvPr id="4098" name="Picture 2">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tretch>
            <a:fillRect/>
          </a:stretch>
        </p:blipFill>
        <p:spPr bwMode="auto">
          <a:xfrm>
            <a:off x="5791200" y="1389794"/>
            <a:ext cx="2847975" cy="4287962"/>
          </a:xfrm>
          <a:prstGeom prst="rect">
            <a:avLst/>
          </a:prstGeom>
          <a:ln>
            <a:noFill/>
          </a:ln>
          <a:effectLst>
            <a:outerShdw blurRad="190500" algn="tl" rotWithShape="0">
              <a:srgbClr val="000000">
                <a:alpha val="70000"/>
              </a:srgbClr>
            </a:outerShdw>
          </a:effectLst>
        </p:spPr>
      </p:pic>
      <p:sp>
        <p:nvSpPr>
          <p:cNvPr id="6" name="TextBox 5"/>
          <p:cNvSpPr txBox="1"/>
          <p:nvPr/>
        </p:nvSpPr>
        <p:spPr bwMode="auto">
          <a:xfrm>
            <a:off x="7010400" y="5728156"/>
            <a:ext cx="3195234" cy="215444"/>
          </a:xfrm>
          <a:prstGeom prst="rect">
            <a:avLst/>
          </a:prstGeom>
          <a:noFill/>
          <a:ln w="9525">
            <a:noFill/>
            <a:miter lim="800000"/>
            <a:headEnd/>
            <a:tailEnd/>
          </a:ln>
        </p:spPr>
        <p:txBody>
          <a:bodyPr wrap="square" rtlCol="0">
            <a:spAutoFit/>
          </a:bodyPr>
          <a:lstStyle/>
          <a:p>
            <a:r>
              <a:rPr lang="en-US" sz="800" dirty="0" smtClean="0"/>
              <a:t>© Santiago Cornejo/shutterstock.com </a:t>
            </a:r>
            <a:endParaRPr lang="en-US" sz="800" dirty="0"/>
          </a:p>
        </p:txBody>
      </p:sp>
    </p:spTree>
    <p:extLst>
      <p:ext uri="{BB962C8B-B14F-4D97-AF65-F5344CB8AC3E}">
        <p14:creationId xmlns:p14="http://schemas.microsoft.com/office/powerpoint/2010/main" val="48689889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584775"/>
          </a:xfrm>
          <a:prstGeom prst="rect">
            <a:avLst/>
          </a:prstGeom>
        </p:spPr>
        <p:txBody>
          <a:bodyPr wrap="square">
            <a:spAutoFit/>
          </a:bodyPr>
          <a:lstStyle/>
          <a:p>
            <a:r>
              <a:rPr lang="en-US" sz="1600" dirty="0">
                <a:latin typeface="Arial" pitchFamily="34" charset="0"/>
                <a:cs typeface="Arial" pitchFamily="34" charset="0"/>
              </a:rPr>
              <a:t>What does it </a:t>
            </a:r>
            <a:r>
              <a:rPr lang="en-US" sz="1600" dirty="0" smtClean="0">
                <a:latin typeface="Arial" pitchFamily="34" charset="0"/>
                <a:cs typeface="Arial" pitchFamily="34" charset="0"/>
              </a:rPr>
              <a:t>mean to be </a:t>
            </a:r>
          </a:p>
          <a:p>
            <a:r>
              <a:rPr lang="en-US" sz="1600" dirty="0" smtClean="0">
                <a:latin typeface="Arial" pitchFamily="34" charset="0"/>
                <a:cs typeface="Arial" pitchFamily="34" charset="0"/>
              </a:rPr>
              <a:t>“sealed” with the Holy Spirit?  </a:t>
            </a:r>
            <a:endParaRPr lang="en-US" sz="1600" dirty="0">
              <a:latin typeface="Arial" pitchFamily="34" charset="0"/>
              <a:cs typeface="Arial" pitchFamily="34" charset="0"/>
            </a:endParaRPr>
          </a:p>
        </p:txBody>
      </p:sp>
      <p:sp>
        <p:nvSpPr>
          <p:cNvPr id="2" name="Rectangle 1"/>
          <p:cNvSpPr/>
          <p:nvPr/>
        </p:nvSpPr>
        <p:spPr>
          <a:xfrm>
            <a:off x="908431" y="2514600"/>
            <a:ext cx="1377300" cy="369332"/>
          </a:xfrm>
          <a:prstGeom prst="rect">
            <a:avLst/>
          </a:prstGeom>
        </p:spPr>
        <p:txBody>
          <a:bodyPr wrap="none">
            <a:spAutoFit/>
          </a:bodyPr>
          <a:lstStyle/>
          <a:p>
            <a:r>
              <a:rPr lang="en-US" b="1" dirty="0">
                <a:latin typeface="Arial" pitchFamily="34" charset="0"/>
                <a:cs typeface="Arial" pitchFamily="34" charset="0"/>
              </a:rPr>
              <a:t>Question </a:t>
            </a:r>
            <a:r>
              <a:rPr lang="en-US" b="1" dirty="0" smtClean="0">
                <a:latin typeface="Arial" pitchFamily="34" charset="0"/>
                <a:cs typeface="Arial" pitchFamily="34" charset="0"/>
              </a:rPr>
              <a:t>2</a:t>
            </a:r>
            <a:endParaRPr lang="en-US" b="1" dirty="0">
              <a:latin typeface="Arial" pitchFamily="34" charset="0"/>
              <a:cs typeface="Arial" pitchFamily="34" charset="0"/>
            </a:endParaRPr>
          </a:p>
        </p:txBody>
      </p:sp>
      <p:pic>
        <p:nvPicPr>
          <p:cNvPr id="2050" name="Picture 2">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tretch>
            <a:fillRect/>
          </a:stretch>
        </p:blipFill>
        <p:spPr bwMode="auto">
          <a:xfrm>
            <a:off x="3829050" y="1524000"/>
            <a:ext cx="5029200" cy="3352800"/>
          </a:xfrm>
          <a:prstGeom prst="roundRect">
            <a:avLst>
              <a:gd name="adj" fmla="val 8594"/>
            </a:avLst>
          </a:prstGeom>
          <a:solidFill>
            <a:srgbClr val="FFFFFF">
              <a:shade val="85000"/>
            </a:srgbClr>
          </a:solidFill>
          <a:ln>
            <a:noFill/>
          </a:ln>
          <a:effectLst>
            <a:reflection blurRad="12700" stA="38000" endPos="28000" dist="38100" dir="5400000" sy="-100000" algn="bl" rotWithShape="0"/>
          </a:effectLst>
        </p:spPr>
      </p:pic>
      <p:sp>
        <p:nvSpPr>
          <p:cNvPr id="6" name="TextBox 5"/>
          <p:cNvSpPr txBox="1"/>
          <p:nvPr/>
        </p:nvSpPr>
        <p:spPr bwMode="auto">
          <a:xfrm>
            <a:off x="7167966" y="4953000"/>
            <a:ext cx="3195234" cy="215444"/>
          </a:xfrm>
          <a:prstGeom prst="rect">
            <a:avLst/>
          </a:prstGeom>
          <a:noFill/>
          <a:ln w="9525">
            <a:noFill/>
            <a:miter lim="800000"/>
            <a:headEnd/>
            <a:tailEnd/>
          </a:ln>
        </p:spPr>
        <p:txBody>
          <a:bodyPr wrap="square" rtlCol="0">
            <a:spAutoFit/>
          </a:bodyPr>
          <a:lstStyle/>
          <a:p>
            <a:r>
              <a:rPr lang="en-US" sz="800" dirty="0" smtClean="0"/>
              <a:t>© Ingrid Prats/shutterstock.com </a:t>
            </a:r>
            <a:endParaRPr lang="en-US" sz="800" dirty="0"/>
          </a:p>
        </p:txBody>
      </p:sp>
    </p:spTree>
    <p:extLst>
      <p:ext uri="{BB962C8B-B14F-4D97-AF65-F5344CB8AC3E}">
        <p14:creationId xmlns:p14="http://schemas.microsoft.com/office/powerpoint/2010/main" val="9656489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33600" y="1066800"/>
            <a:ext cx="4876570" cy="369332"/>
          </a:xfrm>
          <a:prstGeom prst="rect">
            <a:avLst/>
          </a:prstGeom>
        </p:spPr>
        <p:txBody>
          <a:bodyPr wrap="square">
            <a:spAutoFit/>
          </a:bodyPr>
          <a:lstStyle/>
          <a:p>
            <a:pPr algn="ctr"/>
            <a:r>
              <a:rPr lang="en-US" dirty="0">
                <a:latin typeface="Arial" pitchFamily="34" charset="0"/>
                <a:cs typeface="Arial" pitchFamily="34" charset="0"/>
              </a:rPr>
              <a:t>Jesus promised the coming of the Holy Spirit.</a:t>
            </a:r>
            <a:r>
              <a:rPr lang="en-US" sz="1600" dirty="0">
                <a:latin typeface="Arial" pitchFamily="34" charset="0"/>
                <a:cs typeface="Arial" pitchFamily="34" charset="0"/>
              </a:rPr>
              <a:t> </a:t>
            </a: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00200" y="1633396"/>
            <a:ext cx="5943600" cy="3964381"/>
          </a:xfrm>
          <a:prstGeom prst="rect">
            <a:avLst/>
          </a:prstGeom>
          <a:ln>
            <a:noFill/>
          </a:ln>
          <a:effectLst>
            <a:softEdge rad="112500"/>
          </a:effectLst>
        </p:spPr>
      </p:pic>
      <p:sp>
        <p:nvSpPr>
          <p:cNvPr id="3" name="TextBox 2"/>
          <p:cNvSpPr txBox="1"/>
          <p:nvPr/>
        </p:nvSpPr>
        <p:spPr bwMode="auto">
          <a:xfrm>
            <a:off x="5872566" y="5499556"/>
            <a:ext cx="1899834" cy="215444"/>
          </a:xfrm>
          <a:prstGeom prst="rect">
            <a:avLst/>
          </a:prstGeom>
          <a:noFill/>
          <a:ln w="9525">
            <a:noFill/>
            <a:miter lim="800000"/>
            <a:headEnd/>
            <a:tailEnd/>
          </a:ln>
        </p:spPr>
        <p:txBody>
          <a:bodyPr wrap="square" rtlCol="0">
            <a:spAutoFit/>
          </a:bodyPr>
          <a:lstStyle/>
          <a:p>
            <a:r>
              <a:rPr lang="en-US" sz="800" dirty="0" smtClean="0"/>
              <a:t>© </a:t>
            </a:r>
            <a:r>
              <a:rPr lang="en-US" sz="800" dirty="0" err="1" smtClean="0"/>
              <a:t>Zvonimir</a:t>
            </a:r>
            <a:r>
              <a:rPr lang="en-US" sz="800" dirty="0" smtClean="0"/>
              <a:t> Atletic/shutterstock.com</a:t>
            </a:r>
            <a:endParaRPr lang="en-US" sz="800" dirty="0"/>
          </a:p>
        </p:txBody>
      </p:sp>
    </p:spTree>
    <p:extLst>
      <p:ext uri="{BB962C8B-B14F-4D97-AF65-F5344CB8AC3E}">
        <p14:creationId xmlns:p14="http://schemas.microsoft.com/office/powerpoint/2010/main" val="233651242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3" y="1869757"/>
            <a:ext cx="3135051" cy="584775"/>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The bishop is the ordinary minister of </a:t>
            </a:r>
            <a:r>
              <a:rPr lang="en-US" sz="1600" dirty="0" smtClean="0">
                <a:latin typeface="Arial" pitchFamily="34" charset="0"/>
                <a:cs typeface="Arial" pitchFamily="34" charset="0"/>
              </a:rPr>
              <a:t>Confirmation</a:t>
            </a:r>
            <a:r>
              <a:rPr lang="en-US" sz="1600" dirty="0">
                <a:latin typeface="Arial" pitchFamily="34" charset="0"/>
                <a:cs typeface="Arial" pitchFamily="34" charset="0"/>
              </a:rPr>
              <a:t>.</a:t>
            </a:r>
          </a:p>
        </p:txBody>
      </p:sp>
      <p:sp>
        <p:nvSpPr>
          <p:cNvPr id="2" name="Rectangle 1"/>
          <p:cNvSpPr/>
          <p:nvPr/>
        </p:nvSpPr>
        <p:spPr>
          <a:xfrm>
            <a:off x="750343" y="1301979"/>
            <a:ext cx="2877711" cy="369332"/>
          </a:xfrm>
          <a:prstGeom prst="rect">
            <a:avLst/>
          </a:prstGeom>
        </p:spPr>
        <p:txBody>
          <a:bodyPr wrap="none">
            <a:spAutoFit/>
          </a:bodyPr>
          <a:lstStyle/>
          <a:p>
            <a:r>
              <a:rPr lang="en-US" b="1" dirty="0">
                <a:latin typeface="Arial" pitchFamily="34" charset="0"/>
                <a:cs typeface="Arial" pitchFamily="34" charset="0"/>
              </a:rPr>
              <a:t>The Rite of Confirmation</a:t>
            </a:r>
          </a:p>
        </p:txBody>
      </p:sp>
      <p:sp>
        <p:nvSpPr>
          <p:cNvPr id="4" name="Rectangle 3"/>
          <p:cNvSpPr/>
          <p:nvPr/>
        </p:nvSpPr>
        <p:spPr>
          <a:xfrm>
            <a:off x="914400" y="2750403"/>
            <a:ext cx="3124200" cy="830997"/>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When necessary, a priest may administer </a:t>
            </a:r>
            <a:r>
              <a:rPr lang="en-US" sz="1600" dirty="0" smtClean="0">
                <a:latin typeface="Arial" pitchFamily="34" charset="0"/>
                <a:cs typeface="Arial" pitchFamily="34" charset="0"/>
              </a:rPr>
              <a:t>the </a:t>
            </a:r>
            <a:r>
              <a:rPr lang="en-US" sz="1600" dirty="0">
                <a:latin typeface="Arial" pitchFamily="34" charset="0"/>
                <a:cs typeface="Arial" pitchFamily="34" charset="0"/>
              </a:rPr>
              <a:t>Sacrament of </a:t>
            </a:r>
            <a:r>
              <a:rPr lang="en-US" sz="1600" dirty="0" smtClean="0">
                <a:latin typeface="Arial" pitchFamily="34" charset="0"/>
                <a:cs typeface="Arial" pitchFamily="34" charset="0"/>
              </a:rPr>
              <a:t>Confirmation.</a:t>
            </a:r>
            <a:endParaRPr lang="en-US" sz="1600" dirty="0">
              <a:latin typeface="Arial" pitchFamily="34" charset="0"/>
              <a:cs typeface="Arial" pitchFamily="34" charset="0"/>
            </a:endParaRPr>
          </a:p>
        </p:txBody>
      </p:sp>
      <p:pic>
        <p:nvPicPr>
          <p:cNvPr id="26626" name="Picture 2">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tretch>
            <a:fillRect/>
          </a:stretch>
        </p:blipFill>
        <p:spPr bwMode="auto">
          <a:xfrm>
            <a:off x="4572000" y="1070491"/>
            <a:ext cx="3448050" cy="4706588"/>
          </a:xfrm>
          <a:prstGeom prst="rect">
            <a:avLst/>
          </a:prstGeom>
          <a:ln w="88900" cap="sq" cmpd="thickThin">
            <a:solidFill>
              <a:srgbClr val="000000"/>
            </a:solidFill>
            <a:prstDash val="solid"/>
            <a:miter lim="800000"/>
          </a:ln>
          <a:effectLst>
            <a:innerShdw blurRad="76200">
              <a:srgbClr val="000000"/>
            </a:innerShdw>
          </a:effectLst>
        </p:spPr>
      </p:pic>
      <p:sp>
        <p:nvSpPr>
          <p:cNvPr id="6" name="TextBox 5"/>
          <p:cNvSpPr txBox="1"/>
          <p:nvPr/>
        </p:nvSpPr>
        <p:spPr bwMode="auto">
          <a:xfrm>
            <a:off x="6586601" y="5890081"/>
            <a:ext cx="1947799" cy="215444"/>
          </a:xfrm>
          <a:prstGeom prst="rect">
            <a:avLst/>
          </a:prstGeom>
          <a:noFill/>
          <a:ln w="9525">
            <a:noFill/>
            <a:miter lim="800000"/>
            <a:headEnd/>
            <a:tailEnd/>
          </a:ln>
        </p:spPr>
        <p:txBody>
          <a:bodyPr wrap="square" rtlCol="0">
            <a:spAutoFit/>
          </a:bodyPr>
          <a:lstStyle/>
          <a:p>
            <a:r>
              <a:rPr lang="en-US" sz="800" dirty="0"/>
              <a:t>© </a:t>
            </a:r>
            <a:r>
              <a:rPr lang="en-US" sz="800" dirty="0" err="1"/>
              <a:t>Zvonimir</a:t>
            </a:r>
            <a:r>
              <a:rPr lang="en-US" sz="800" dirty="0"/>
              <a:t> </a:t>
            </a:r>
            <a:r>
              <a:rPr lang="en-US" sz="800" dirty="0" smtClean="0"/>
              <a:t>Atletic/shutterstock.com</a:t>
            </a:r>
            <a:endParaRPr lang="en-US" sz="800" dirty="0"/>
          </a:p>
        </p:txBody>
      </p:sp>
    </p:spTree>
    <p:extLst>
      <p:ext uri="{BB962C8B-B14F-4D97-AF65-F5344CB8AC3E}">
        <p14:creationId xmlns:p14="http://schemas.microsoft.com/office/powerpoint/2010/main" val="178073187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6544" y="1887421"/>
            <a:ext cx="3573929" cy="338554"/>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Know the Holy Spirit.</a:t>
            </a:r>
          </a:p>
        </p:txBody>
      </p:sp>
      <p:sp>
        <p:nvSpPr>
          <p:cNvPr id="2" name="Rectangle 1"/>
          <p:cNvSpPr/>
          <p:nvPr/>
        </p:nvSpPr>
        <p:spPr>
          <a:xfrm>
            <a:off x="521744" y="1354021"/>
            <a:ext cx="3134191" cy="369332"/>
          </a:xfrm>
          <a:prstGeom prst="rect">
            <a:avLst/>
          </a:prstGeom>
        </p:spPr>
        <p:txBody>
          <a:bodyPr wrap="none">
            <a:spAutoFit/>
          </a:bodyPr>
          <a:lstStyle/>
          <a:p>
            <a:r>
              <a:rPr lang="en-US" b="1" dirty="0">
                <a:latin typeface="Arial" pitchFamily="34" charset="0"/>
                <a:cs typeface="Arial" pitchFamily="34" charset="0"/>
              </a:rPr>
              <a:t>Preparing for Confirmation</a:t>
            </a:r>
          </a:p>
        </p:txBody>
      </p:sp>
      <p:sp>
        <p:nvSpPr>
          <p:cNvPr id="4" name="Rectangle 3"/>
          <p:cNvSpPr/>
          <p:nvPr/>
        </p:nvSpPr>
        <p:spPr>
          <a:xfrm>
            <a:off x="838200" y="2357497"/>
            <a:ext cx="3962400" cy="2062103"/>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Recognize the Holy Spirit’s work in his actions and gifts</a:t>
            </a:r>
            <a:r>
              <a:rPr lang="en-US" sz="1600" dirty="0" smtClean="0">
                <a:latin typeface="Arial" pitchFamily="34" charset="0"/>
                <a:cs typeface="Arial" pitchFamily="34" charset="0"/>
              </a:rPr>
              <a:t>.</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a:latin typeface="Arial" pitchFamily="34" charset="0"/>
                <a:cs typeface="Arial" pitchFamily="34" charset="0"/>
              </a:rPr>
              <a:t>Be willing to follow the Holy Spirit’s inspirations</a:t>
            </a:r>
            <a:r>
              <a:rPr lang="en-US" sz="1600" dirty="0" smtClean="0">
                <a:latin typeface="Arial" pitchFamily="34" charset="0"/>
                <a:cs typeface="Arial" pitchFamily="34" charset="0"/>
              </a:rPr>
              <a:t>.</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a:latin typeface="Arial" pitchFamily="34" charset="0"/>
                <a:cs typeface="Arial" pitchFamily="34" charset="0"/>
              </a:rPr>
              <a:t>Have a sponsor who supports you in your growth.</a:t>
            </a:r>
          </a:p>
        </p:txBody>
      </p:sp>
      <p:sp>
        <p:nvSpPr>
          <p:cNvPr id="6" name="TextBox 5"/>
          <p:cNvSpPr txBox="1"/>
          <p:nvPr/>
        </p:nvSpPr>
        <p:spPr bwMode="auto">
          <a:xfrm>
            <a:off x="6845300" y="5575756"/>
            <a:ext cx="1765300" cy="215444"/>
          </a:xfrm>
          <a:prstGeom prst="rect">
            <a:avLst/>
          </a:prstGeom>
          <a:noFill/>
          <a:ln w="9525">
            <a:noFill/>
            <a:miter lim="800000"/>
            <a:headEnd/>
            <a:tailEnd/>
          </a:ln>
        </p:spPr>
        <p:txBody>
          <a:bodyPr wrap="square" rtlCol="0">
            <a:spAutoFit/>
          </a:bodyPr>
          <a:lstStyle/>
          <a:p>
            <a:r>
              <a:rPr lang="en-US" sz="800" dirty="0" smtClean="0"/>
              <a:t>© George Muresan/shutterstock.com </a:t>
            </a:r>
            <a:endParaRPr lang="en-US" sz="800"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57825" y="1143000"/>
            <a:ext cx="2971800" cy="440266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166877735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38800" y="1752600"/>
            <a:ext cx="2807393" cy="338554"/>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The </a:t>
            </a:r>
            <a:r>
              <a:rPr lang="en-US" sz="1600" dirty="0">
                <a:latin typeface="Arial" pitchFamily="34" charset="0"/>
                <a:cs typeface="Arial" pitchFamily="34" charset="0"/>
              </a:rPr>
              <a:t>gathering </a:t>
            </a:r>
            <a:r>
              <a:rPr lang="en-US" sz="1600" dirty="0" smtClean="0">
                <a:latin typeface="Arial" pitchFamily="34" charset="0"/>
                <a:cs typeface="Arial" pitchFamily="34" charset="0"/>
              </a:rPr>
              <a:t>ritual</a:t>
            </a:r>
            <a:endParaRPr lang="en-US" sz="1600" dirty="0">
              <a:latin typeface="Arial" pitchFamily="34" charset="0"/>
              <a:cs typeface="Arial" pitchFamily="34" charset="0"/>
            </a:endParaRPr>
          </a:p>
        </p:txBody>
      </p:sp>
      <p:sp>
        <p:nvSpPr>
          <p:cNvPr id="2" name="Rectangle 1"/>
          <p:cNvSpPr/>
          <p:nvPr/>
        </p:nvSpPr>
        <p:spPr>
          <a:xfrm>
            <a:off x="5354560" y="1143000"/>
            <a:ext cx="2172390" cy="369332"/>
          </a:xfrm>
          <a:prstGeom prst="rect">
            <a:avLst/>
          </a:prstGeom>
        </p:spPr>
        <p:txBody>
          <a:bodyPr wrap="none">
            <a:spAutoFit/>
          </a:bodyPr>
          <a:lstStyle/>
          <a:p>
            <a:r>
              <a:rPr lang="en-US" b="1" dirty="0">
                <a:latin typeface="Arial" pitchFamily="34" charset="0"/>
                <a:cs typeface="Arial" pitchFamily="34" charset="0"/>
              </a:rPr>
              <a:t>Introductory Rites</a:t>
            </a:r>
          </a:p>
        </p:txBody>
      </p:sp>
      <p:sp>
        <p:nvSpPr>
          <p:cNvPr id="4" name="Rectangle 3"/>
          <p:cNvSpPr/>
          <p:nvPr/>
        </p:nvSpPr>
        <p:spPr>
          <a:xfrm>
            <a:off x="5650456" y="2222676"/>
            <a:ext cx="3112544" cy="1815882"/>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Candidates </a:t>
            </a:r>
            <a:r>
              <a:rPr lang="en-US" sz="1600" dirty="0">
                <a:latin typeface="Arial" pitchFamily="34" charset="0"/>
                <a:cs typeface="Arial" pitchFamily="34" charset="0"/>
              </a:rPr>
              <a:t>for </a:t>
            </a:r>
            <a:r>
              <a:rPr lang="en-US" sz="1600" dirty="0" smtClean="0">
                <a:latin typeface="Arial" pitchFamily="34" charset="0"/>
                <a:cs typeface="Arial" pitchFamily="34" charset="0"/>
              </a:rPr>
              <a:t>Confirmation</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smtClean="0">
                <a:latin typeface="Arial" pitchFamily="34" charset="0"/>
                <a:cs typeface="Arial" pitchFamily="34" charset="0"/>
              </a:rPr>
              <a:t>Sponsors</a:t>
            </a:r>
            <a:r>
              <a:rPr lang="en-US" sz="1600" dirty="0">
                <a:latin typeface="Arial" pitchFamily="34" charset="0"/>
                <a:cs typeface="Arial" pitchFamily="34" charset="0"/>
              </a:rPr>
              <a:t>, families, members of the </a:t>
            </a:r>
            <a:r>
              <a:rPr lang="en-US" sz="1600" dirty="0" smtClean="0">
                <a:latin typeface="Arial" pitchFamily="34" charset="0"/>
                <a:cs typeface="Arial" pitchFamily="34" charset="0"/>
              </a:rPr>
              <a:t>congregation</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smtClean="0">
                <a:latin typeface="Arial" pitchFamily="34" charset="0"/>
                <a:cs typeface="Arial" pitchFamily="34" charset="0"/>
              </a:rPr>
              <a:t>Bishop</a:t>
            </a:r>
            <a:r>
              <a:rPr lang="en-US" sz="1600" dirty="0">
                <a:latin typeface="Arial" pitchFamily="34" charset="0"/>
                <a:cs typeface="Arial" pitchFamily="34" charset="0"/>
              </a:rPr>
              <a:t>, parish priests, liturgical ministers</a:t>
            </a:r>
          </a:p>
        </p:txBody>
      </p:sp>
      <p:sp>
        <p:nvSpPr>
          <p:cNvPr id="6" name="TextBox 5"/>
          <p:cNvSpPr txBox="1"/>
          <p:nvPr/>
        </p:nvSpPr>
        <p:spPr bwMode="auto">
          <a:xfrm>
            <a:off x="3657600" y="4191000"/>
            <a:ext cx="1765300" cy="215444"/>
          </a:xfrm>
          <a:prstGeom prst="rect">
            <a:avLst/>
          </a:prstGeom>
          <a:noFill/>
          <a:ln w="9525">
            <a:noFill/>
            <a:miter lim="800000"/>
            <a:headEnd/>
            <a:tailEnd/>
          </a:ln>
        </p:spPr>
        <p:txBody>
          <a:bodyPr wrap="square" rtlCol="0">
            <a:spAutoFit/>
          </a:bodyPr>
          <a:lstStyle/>
          <a:p>
            <a:r>
              <a:rPr lang="en-US" sz="800" dirty="0" smtClean="0"/>
              <a:t>© withGod/Shutterstock.com  </a:t>
            </a:r>
            <a:endParaRPr lang="en-US" sz="800"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990600"/>
            <a:ext cx="4729471" cy="313091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125944566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1929825"/>
            <a:ext cx="2678656" cy="584775"/>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Listening </a:t>
            </a:r>
            <a:r>
              <a:rPr lang="en-US" sz="1600" dirty="0">
                <a:latin typeface="Arial" pitchFamily="34" charset="0"/>
                <a:cs typeface="Arial" pitchFamily="34" charset="0"/>
              </a:rPr>
              <a:t>to God’s Word and </a:t>
            </a:r>
            <a:r>
              <a:rPr lang="en-US" sz="1600" dirty="0" smtClean="0">
                <a:latin typeface="Arial" pitchFamily="34" charset="0"/>
                <a:cs typeface="Arial" pitchFamily="34" charset="0"/>
              </a:rPr>
              <a:t>learning </a:t>
            </a:r>
            <a:r>
              <a:rPr lang="en-US" sz="1600" dirty="0">
                <a:latin typeface="Arial" pitchFamily="34" charset="0"/>
                <a:cs typeface="Arial" pitchFamily="34" charset="0"/>
              </a:rPr>
              <a:t>his will</a:t>
            </a:r>
          </a:p>
        </p:txBody>
      </p:sp>
      <p:sp>
        <p:nvSpPr>
          <p:cNvPr id="2" name="Rectangle 1"/>
          <p:cNvSpPr/>
          <p:nvPr/>
        </p:nvSpPr>
        <p:spPr>
          <a:xfrm>
            <a:off x="381000" y="1472625"/>
            <a:ext cx="2783775" cy="369332"/>
          </a:xfrm>
          <a:prstGeom prst="rect">
            <a:avLst/>
          </a:prstGeom>
        </p:spPr>
        <p:txBody>
          <a:bodyPr wrap="none">
            <a:spAutoFit/>
          </a:bodyPr>
          <a:lstStyle/>
          <a:p>
            <a:r>
              <a:rPr lang="en-US" b="1" dirty="0">
                <a:latin typeface="Arial" pitchFamily="34" charset="0"/>
                <a:cs typeface="Arial" pitchFamily="34" charset="0"/>
              </a:rPr>
              <a:t>The Liturgy of the Word</a:t>
            </a:r>
          </a:p>
        </p:txBody>
      </p:sp>
      <p:pic>
        <p:nvPicPr>
          <p:cNvPr id="20482" name="Picture 2">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tretch>
            <a:fillRect/>
          </a:stretch>
        </p:blipFill>
        <p:spPr bwMode="auto">
          <a:xfrm>
            <a:off x="3744099" y="1289566"/>
            <a:ext cx="4809351" cy="3206234"/>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bwMode="auto">
          <a:xfrm>
            <a:off x="7086600" y="4572000"/>
            <a:ext cx="3195234" cy="215444"/>
          </a:xfrm>
          <a:prstGeom prst="rect">
            <a:avLst/>
          </a:prstGeom>
          <a:noFill/>
          <a:ln w="9525">
            <a:noFill/>
            <a:miter lim="800000"/>
            <a:headEnd/>
            <a:tailEnd/>
          </a:ln>
        </p:spPr>
        <p:txBody>
          <a:bodyPr wrap="square" rtlCol="0">
            <a:spAutoFit/>
          </a:bodyPr>
          <a:lstStyle/>
          <a:p>
            <a:r>
              <a:rPr lang="en-US" sz="800" dirty="0" smtClean="0"/>
              <a:t>© Marc Dietrich/shutterstock.com </a:t>
            </a:r>
            <a:endParaRPr lang="en-US" sz="800" dirty="0"/>
          </a:p>
        </p:txBody>
      </p:sp>
    </p:spTree>
    <p:extLst>
      <p:ext uri="{BB962C8B-B14F-4D97-AF65-F5344CB8AC3E}">
        <p14:creationId xmlns:p14="http://schemas.microsoft.com/office/powerpoint/2010/main" val="270626542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338554"/>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The bishop reads the name of each candidate.</a:t>
            </a:r>
          </a:p>
        </p:txBody>
      </p:sp>
      <p:sp>
        <p:nvSpPr>
          <p:cNvPr id="2" name="Rectangle 1"/>
          <p:cNvSpPr/>
          <p:nvPr/>
        </p:nvSpPr>
        <p:spPr>
          <a:xfrm>
            <a:off x="908431" y="2514600"/>
            <a:ext cx="4057521" cy="369332"/>
          </a:xfrm>
          <a:prstGeom prst="rect">
            <a:avLst/>
          </a:prstGeom>
        </p:spPr>
        <p:txBody>
          <a:bodyPr wrap="none">
            <a:spAutoFit/>
          </a:bodyPr>
          <a:lstStyle/>
          <a:p>
            <a:r>
              <a:rPr lang="en-US" b="1" dirty="0">
                <a:latin typeface="Arial" pitchFamily="34" charset="0"/>
                <a:cs typeface="Arial" pitchFamily="34" charset="0"/>
              </a:rPr>
              <a:t>The Presentation of the Candidates</a:t>
            </a:r>
          </a:p>
        </p:txBody>
      </p:sp>
    </p:spTree>
    <p:extLst>
      <p:ext uri="{BB962C8B-B14F-4D97-AF65-F5344CB8AC3E}">
        <p14:creationId xmlns:p14="http://schemas.microsoft.com/office/powerpoint/2010/main" val="2606199306"/>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2590800"/>
            <a:ext cx="3048000" cy="584775"/>
          </a:xfrm>
          <a:prstGeom prst="rect">
            <a:avLst/>
          </a:prstGeom>
        </p:spPr>
        <p:txBody>
          <a:bodyPr wrap="square">
            <a:spAutoFit/>
          </a:bodyPr>
          <a:lstStyle/>
          <a:p>
            <a:pPr marL="285750" indent="-285750">
              <a:buFont typeface="Arial" pitchFamily="34" charset="0"/>
              <a:buChar char="•"/>
            </a:pPr>
            <a:r>
              <a:rPr lang="en-US" sz="1600" dirty="0">
                <a:latin typeface="Arial" pitchFamily="34" charset="0"/>
                <a:cs typeface="Arial" pitchFamily="34" charset="0"/>
              </a:rPr>
              <a:t>The bishop speaks to the candidates.</a:t>
            </a:r>
          </a:p>
        </p:txBody>
      </p:sp>
      <p:sp>
        <p:nvSpPr>
          <p:cNvPr id="2" name="Rectangle 1"/>
          <p:cNvSpPr/>
          <p:nvPr/>
        </p:nvSpPr>
        <p:spPr>
          <a:xfrm>
            <a:off x="381000" y="2145268"/>
            <a:ext cx="2980303" cy="369332"/>
          </a:xfrm>
          <a:prstGeom prst="rect">
            <a:avLst/>
          </a:prstGeom>
        </p:spPr>
        <p:txBody>
          <a:bodyPr wrap="none">
            <a:spAutoFit/>
          </a:bodyPr>
          <a:lstStyle/>
          <a:p>
            <a:r>
              <a:rPr lang="en-US" b="1" dirty="0">
                <a:latin typeface="Arial" pitchFamily="34" charset="0"/>
                <a:cs typeface="Arial" pitchFamily="34" charset="0"/>
              </a:rPr>
              <a:t>The Homily or Instruction</a:t>
            </a:r>
          </a:p>
        </p:txBody>
      </p:sp>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1362" y="1782170"/>
            <a:ext cx="4762500" cy="3352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6"/>
          <p:cNvSpPr txBox="1"/>
          <p:nvPr/>
        </p:nvSpPr>
        <p:spPr bwMode="auto">
          <a:xfrm>
            <a:off x="6553200" y="5134970"/>
            <a:ext cx="2438400" cy="215444"/>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 </a:t>
            </a:r>
            <a:r>
              <a:rPr lang="en-US" sz="800" dirty="0" smtClean="0"/>
              <a:t>Bill </a:t>
            </a:r>
            <a:r>
              <a:rPr lang="en-US" sz="800" dirty="0" err="1" smtClean="0"/>
              <a:t>Wittman</a:t>
            </a:r>
            <a:r>
              <a:rPr lang="en-US" sz="800" dirty="0" smtClean="0"/>
              <a:t> / www.wpwittman.com</a:t>
            </a:r>
            <a:endParaRPr lang="en-US" sz="800" dirty="0"/>
          </a:p>
        </p:txBody>
      </p:sp>
    </p:spTree>
    <p:extLst>
      <p:ext uri="{BB962C8B-B14F-4D97-AF65-F5344CB8AC3E}">
        <p14:creationId xmlns:p14="http://schemas.microsoft.com/office/powerpoint/2010/main" val="375599328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2744" y="3458570"/>
            <a:ext cx="7010400" cy="861774"/>
          </a:xfrm>
          <a:prstGeom prst="rect">
            <a:avLst/>
          </a:prstGeom>
        </p:spPr>
        <p:txBody>
          <a:bodyPr wrap="square">
            <a:spAutoFit/>
          </a:bodyPr>
          <a:lstStyle/>
          <a:p>
            <a:pPr marL="285750" indent="-285750">
              <a:buFont typeface="Arial" pitchFamily="34" charset="0"/>
              <a:buChar char="•"/>
            </a:pPr>
            <a:r>
              <a:rPr lang="en-US" sz="1600" dirty="0" smtClean="0">
                <a:latin typeface="Arial" pitchFamily="34" charset="0"/>
                <a:cs typeface="Arial" pitchFamily="34" charset="0"/>
              </a:rPr>
              <a:t>Renouncing </a:t>
            </a:r>
            <a:r>
              <a:rPr lang="en-US" sz="1600" dirty="0">
                <a:latin typeface="Arial" pitchFamily="34" charset="0"/>
                <a:cs typeface="Arial" pitchFamily="34" charset="0"/>
              </a:rPr>
              <a:t>Satan and all his </a:t>
            </a:r>
            <a:r>
              <a:rPr lang="en-US" sz="1600" dirty="0" smtClean="0">
                <a:latin typeface="Arial" pitchFamily="34" charset="0"/>
                <a:cs typeface="Arial" pitchFamily="34" charset="0"/>
              </a:rPr>
              <a:t>works</a:t>
            </a:r>
          </a:p>
          <a:p>
            <a:pPr marL="285750" indent="-285750">
              <a:buFont typeface="Arial" pitchFamily="34" charset="0"/>
              <a:buChar char="•"/>
            </a:pPr>
            <a:endParaRPr lang="en-US" sz="1600" dirty="0">
              <a:latin typeface="Arial" pitchFamily="34" charset="0"/>
              <a:cs typeface="Arial" pitchFamily="34" charset="0"/>
            </a:endParaRPr>
          </a:p>
          <a:p>
            <a:pPr marL="285750" indent="-285750">
              <a:buFont typeface="Arial" pitchFamily="34" charset="0"/>
              <a:buChar char="•"/>
            </a:pPr>
            <a:r>
              <a:rPr lang="en-US" sz="1600" dirty="0" smtClean="0">
                <a:latin typeface="Arial" pitchFamily="34" charset="0"/>
                <a:cs typeface="Arial" pitchFamily="34" charset="0"/>
              </a:rPr>
              <a:t>Professing </a:t>
            </a:r>
            <a:r>
              <a:rPr lang="en-US" sz="1600" dirty="0">
                <a:latin typeface="Arial" pitchFamily="34" charset="0"/>
                <a:cs typeface="Arial" pitchFamily="34" charset="0"/>
              </a:rPr>
              <a:t>our faith in </a:t>
            </a:r>
            <a:r>
              <a:rPr lang="en-US" sz="1600" dirty="0" smtClean="0">
                <a:latin typeface="Arial" pitchFamily="34" charset="0"/>
                <a:cs typeface="Arial" pitchFamily="34" charset="0"/>
              </a:rPr>
              <a:t>God</a:t>
            </a:r>
            <a:endParaRPr lang="en-US" sz="1600" dirty="0">
              <a:latin typeface="Arial" pitchFamily="34" charset="0"/>
              <a:cs typeface="Arial" pitchFamily="34" charset="0"/>
            </a:endParaRPr>
          </a:p>
        </p:txBody>
      </p:sp>
      <p:sp>
        <p:nvSpPr>
          <p:cNvPr id="2" name="Rectangle 1"/>
          <p:cNvSpPr/>
          <p:nvPr/>
        </p:nvSpPr>
        <p:spPr>
          <a:xfrm>
            <a:off x="908431" y="2514600"/>
            <a:ext cx="4147289" cy="369332"/>
          </a:xfrm>
          <a:prstGeom prst="rect">
            <a:avLst/>
          </a:prstGeom>
        </p:spPr>
        <p:txBody>
          <a:bodyPr wrap="none">
            <a:spAutoFit/>
          </a:bodyPr>
          <a:lstStyle/>
          <a:p>
            <a:r>
              <a:rPr lang="en-US" b="1" dirty="0">
                <a:latin typeface="Arial" pitchFamily="34" charset="0"/>
                <a:cs typeface="Arial" pitchFamily="34" charset="0"/>
              </a:rPr>
              <a:t>The Renewal of Baptismal Promises</a:t>
            </a:r>
          </a:p>
        </p:txBody>
      </p:sp>
    </p:spTree>
    <p:extLst>
      <p:ext uri="{BB962C8B-B14F-4D97-AF65-F5344CB8AC3E}">
        <p14:creationId xmlns:p14="http://schemas.microsoft.com/office/powerpoint/2010/main" val="191690431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965</TotalTime>
  <Words>1280</Words>
  <Application>Microsoft Office PowerPoint</Application>
  <PresentationFormat>On-screen Show (4:3)</PresentationFormat>
  <Paragraphs>127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LIC Presentation template-New</vt:lpstr>
      <vt:lpstr>The Sacrament of Confirmation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Brian Holzworth</cp:lastModifiedBy>
  <cp:revision>223</cp:revision>
  <dcterms:created xsi:type="dcterms:W3CDTF">2011-06-08T19:56:13Z</dcterms:created>
  <dcterms:modified xsi:type="dcterms:W3CDTF">2013-12-05T15:32:45Z</dcterms:modified>
</cp:coreProperties>
</file>