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4" r:id="rId4"/>
    <p:sldId id="257" r:id="rId5"/>
    <p:sldId id="258" r:id="rId6"/>
    <p:sldId id="266" r:id="rId7"/>
    <p:sldId id="262" r:id="rId8"/>
    <p:sldId id="261" r:id="rId9"/>
    <p:sldId id="260" r:id="rId10"/>
    <p:sldId id="265" r:id="rId11"/>
    <p:sldId id="269" r:id="rId12"/>
    <p:sldId id="263" r:id="rId13"/>
    <p:sldId id="268"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88345" autoAdjust="0"/>
  </p:normalViewPr>
  <p:slideViewPr>
    <p:cSldViewPr>
      <p:cViewPr varScale="1">
        <p:scale>
          <a:sx n="64" d="100"/>
          <a:sy n="64" d="100"/>
        </p:scale>
        <p:origin x="9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prayer is an ever-deepening back-and-forth dialogue between God and people, as shown in article 63 in the student book. Ask volunteers to describe times when they experienced prayer as a relationship, or share your own experience.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63, “What Is Prayer?”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volunteers to explain each point based on their own experience. The students may need help with the last point (see article 67 in the student book).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67, “The Sacraments: Cornerstones of Prayer,”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Review the Did You Know? sidebar in article 67 in the student book.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67, “The Sacraments: Cornerstones of Prayer,”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question at the conclusion of article 68 in the student book, “What about the Virgin Mary makes her the ideal model of discipleship and faith?”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68, “Mary: Our Model of Discipleship and Faith,”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Invite students to name Marian celebrations and devotions with which they are familiar. Ask how they learned about these traditions. Consider sharing a Marian celebration or devotion that you find meaningful.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68, “Mary: Our Model of Discipleship and Faith,”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aloud Luke 1:46–55. Remind students that Luke tells us Mary prayed these words when she was pregnant with Jesus. Ask what this prayer tells us about Jesus’ mission as Messiah </a:t>
            </a:r>
            <a:r>
              <a:rPr lang="en-US" sz="1200" kern="1200" smtClean="0">
                <a:solidFill>
                  <a:schemeClr val="tx1"/>
                </a:solidFill>
                <a:effectLst/>
                <a:latin typeface="+mn-lt"/>
                <a:ea typeface="+mn-ea"/>
                <a:cs typeface="+mn-cs"/>
              </a:rPr>
              <a:t>and Savior</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68, “Mary: Our Model of Discipleship and Faith,”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for a definition of the prayer known as an aspiration, defined in article 63 in the student book. Brainstorm suggestions of aspirations from Scripture passages or liturgical music.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63, “What Is Prayer?”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how prayers of petition and intercessory prayers may change as we mature spiritually. Ask the students if they can trace a change in their prayers over time.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63, “What Is Prayer?”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some of the ways that we grow spiritually when we pray regularly, as shown in article 63 in the student book. Ask volunteers to read aloud “Tips for Prayer” in article 63, discussing each tip.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63, “What Is Prayer?”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that Jesus gave his disciples the words of this prayer, which also provides a model for all prayer. Explore why some of the bulleted elements are commonly seen in our daily prayer, while others may be missing.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64, “The Lord’s Prayer,”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Jesus needed prayer to sustain him in his ministry. Ask the students whether they know anyone with a regular prayer life, and how it seems to sustain the person’s ministry, work, or faith.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65, “Jesus Teaches Us about Prayer,”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aloud Luke 18:9–14. Discuss how the Pharisee saw himself and how he saw others.  Ask how authentic prayer can help us see ourselves and others more realistically.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65, “Jesus Teaches Us about Prayer,”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one or more of these passages aloud. Discuss the points in the section “When Prayers Seem to Go Unanswered” in article 66 in the student book.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66, “Sacred Scripture on the Need for Prayer,”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9</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Emphasize that we can approach the Sacraments as much more than “obligations”; we can see them as occasions for prayer and opportunities to receive God’s grace.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67, “The Sacraments: Cornerstones of Prayer,”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10</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rPr>
              <a:t>We Respond to God through Prayer</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 </a:t>
            </a:r>
            <a:r>
              <a:rPr lang="en-US" i="1" dirty="0"/>
              <a:t>Jesus Christ: God’s Love Made Visible, Second Edition</a:t>
            </a:r>
            <a:r>
              <a:rPr lang="en-US" i="1" dirty="0" smtClean="0"/>
              <a:t/>
            </a:r>
            <a:br>
              <a:rPr lang="en-US" i="1" dirty="0" smtClean="0"/>
            </a:br>
            <a:r>
              <a:rPr lang="en-US" dirty="0"/>
              <a:t>Unit 5, Chapter 14</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TX004820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879638"/>
            <a:ext cx="7543800" cy="859986"/>
          </a:xfrm>
        </p:spPr>
        <p:txBody>
          <a:bodyPr>
            <a:normAutofit/>
          </a:bodyPr>
          <a:lstStyle/>
          <a:p>
            <a:r>
              <a:rPr lang="en-US" dirty="0"/>
              <a:t>The Sacraments: Cornerstones of Prayer</a:t>
            </a:r>
          </a:p>
        </p:txBody>
      </p:sp>
      <p:sp>
        <p:nvSpPr>
          <p:cNvPr id="7" name="Text Placeholder 3"/>
          <p:cNvSpPr>
            <a:spLocks noGrp="1"/>
          </p:cNvSpPr>
          <p:nvPr>
            <p:ph type="body" sz="quarter" idx="4294967295"/>
          </p:nvPr>
        </p:nvSpPr>
        <p:spPr>
          <a:xfrm>
            <a:off x="1371600" y="1739625"/>
            <a:ext cx="6705600" cy="1828800"/>
          </a:xfrm>
          <a:prstGeom prst="rect">
            <a:avLst/>
          </a:prstGeom>
        </p:spPr>
        <p:txBody>
          <a:bodyPr>
            <a:normAutofit/>
          </a:bodyPr>
          <a:lstStyle/>
          <a:p>
            <a:r>
              <a:rPr lang="en-US" dirty="0"/>
              <a:t>Participation in the sacramental life of the Church is an essential aspect of the prayer life of a Catholic.</a:t>
            </a:r>
          </a:p>
          <a:p>
            <a:r>
              <a:rPr lang="en-US" dirty="0"/>
              <a:t>Eucharist and Reconciliation can be continual sources of grace for us.</a:t>
            </a:r>
          </a:p>
        </p:txBody>
      </p:sp>
      <p:sp>
        <p:nvSpPr>
          <p:cNvPr id="6" name="TextBox 5"/>
          <p:cNvSpPr txBox="1"/>
          <p:nvPr/>
        </p:nvSpPr>
        <p:spPr bwMode="auto">
          <a:xfrm>
            <a:off x="2628942" y="60960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PeskyMonkey</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1467" y="3389792"/>
            <a:ext cx="3955286" cy="2645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731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762000"/>
            <a:ext cx="4953000" cy="990600"/>
          </a:xfrm>
        </p:spPr>
        <p:txBody>
          <a:bodyPr>
            <a:normAutofit/>
          </a:bodyPr>
          <a:lstStyle/>
          <a:p>
            <a:r>
              <a:rPr lang="en-US" dirty="0"/>
              <a:t>The Eucharist</a:t>
            </a:r>
          </a:p>
        </p:txBody>
      </p:sp>
      <p:sp>
        <p:nvSpPr>
          <p:cNvPr id="7" name="Text Placeholder 3"/>
          <p:cNvSpPr>
            <a:spLocks noGrp="1"/>
          </p:cNvSpPr>
          <p:nvPr>
            <p:ph type="body" sz="quarter" idx="4294967295"/>
          </p:nvPr>
        </p:nvSpPr>
        <p:spPr>
          <a:xfrm>
            <a:off x="4114800" y="1752600"/>
            <a:ext cx="4724400" cy="3962400"/>
          </a:xfrm>
          <a:prstGeom prst="rect">
            <a:avLst/>
          </a:prstGeom>
        </p:spPr>
        <p:txBody>
          <a:bodyPr>
            <a:normAutofit/>
          </a:bodyPr>
          <a:lstStyle/>
          <a:p>
            <a:r>
              <a:rPr lang="en-US" dirty="0"/>
              <a:t>The Eucharist unites us more fully with Christ.</a:t>
            </a:r>
          </a:p>
          <a:p>
            <a:r>
              <a:rPr lang="en-US" dirty="0"/>
              <a:t>It unites us with our fellow Christians.</a:t>
            </a:r>
          </a:p>
          <a:p>
            <a:r>
              <a:rPr lang="en-US" dirty="0"/>
              <a:t>It commits us to those who are poor.</a:t>
            </a:r>
          </a:p>
        </p:txBody>
      </p:sp>
      <p:sp>
        <p:nvSpPr>
          <p:cNvPr id="6" name="TextBox 5"/>
          <p:cNvSpPr txBox="1"/>
          <p:nvPr/>
        </p:nvSpPr>
        <p:spPr bwMode="auto">
          <a:xfrm rot="21277946">
            <a:off x="1168364" y="5617593"/>
            <a:ext cx="2373915"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abalcazar</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845" y="1371600"/>
            <a:ext cx="2756955" cy="41354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12567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5029200" cy="762000"/>
          </a:xfrm>
        </p:spPr>
        <p:txBody>
          <a:bodyPr>
            <a:normAutofit/>
          </a:bodyPr>
          <a:lstStyle/>
          <a:p>
            <a:r>
              <a:rPr lang="en-US" dirty="0"/>
              <a:t>Penance and Reconciliation</a:t>
            </a:r>
          </a:p>
        </p:txBody>
      </p:sp>
      <p:sp>
        <p:nvSpPr>
          <p:cNvPr id="7" name="Text Placeholder 3"/>
          <p:cNvSpPr>
            <a:spLocks noGrp="1"/>
          </p:cNvSpPr>
          <p:nvPr>
            <p:ph type="body" sz="quarter" idx="4294967295"/>
          </p:nvPr>
        </p:nvSpPr>
        <p:spPr>
          <a:xfrm>
            <a:off x="647658" y="1371600"/>
            <a:ext cx="4000542" cy="3657600"/>
          </a:xfrm>
          <a:prstGeom prst="rect">
            <a:avLst/>
          </a:prstGeom>
        </p:spPr>
        <p:txBody>
          <a:bodyPr>
            <a:normAutofit/>
          </a:bodyPr>
          <a:lstStyle/>
          <a:p>
            <a:r>
              <a:rPr lang="en-US" dirty="0"/>
              <a:t>We admit that we have harmed others and damaged our bond with the Church.</a:t>
            </a:r>
          </a:p>
          <a:p>
            <a:r>
              <a:rPr lang="en-US" dirty="0"/>
              <a:t>We are forgiven, healed, and welcomed back into a loving relationship with God.</a:t>
            </a:r>
          </a:p>
        </p:txBody>
      </p:sp>
      <p:sp>
        <p:nvSpPr>
          <p:cNvPr id="6" name="TextBox 5"/>
          <p:cNvSpPr txBox="1"/>
          <p:nvPr/>
        </p:nvSpPr>
        <p:spPr bwMode="auto">
          <a:xfrm>
            <a:off x="4648200" y="5410200"/>
            <a:ext cx="3066393"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IS_ImageSource / iStockphoto.com</a:t>
            </a:r>
            <a:endParaRPr lang="en-US" sz="800" dirty="0">
              <a:solidFill>
                <a:schemeClr val="bg1">
                  <a:lumMod val="65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2596293"/>
            <a:ext cx="4076700" cy="2705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8707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9383" y="1351613"/>
            <a:ext cx="2937124" cy="4512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952542" y="685800"/>
            <a:ext cx="5029200" cy="762000"/>
          </a:xfrm>
        </p:spPr>
        <p:txBody>
          <a:bodyPr>
            <a:normAutofit/>
          </a:bodyPr>
          <a:lstStyle/>
          <a:p>
            <a:r>
              <a:rPr lang="en-US" dirty="0"/>
              <a:t>Mary, Our Intercessor </a:t>
            </a:r>
          </a:p>
        </p:txBody>
      </p:sp>
      <p:sp>
        <p:nvSpPr>
          <p:cNvPr id="7" name="Text Placeholder 3"/>
          <p:cNvSpPr>
            <a:spLocks noGrp="1"/>
          </p:cNvSpPr>
          <p:nvPr>
            <p:ph type="body" sz="quarter" idx="4294967295"/>
          </p:nvPr>
        </p:nvSpPr>
        <p:spPr>
          <a:xfrm>
            <a:off x="1295400" y="1447800"/>
            <a:ext cx="4191000" cy="3657600"/>
          </a:xfrm>
          <a:prstGeom prst="rect">
            <a:avLst/>
          </a:prstGeom>
        </p:spPr>
        <p:txBody>
          <a:bodyPr>
            <a:normAutofit/>
          </a:bodyPr>
          <a:lstStyle/>
          <a:p>
            <a:r>
              <a:rPr lang="en-US" dirty="0"/>
              <a:t>When Catholics offer prayers directed to Mary, we are asking her to intercede for us.</a:t>
            </a:r>
          </a:p>
          <a:p>
            <a:r>
              <a:rPr lang="en-US" dirty="0"/>
              <a:t>A prayer to Mary is a prayer asking that she offer that same prayer to God on our behalf. </a:t>
            </a:r>
          </a:p>
        </p:txBody>
      </p:sp>
      <p:sp>
        <p:nvSpPr>
          <p:cNvPr id="6" name="TextBox 5"/>
          <p:cNvSpPr txBox="1"/>
          <p:nvPr/>
        </p:nvSpPr>
        <p:spPr bwMode="auto">
          <a:xfrm>
            <a:off x="5791200" y="5864282"/>
            <a:ext cx="2151993"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Edsel </a:t>
            </a:r>
            <a:r>
              <a:rPr lang="pt-BR" sz="800" dirty="0">
                <a:solidFill>
                  <a:schemeClr val="bg1">
                    <a:lumMod val="50000"/>
                  </a:schemeClr>
                </a:solidFill>
              </a:rPr>
              <a:t>Querini</a:t>
            </a:r>
            <a:r>
              <a:rPr lang="pt-BR" sz="800" dirty="0">
                <a:solidFill>
                  <a:schemeClr val="bg1">
                    <a:lumMod val="65000"/>
                  </a:schemeClr>
                </a:solidFill>
              </a:rPr>
              <a:t> / iStockphoto.com</a:t>
            </a:r>
            <a:endParaRPr lang="en-US" sz="800" dirty="0">
              <a:solidFill>
                <a:schemeClr val="bg1">
                  <a:lumMod val="65000"/>
                </a:schemeClr>
              </a:solidFill>
            </a:endParaRPr>
          </a:p>
        </p:txBody>
      </p:sp>
    </p:spTree>
    <p:extLst>
      <p:ext uri="{BB962C8B-B14F-4D97-AF65-F5344CB8AC3E}">
        <p14:creationId xmlns:p14="http://schemas.microsoft.com/office/powerpoint/2010/main" val="2984766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705600" cy="762000"/>
          </a:xfrm>
        </p:spPr>
        <p:txBody>
          <a:bodyPr>
            <a:normAutofit/>
          </a:bodyPr>
          <a:lstStyle/>
          <a:p>
            <a:r>
              <a:rPr lang="en-US" dirty="0"/>
              <a:t>Honoring Mary</a:t>
            </a:r>
          </a:p>
        </p:txBody>
      </p:sp>
      <p:sp>
        <p:nvSpPr>
          <p:cNvPr id="7" name="Text Placeholder 3"/>
          <p:cNvSpPr>
            <a:spLocks noGrp="1"/>
          </p:cNvSpPr>
          <p:nvPr>
            <p:ph type="body" sz="quarter" idx="4294967295"/>
          </p:nvPr>
        </p:nvSpPr>
        <p:spPr>
          <a:xfrm>
            <a:off x="1066800" y="1371600"/>
            <a:ext cx="3962400" cy="3657600"/>
          </a:xfrm>
          <a:prstGeom prst="rect">
            <a:avLst/>
          </a:prstGeom>
        </p:spPr>
        <p:txBody>
          <a:bodyPr>
            <a:normAutofit/>
          </a:bodyPr>
          <a:lstStyle/>
          <a:p>
            <a:r>
              <a:rPr lang="en-US" dirty="0"/>
              <a:t>Although Catholics worship God alone, we venerate the saints, including Mary. </a:t>
            </a:r>
          </a:p>
          <a:p>
            <a:r>
              <a:rPr lang="en-US" dirty="0"/>
              <a:t>We celebrate various feasts and solemnities in her honor.</a:t>
            </a:r>
          </a:p>
          <a:p>
            <a:r>
              <a:rPr lang="en-US" dirty="0"/>
              <a:t>Many traditions of prayer and devotion are associated with Mary.  </a:t>
            </a:r>
          </a:p>
        </p:txBody>
      </p:sp>
      <p:sp>
        <p:nvSpPr>
          <p:cNvPr id="6" name="TextBox 5"/>
          <p:cNvSpPr txBox="1"/>
          <p:nvPr/>
        </p:nvSpPr>
        <p:spPr bwMode="auto">
          <a:xfrm>
            <a:off x="5181600" y="6096000"/>
            <a:ext cx="3066393"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stockcam / iStockphoto.com</a:t>
            </a:r>
            <a:endParaRPr lang="en-US" sz="800" dirty="0">
              <a:solidFill>
                <a:schemeClr val="bg1">
                  <a:lumMod val="65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959824"/>
            <a:ext cx="3352800" cy="5046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9772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0" y="898057"/>
            <a:ext cx="4953000" cy="990600"/>
          </a:xfrm>
        </p:spPr>
        <p:txBody>
          <a:bodyPr>
            <a:normAutofit/>
          </a:bodyPr>
          <a:lstStyle/>
          <a:p>
            <a:r>
              <a:rPr lang="en-US" dirty="0"/>
              <a:t>The </a:t>
            </a:r>
            <a:r>
              <a:rPr lang="en-US" i="1" dirty="0" err="1"/>
              <a:t>Magnificat</a:t>
            </a:r>
            <a:endParaRPr lang="en-US" dirty="0"/>
          </a:p>
        </p:txBody>
      </p:sp>
      <p:sp>
        <p:nvSpPr>
          <p:cNvPr id="7" name="Text Placeholder 3"/>
          <p:cNvSpPr>
            <a:spLocks noGrp="1"/>
          </p:cNvSpPr>
          <p:nvPr>
            <p:ph type="body" sz="quarter" idx="4294967295"/>
          </p:nvPr>
        </p:nvSpPr>
        <p:spPr>
          <a:xfrm>
            <a:off x="4495800" y="1872418"/>
            <a:ext cx="4343400" cy="3962400"/>
          </a:xfrm>
          <a:prstGeom prst="rect">
            <a:avLst/>
          </a:prstGeom>
        </p:spPr>
        <p:txBody>
          <a:bodyPr>
            <a:normAutofit/>
          </a:bodyPr>
          <a:lstStyle/>
          <a:p>
            <a:r>
              <a:rPr lang="en-US" dirty="0"/>
              <a:t>One way we can truly pray with Mary is to pray in her own words. </a:t>
            </a:r>
          </a:p>
          <a:p>
            <a:r>
              <a:rPr lang="en-US" dirty="0"/>
              <a:t>The Gospel of Luke gives us Mary’s prayer, the </a:t>
            </a:r>
            <a:r>
              <a:rPr lang="en-US" i="1" dirty="0" err="1"/>
              <a:t>Magnificat</a:t>
            </a:r>
            <a:r>
              <a:rPr lang="en-US" i="1" dirty="0"/>
              <a:t>.</a:t>
            </a:r>
            <a:endParaRPr lang="en-US" dirty="0"/>
          </a:p>
        </p:txBody>
      </p:sp>
      <p:sp>
        <p:nvSpPr>
          <p:cNvPr id="6" name="TextBox 5"/>
          <p:cNvSpPr txBox="1"/>
          <p:nvPr/>
        </p:nvSpPr>
        <p:spPr bwMode="auto">
          <a:xfrm rot="20969381">
            <a:off x="1523735" y="6090562"/>
            <a:ext cx="2373915"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Renata</a:t>
            </a:r>
            <a:r>
              <a:rPr lang="en-US" sz="800" dirty="0">
                <a:solidFill>
                  <a:schemeClr val="bg1">
                    <a:lumMod val="65000"/>
                  </a:schemeClr>
                </a:solidFill>
              </a:rPr>
              <a:t> </a:t>
            </a:r>
            <a:r>
              <a:rPr lang="en-US" sz="800" dirty="0" err="1">
                <a:solidFill>
                  <a:schemeClr val="bg1">
                    <a:lumMod val="65000"/>
                  </a:schemeClr>
                </a:solidFill>
              </a:rPr>
              <a:t>Sedmakova</a:t>
            </a:r>
            <a:r>
              <a:rPr lang="en-US" sz="800" dirty="0">
                <a:solidFill>
                  <a:schemeClr val="bg1">
                    <a:lumMod val="65000"/>
                  </a:schemeClr>
                </a:solidFill>
              </a:rPr>
              <a:t> / Shutterstock.com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91435">
            <a:off x="1098566" y="1523998"/>
            <a:ext cx="3112554" cy="44020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62394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0" y="914400"/>
            <a:ext cx="5257799" cy="838200"/>
          </a:xfrm>
        </p:spPr>
        <p:txBody>
          <a:bodyPr>
            <a:normAutofit/>
          </a:bodyPr>
          <a:lstStyle/>
          <a:p>
            <a:r>
              <a:rPr lang="en-US" dirty="0"/>
              <a:t>What Is Prayer?</a:t>
            </a:r>
          </a:p>
        </p:txBody>
      </p:sp>
      <p:sp>
        <p:nvSpPr>
          <p:cNvPr id="7" name="Text Placeholder 3"/>
          <p:cNvSpPr>
            <a:spLocks noGrp="1"/>
          </p:cNvSpPr>
          <p:nvPr>
            <p:ph type="body" sz="quarter" idx="4294967295"/>
          </p:nvPr>
        </p:nvSpPr>
        <p:spPr>
          <a:xfrm>
            <a:off x="4648200" y="1752600"/>
            <a:ext cx="4191000" cy="3962400"/>
          </a:xfrm>
          <a:prstGeom prst="rect">
            <a:avLst/>
          </a:prstGeom>
        </p:spPr>
        <p:txBody>
          <a:bodyPr>
            <a:normAutofit/>
          </a:bodyPr>
          <a:lstStyle/>
          <a:p>
            <a:r>
              <a:rPr lang="en-US" dirty="0"/>
              <a:t>Prayer is fundamentally a relationship.</a:t>
            </a:r>
          </a:p>
          <a:p>
            <a:r>
              <a:rPr lang="en-US" dirty="0"/>
              <a:t>It is a personal, vital, and intimate connection with the living God.</a:t>
            </a:r>
          </a:p>
        </p:txBody>
      </p:sp>
      <p:sp>
        <p:nvSpPr>
          <p:cNvPr id="6" name="TextBox 5"/>
          <p:cNvSpPr txBox="1"/>
          <p:nvPr/>
        </p:nvSpPr>
        <p:spPr bwMode="auto">
          <a:xfrm rot="21277946">
            <a:off x="530273" y="5174705"/>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ximehS</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27" y="2307260"/>
            <a:ext cx="3970073" cy="26457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83477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999043"/>
            <a:ext cx="7543800" cy="1066800"/>
          </a:xfrm>
        </p:spPr>
        <p:txBody>
          <a:bodyPr>
            <a:normAutofit/>
          </a:bodyPr>
          <a:lstStyle/>
          <a:p>
            <a:r>
              <a:rPr lang="en-US" dirty="0"/>
              <a:t>Raising the Mind and Heart to God</a:t>
            </a:r>
          </a:p>
        </p:txBody>
      </p:sp>
      <p:sp>
        <p:nvSpPr>
          <p:cNvPr id="7" name="Text Placeholder 3"/>
          <p:cNvSpPr>
            <a:spLocks noGrp="1"/>
          </p:cNvSpPr>
          <p:nvPr>
            <p:ph type="body" sz="quarter" idx="4294967295"/>
          </p:nvPr>
        </p:nvSpPr>
        <p:spPr>
          <a:xfrm>
            <a:off x="838200" y="1913806"/>
            <a:ext cx="7924716" cy="3657600"/>
          </a:xfrm>
          <a:prstGeom prst="rect">
            <a:avLst/>
          </a:prstGeom>
        </p:spPr>
        <p:txBody>
          <a:bodyPr>
            <a:normAutofit/>
          </a:bodyPr>
          <a:lstStyle/>
          <a:p>
            <a:r>
              <a:rPr lang="en-US" dirty="0"/>
              <a:t>In prayer we are conscious of God’s presence within us.</a:t>
            </a:r>
          </a:p>
          <a:p>
            <a:r>
              <a:rPr lang="en-US" dirty="0"/>
              <a:t>We recall that we are wholly and completely dependent on him.</a:t>
            </a:r>
          </a:p>
        </p:txBody>
      </p:sp>
      <p:sp>
        <p:nvSpPr>
          <p:cNvPr id="6" name="TextBox 5"/>
          <p:cNvSpPr txBox="1"/>
          <p:nvPr/>
        </p:nvSpPr>
        <p:spPr bwMode="auto">
          <a:xfrm>
            <a:off x="2743200" y="5544225"/>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RonTech2000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2971800"/>
            <a:ext cx="3867176" cy="2572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29837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3048000" cy="1219200"/>
          </a:xfrm>
        </p:spPr>
        <p:txBody>
          <a:bodyPr>
            <a:normAutofit fontScale="90000"/>
          </a:bodyPr>
          <a:lstStyle/>
          <a:p>
            <a:r>
              <a:rPr lang="en-US" dirty="0"/>
              <a:t>Requesting Good Things from God</a:t>
            </a:r>
          </a:p>
        </p:txBody>
      </p:sp>
      <p:sp>
        <p:nvSpPr>
          <p:cNvPr id="7" name="Text Placeholder 3"/>
          <p:cNvSpPr>
            <a:spLocks noGrp="1"/>
          </p:cNvSpPr>
          <p:nvPr>
            <p:ph type="body" sz="quarter" idx="4294967295"/>
          </p:nvPr>
        </p:nvSpPr>
        <p:spPr>
          <a:xfrm>
            <a:off x="838200" y="2362201"/>
            <a:ext cx="3429000" cy="3907220"/>
          </a:xfrm>
          <a:prstGeom prst="rect">
            <a:avLst/>
          </a:prstGeom>
        </p:spPr>
        <p:txBody>
          <a:bodyPr>
            <a:normAutofit/>
          </a:bodyPr>
          <a:lstStyle/>
          <a:p>
            <a:r>
              <a:rPr lang="en-US" dirty="0"/>
              <a:t>Many of our prayers are prayers of petition in which we ask God for something.  </a:t>
            </a:r>
          </a:p>
          <a:p>
            <a:r>
              <a:rPr lang="en-US" dirty="0"/>
              <a:t>In intercessory prayer we ask God for good things on behalf of other people.</a:t>
            </a:r>
          </a:p>
        </p:txBody>
      </p:sp>
      <p:sp>
        <p:nvSpPr>
          <p:cNvPr id="6" name="TextBox 5"/>
          <p:cNvSpPr txBox="1"/>
          <p:nvPr/>
        </p:nvSpPr>
        <p:spPr bwMode="auto">
          <a:xfrm>
            <a:off x="4267200" y="4233041"/>
            <a:ext cx="1752600" cy="33855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Steve </a:t>
            </a:r>
            <a:r>
              <a:rPr lang="en-US" sz="800" dirty="0" err="1">
                <a:solidFill>
                  <a:schemeClr val="bg1">
                    <a:lumMod val="65000"/>
                  </a:schemeClr>
                </a:solidFill>
              </a:rPr>
              <a:t>Debenport</a:t>
            </a:r>
            <a:r>
              <a:rPr lang="en-US" sz="800" dirty="0">
                <a:solidFill>
                  <a:schemeClr val="bg1">
                    <a:lumMod val="65000"/>
                  </a:schemeClr>
                </a:solidFill>
              </a:rPr>
              <a:t> / iStockphoto.com</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5593" y="1090228"/>
            <a:ext cx="4672584" cy="3113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7581900" cy="838200"/>
          </a:xfrm>
        </p:spPr>
        <p:txBody>
          <a:bodyPr>
            <a:normAutofit/>
          </a:bodyPr>
          <a:lstStyle/>
          <a:p>
            <a:r>
              <a:rPr lang="en-US" dirty="0"/>
              <a:t>The Practice of Prayer</a:t>
            </a:r>
          </a:p>
        </p:txBody>
      </p:sp>
      <p:sp>
        <p:nvSpPr>
          <p:cNvPr id="7" name="Text Placeholder 3"/>
          <p:cNvSpPr>
            <a:spLocks noGrp="1"/>
          </p:cNvSpPr>
          <p:nvPr>
            <p:ph type="body" sz="quarter" idx="4294967295"/>
          </p:nvPr>
        </p:nvSpPr>
        <p:spPr>
          <a:xfrm>
            <a:off x="647700" y="1676400"/>
            <a:ext cx="4751990" cy="2895600"/>
          </a:xfrm>
          <a:prstGeom prst="rect">
            <a:avLst/>
          </a:prstGeom>
        </p:spPr>
        <p:txBody>
          <a:bodyPr>
            <a:normAutofit/>
          </a:bodyPr>
          <a:lstStyle/>
          <a:p>
            <a:r>
              <a:rPr lang="en-US" dirty="0"/>
              <a:t>In order to be consciously and continually aware of God’s </a:t>
            </a:r>
            <a:r>
              <a:rPr lang="en-US" dirty="0" smtClean="0"/>
              <a:t>presence  </a:t>
            </a:r>
            <a:r>
              <a:rPr lang="en-US" dirty="0"/>
              <a:t>. . </a:t>
            </a:r>
            <a:r>
              <a:rPr lang="en-US" dirty="0" smtClean="0"/>
              <a:t>.</a:t>
            </a:r>
            <a:endParaRPr lang="en-US" dirty="0"/>
          </a:p>
          <a:p>
            <a:r>
              <a:rPr lang="en-US" dirty="0"/>
              <a:t>we must commit ourselves to the practice of frequent prayer. </a:t>
            </a:r>
          </a:p>
          <a:p>
            <a:r>
              <a:rPr lang="en-US" dirty="0"/>
              <a:t>When we engage regularly in daily prayer, we will grow spiritually.</a:t>
            </a:r>
          </a:p>
        </p:txBody>
      </p:sp>
      <p:sp>
        <p:nvSpPr>
          <p:cNvPr id="6" name="TextBox 5"/>
          <p:cNvSpPr txBox="1"/>
          <p:nvPr/>
        </p:nvSpPr>
        <p:spPr bwMode="auto">
          <a:xfrm>
            <a:off x="5399690" y="5893712"/>
            <a:ext cx="24384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AlterYourReality</a:t>
            </a:r>
            <a:r>
              <a:rPr lang="en-US" sz="800" dirty="0">
                <a:solidFill>
                  <a:schemeClr val="bg1">
                    <a:lumMod val="65000"/>
                  </a:schemeClr>
                </a:solidFill>
              </a:rPr>
              <a:t> / iStockphoto.com</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762000"/>
            <a:ext cx="3350174" cy="5087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0104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762000"/>
            <a:ext cx="5105400" cy="990600"/>
          </a:xfrm>
        </p:spPr>
        <p:txBody>
          <a:bodyPr>
            <a:normAutofit/>
          </a:bodyPr>
          <a:lstStyle/>
          <a:p>
            <a:r>
              <a:rPr lang="en-US" dirty="0"/>
              <a:t>The Lord’s Prayer</a:t>
            </a:r>
          </a:p>
        </p:txBody>
      </p:sp>
      <p:sp>
        <p:nvSpPr>
          <p:cNvPr id="7" name="Text Placeholder 3"/>
          <p:cNvSpPr>
            <a:spLocks noGrp="1"/>
          </p:cNvSpPr>
          <p:nvPr>
            <p:ph type="body" sz="quarter" idx="4294967295"/>
          </p:nvPr>
        </p:nvSpPr>
        <p:spPr>
          <a:xfrm>
            <a:off x="5638800" y="1752600"/>
            <a:ext cx="3200400" cy="3962400"/>
          </a:xfrm>
          <a:prstGeom prst="rect">
            <a:avLst/>
          </a:prstGeom>
        </p:spPr>
        <p:txBody>
          <a:bodyPr>
            <a:normAutofit lnSpcReduction="10000"/>
          </a:bodyPr>
          <a:lstStyle/>
          <a:p>
            <a:r>
              <a:rPr lang="en-US" dirty="0"/>
              <a:t>In this prayer, Jesus neatly summarizes the key elements of the Gospel </a:t>
            </a:r>
            <a:r>
              <a:rPr lang="en-US" dirty="0" smtClean="0"/>
              <a:t>message.</a:t>
            </a:r>
            <a:endParaRPr lang="en-US" dirty="0"/>
          </a:p>
          <a:p>
            <a:r>
              <a:rPr lang="en-US" dirty="0" smtClean="0"/>
              <a:t>It includes praise </a:t>
            </a:r>
            <a:r>
              <a:rPr lang="en-US" dirty="0"/>
              <a:t>of God the Father’s holy name,</a:t>
            </a:r>
          </a:p>
          <a:p>
            <a:r>
              <a:rPr lang="en-US" dirty="0" smtClean="0"/>
              <a:t>desire </a:t>
            </a:r>
            <a:r>
              <a:rPr lang="en-US" dirty="0"/>
              <a:t>for the Kingdom,</a:t>
            </a:r>
          </a:p>
          <a:p>
            <a:r>
              <a:rPr lang="en-US" dirty="0" smtClean="0"/>
              <a:t>prayer </a:t>
            </a:r>
            <a:r>
              <a:rPr lang="en-US" dirty="0"/>
              <a:t>that our needs will be met,</a:t>
            </a:r>
          </a:p>
          <a:p>
            <a:r>
              <a:rPr lang="en-US" dirty="0" smtClean="0"/>
              <a:t>and </a:t>
            </a:r>
            <a:r>
              <a:rPr lang="en-US" dirty="0"/>
              <a:t>a plea for forgiveness. </a:t>
            </a:r>
          </a:p>
        </p:txBody>
      </p:sp>
      <p:sp>
        <p:nvSpPr>
          <p:cNvPr id="6" name="TextBox 5"/>
          <p:cNvSpPr txBox="1"/>
          <p:nvPr/>
        </p:nvSpPr>
        <p:spPr bwMode="auto">
          <a:xfrm rot="21277946">
            <a:off x="669865" y="5444562"/>
            <a:ext cx="2373915"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pastorscott</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708" y="2004666"/>
            <a:ext cx="4767154" cy="31769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52251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6200" y="930639"/>
            <a:ext cx="3810000" cy="1066800"/>
          </a:xfrm>
        </p:spPr>
        <p:txBody>
          <a:bodyPr>
            <a:normAutofit/>
          </a:bodyPr>
          <a:lstStyle/>
          <a:p>
            <a:r>
              <a:rPr lang="en-US" dirty="0"/>
              <a:t>Learning from Jesus’ Example</a:t>
            </a:r>
          </a:p>
        </p:txBody>
      </p:sp>
      <p:sp>
        <p:nvSpPr>
          <p:cNvPr id="7" name="Text Placeholder 3"/>
          <p:cNvSpPr>
            <a:spLocks noGrp="1"/>
          </p:cNvSpPr>
          <p:nvPr>
            <p:ph type="body" sz="quarter" idx="4294967295"/>
          </p:nvPr>
        </p:nvSpPr>
        <p:spPr>
          <a:xfrm>
            <a:off x="4114800" y="2152630"/>
            <a:ext cx="4419600" cy="3581400"/>
          </a:xfrm>
          <a:prstGeom prst="rect">
            <a:avLst/>
          </a:prstGeom>
        </p:spPr>
        <p:txBody>
          <a:bodyPr>
            <a:normAutofit/>
          </a:bodyPr>
          <a:lstStyle/>
          <a:p>
            <a:r>
              <a:rPr lang="en-US" dirty="0"/>
              <a:t>During his earthly life, Jesus often took time alone to pray.</a:t>
            </a:r>
          </a:p>
          <a:p>
            <a:r>
              <a:rPr lang="en-US" dirty="0"/>
              <a:t>Jesus consciously made time for prayer.</a:t>
            </a:r>
          </a:p>
          <a:p>
            <a:r>
              <a:rPr lang="en-US" dirty="0"/>
              <a:t>He often got up very early and found a place where he could be alone. </a:t>
            </a:r>
          </a:p>
        </p:txBody>
      </p:sp>
      <p:sp>
        <p:nvSpPr>
          <p:cNvPr id="6" name="TextBox 5"/>
          <p:cNvSpPr txBox="1"/>
          <p:nvPr/>
        </p:nvSpPr>
        <p:spPr bwMode="auto">
          <a:xfrm>
            <a:off x="762000" y="5454878"/>
            <a:ext cx="2361964"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TonyBaggett</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111478"/>
            <a:ext cx="2743200" cy="4275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9769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0" y="816414"/>
            <a:ext cx="5562600" cy="533400"/>
          </a:xfrm>
        </p:spPr>
        <p:txBody>
          <a:bodyPr>
            <a:normAutofit/>
          </a:bodyPr>
          <a:lstStyle/>
          <a:p>
            <a:r>
              <a:rPr lang="en-US" dirty="0" smtClean="0"/>
              <a:t>A Parable about Prayer</a:t>
            </a:r>
            <a:endParaRPr lang="en-US" dirty="0"/>
          </a:p>
        </p:txBody>
      </p:sp>
      <p:sp>
        <p:nvSpPr>
          <p:cNvPr id="7" name="Text Placeholder 3"/>
          <p:cNvSpPr>
            <a:spLocks noGrp="1"/>
          </p:cNvSpPr>
          <p:nvPr>
            <p:ph type="body" sz="quarter" idx="4294967295"/>
          </p:nvPr>
        </p:nvSpPr>
        <p:spPr>
          <a:xfrm>
            <a:off x="3886200" y="1461492"/>
            <a:ext cx="4800600" cy="4298185"/>
          </a:xfrm>
          <a:prstGeom prst="rect">
            <a:avLst/>
          </a:prstGeom>
        </p:spPr>
        <p:txBody>
          <a:bodyPr>
            <a:normAutofit/>
          </a:bodyPr>
          <a:lstStyle/>
          <a:p>
            <a:r>
              <a:rPr lang="en-US" dirty="0" smtClean="0"/>
              <a:t>The parable of the Pharisee and the Tax Collector teaches us how to approach God in prayer. </a:t>
            </a:r>
          </a:p>
          <a:p>
            <a:r>
              <a:rPr lang="en-US" dirty="0" smtClean="0"/>
              <a:t>Jesus addressed this parable to the self-righteous. </a:t>
            </a:r>
          </a:p>
          <a:p>
            <a:r>
              <a:rPr lang="en-US" dirty="0" smtClean="0"/>
              <a:t>We all need the infinite mercy of God to flood our hearts and heal our souls.</a:t>
            </a:r>
            <a:endParaRPr lang="en-US" dirty="0"/>
          </a:p>
        </p:txBody>
      </p:sp>
      <p:sp>
        <p:nvSpPr>
          <p:cNvPr id="6" name="TextBox 5"/>
          <p:cNvSpPr txBox="1"/>
          <p:nvPr/>
        </p:nvSpPr>
        <p:spPr bwMode="auto">
          <a:xfrm rot="21185210">
            <a:off x="1143937" y="5345867"/>
            <a:ext cx="3309101"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PeteWill</a:t>
            </a:r>
            <a:r>
              <a:rPr lang="en-US" sz="800" dirty="0">
                <a:solidFill>
                  <a:schemeClr val="bg1">
                    <a:lumMod val="65000"/>
                  </a:schemeClr>
                </a:solidFill>
              </a:rPr>
              <a:t> / iStockphoto.com</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494" t="20214"/>
          <a:stretch/>
        </p:blipFill>
        <p:spPr>
          <a:xfrm>
            <a:off x="990600" y="1828800"/>
            <a:ext cx="2671997"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4662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5333958" cy="762000"/>
          </a:xfrm>
        </p:spPr>
        <p:txBody>
          <a:bodyPr>
            <a:normAutofit fontScale="90000"/>
          </a:bodyPr>
          <a:lstStyle/>
          <a:p>
            <a:r>
              <a:rPr lang="en-US" dirty="0"/>
              <a:t>Scripture on the Need for Prayer</a:t>
            </a:r>
          </a:p>
        </p:txBody>
      </p:sp>
      <p:sp>
        <p:nvSpPr>
          <p:cNvPr id="7" name="Text Placeholder 3"/>
          <p:cNvSpPr>
            <a:spLocks noGrp="1"/>
          </p:cNvSpPr>
          <p:nvPr>
            <p:ph type="body" sz="quarter" idx="4294967295"/>
          </p:nvPr>
        </p:nvSpPr>
        <p:spPr>
          <a:xfrm>
            <a:off x="649172" y="1676400"/>
            <a:ext cx="4684828" cy="3962400"/>
          </a:xfrm>
          <a:prstGeom prst="rect">
            <a:avLst/>
          </a:prstGeom>
        </p:spPr>
        <p:txBody>
          <a:bodyPr>
            <a:normAutofit/>
          </a:bodyPr>
          <a:lstStyle/>
          <a:p>
            <a:r>
              <a:rPr lang="en-US" dirty="0"/>
              <a:t>Luke 11:5–8 (The Friend at Midnight) teaches us that our prayers should be persistent and courageous. </a:t>
            </a:r>
          </a:p>
          <a:p>
            <a:r>
              <a:rPr lang="en-US" dirty="0"/>
              <a:t>Matthew 7:7–11 (Ask, Seek, Knock) assures us that God will respond with love.</a:t>
            </a:r>
          </a:p>
          <a:p>
            <a:r>
              <a:rPr lang="en-US" dirty="0"/>
              <a:t>Luke 18:1–8  (The Persistent Widow) teaches us that we must not give up. </a:t>
            </a:r>
          </a:p>
        </p:txBody>
      </p:sp>
      <p:sp>
        <p:nvSpPr>
          <p:cNvPr id="6" name="TextBox 5"/>
          <p:cNvSpPr txBox="1"/>
          <p:nvPr/>
        </p:nvSpPr>
        <p:spPr bwMode="auto">
          <a:xfrm>
            <a:off x="5714958" y="5555602"/>
            <a:ext cx="2133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PeskyMonkey</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914400"/>
            <a:ext cx="3072652" cy="46089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1529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903</TotalTime>
  <Words>1093</Words>
  <Application>Microsoft Office PowerPoint</Application>
  <PresentationFormat>On-screen Show (4:3)</PresentationFormat>
  <Paragraphs>124</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LIC Presentation template</vt:lpstr>
      <vt:lpstr>We Respond to God through Prayer</vt:lpstr>
      <vt:lpstr>What Is Prayer?</vt:lpstr>
      <vt:lpstr>Raising the Mind and Heart to God</vt:lpstr>
      <vt:lpstr>Requesting Good Things from God</vt:lpstr>
      <vt:lpstr>The Practice of Prayer</vt:lpstr>
      <vt:lpstr>The Lord’s Prayer</vt:lpstr>
      <vt:lpstr>Learning from Jesus’ Example</vt:lpstr>
      <vt:lpstr>A Parable about Prayer</vt:lpstr>
      <vt:lpstr>Scripture on the Need for Prayer</vt:lpstr>
      <vt:lpstr>The Sacraments: Cornerstones of Prayer</vt:lpstr>
      <vt:lpstr>The Eucharist</vt:lpstr>
      <vt:lpstr>Penance and Reconciliation</vt:lpstr>
      <vt:lpstr>Mary, Our Intercessor </vt:lpstr>
      <vt:lpstr>Honoring Mary</vt:lpstr>
      <vt:lpstr>The Magnificat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112</cp:revision>
  <dcterms:created xsi:type="dcterms:W3CDTF">2011-01-10T17:35:40Z</dcterms:created>
  <dcterms:modified xsi:type="dcterms:W3CDTF">2015-03-05T19:56:30Z</dcterms:modified>
</cp:coreProperties>
</file>