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na Dailey" initials="jd"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82" autoAdjust="0"/>
    <p:restoredTop sz="76071" autoAdjust="0"/>
  </p:normalViewPr>
  <p:slideViewPr>
    <p:cSldViewPr>
      <p:cViewPr>
        <p:scale>
          <a:sx n="80" d="100"/>
          <a:sy n="80" d="100"/>
        </p:scale>
        <p:origin x="-684"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12/5/2012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val="1468524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Teacher Notes:</a:t>
            </a:r>
            <a:r>
              <a:rPr lang="en-US" sz="1200" kern="1200" dirty="0" smtClean="0">
                <a:solidFill>
                  <a:schemeClr val="tx1"/>
                </a:solidFill>
                <a:latin typeface="+mn-lt"/>
                <a:ea typeface="+mn-ea"/>
                <a:cs typeface="+mn-cs"/>
              </a:rPr>
              <a:t>  When a Catholic marries a non-baptized person, a disparity of cult dispensation is required. Again the Catholic promises to practice his or her faith and to raise children in the Catholic faith. This marriage is a </a:t>
            </a:r>
            <a:r>
              <a:rPr lang="en-US" sz="1200" kern="1200" dirty="0" err="1" smtClean="0">
                <a:solidFill>
                  <a:schemeClr val="tx1"/>
                </a:solidFill>
                <a:latin typeface="+mn-lt"/>
                <a:ea typeface="+mn-ea"/>
                <a:cs typeface="+mn-cs"/>
              </a:rPr>
              <a:t>nonsacramental</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marriage.</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Teacher Notes:  </a:t>
            </a:r>
            <a:r>
              <a:rPr lang="en-US" sz="1200" kern="1200" dirty="0" smtClean="0">
                <a:solidFill>
                  <a:schemeClr val="tx1"/>
                </a:solidFill>
                <a:latin typeface="+mn-lt"/>
                <a:ea typeface="+mn-ea"/>
                <a:cs typeface="+mn-cs"/>
              </a:rPr>
              <a:t>Invite the students to respond to the question. Then reveal the answer. Use the following information, as needed, in the discussion:</a:t>
            </a:r>
          </a:p>
          <a:p>
            <a:r>
              <a:rPr lang="en-US" sz="1200" kern="1200" dirty="0" smtClean="0">
                <a:solidFill>
                  <a:schemeClr val="tx1"/>
                </a:solidFill>
                <a:latin typeface="+mn-lt"/>
                <a:ea typeface="+mn-ea"/>
                <a:cs typeface="+mn-cs"/>
              </a:rPr>
              <a:t>The term </a:t>
            </a:r>
            <a:r>
              <a:rPr lang="en-US" sz="1200" i="1" kern="1200" dirty="0" smtClean="0">
                <a:solidFill>
                  <a:schemeClr val="tx1"/>
                </a:solidFill>
                <a:latin typeface="+mn-lt"/>
                <a:ea typeface="+mn-ea"/>
                <a:cs typeface="+mn-cs"/>
              </a:rPr>
              <a:t>pre-Cana</a:t>
            </a:r>
            <a:r>
              <a:rPr lang="en-US" sz="1200" kern="1200" dirty="0" smtClean="0">
                <a:solidFill>
                  <a:schemeClr val="tx1"/>
                </a:solidFill>
                <a:latin typeface="+mn-lt"/>
                <a:ea typeface="+mn-ea"/>
                <a:cs typeface="+mn-cs"/>
              </a:rPr>
              <a:t> refers to the site of Jesus’ miracle at the wedding feast in Cana. Requirements may vary somewhat from diocese to diocese.</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Teacher Notes:  </a:t>
            </a:r>
            <a:r>
              <a:rPr lang="en-US" sz="1200" kern="1200" dirty="0" smtClean="0">
                <a:solidFill>
                  <a:schemeClr val="tx1"/>
                </a:solidFill>
                <a:latin typeface="+mn-lt"/>
                <a:ea typeface="+mn-ea"/>
                <a:cs typeface="+mn-cs"/>
              </a:rPr>
              <a:t>Invite the students to respond to the question. Then reveal the answer. Use the following information, as needed, in the discussion:</a:t>
            </a:r>
          </a:p>
          <a:p>
            <a:r>
              <a:rPr lang="en-US" sz="1200" kern="1200" dirty="0" smtClean="0">
                <a:solidFill>
                  <a:schemeClr val="tx1"/>
                </a:solidFill>
                <a:latin typeface="+mn-lt"/>
                <a:ea typeface="+mn-ea"/>
                <a:cs typeface="+mn-cs"/>
              </a:rPr>
              <a:t>The pre-Cana process includes psychological and spiritual preparation for Marriage in an honest dialogue between the engaged persons themselves. Often the couples discover new things about themselves and each other that will help them to deal with the challenges of Marriage. It sometimes happens that a couple will find that they are not truly compatible on key issues. This may be difficult but it may be the best thing to happen. Most often, of course, this is a beautiful time of strengthening the bonds of love and communication that will be expressed in Marriage.</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Teacher Notes:  </a:t>
            </a:r>
            <a:r>
              <a:rPr lang="en-US" sz="1200" kern="1200" dirty="0" smtClean="0">
                <a:solidFill>
                  <a:schemeClr val="tx1"/>
                </a:solidFill>
                <a:latin typeface="+mn-lt"/>
                <a:ea typeface="+mn-ea"/>
                <a:cs typeface="+mn-cs"/>
              </a:rPr>
              <a:t>Invite the students to respond to the question. Then reveal the answer. Use the following information, as needed, in the discussion:</a:t>
            </a:r>
          </a:p>
          <a:p>
            <a:r>
              <a:rPr lang="en-US" sz="1200" kern="1200" dirty="0" smtClean="0">
                <a:solidFill>
                  <a:schemeClr val="tx1"/>
                </a:solidFill>
                <a:latin typeface="+mn-lt"/>
                <a:ea typeface="+mn-ea"/>
                <a:cs typeface="+mn-cs"/>
              </a:rPr>
              <a:t>Marriage is a public act of the Church, not a private ceremony; therefore, the Church’s liturgy is celebrated. A Nuptial Mass is celebrated for two Catholics, and a Liturgy of the Word is celebrated for a Catholic and a non-Catholic. A Marriage is a Sacrament of unity; therefore a Nuptial Mass is only appropriate when two Catholics marry. For one spouse to be unable to receive Communion would show a sign of disunity that is not desirable during a wedding ceremony.</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smtClean="0">
                <a:solidFill>
                  <a:schemeClr val="tx1"/>
                </a:solidFill>
                <a:latin typeface="+mn-lt"/>
                <a:ea typeface="+mn-ea"/>
                <a:cs typeface="+mn-cs"/>
              </a:rPr>
              <a:t>Teacher Notes</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Invite the students to respond to the question. Then reveal the answer. Use the following information, as needed, in the discussion:</a:t>
            </a:r>
          </a:p>
          <a:p>
            <a:r>
              <a:rPr lang="en-US" sz="1200" kern="1200" dirty="0" smtClean="0">
                <a:solidFill>
                  <a:schemeClr val="tx1"/>
                </a:solidFill>
                <a:latin typeface="+mn-lt"/>
                <a:ea typeface="+mn-ea"/>
                <a:cs typeface="+mn-cs"/>
              </a:rPr>
              <a:t>Yes, to some extent. The Rite of Marriage and the couple’s essential role in this Rite will be discussed in the next class session.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Conclude the PowerPoint by asking students to ask questions or make comments.</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Teacher Notes:  </a:t>
            </a:r>
            <a:r>
              <a:rPr lang="en-US" sz="1200" kern="1200" dirty="0" smtClean="0">
                <a:solidFill>
                  <a:schemeClr val="tx1"/>
                </a:solidFill>
                <a:latin typeface="+mn-lt"/>
                <a:ea typeface="+mn-ea"/>
                <a:cs typeface="+mn-cs"/>
              </a:rPr>
              <a:t>Invite the students to respond to the question.</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Teacher Notes:</a:t>
            </a:r>
            <a:r>
              <a:rPr lang="en-US" sz="1200" kern="1200" dirty="0" smtClean="0">
                <a:solidFill>
                  <a:schemeClr val="tx1"/>
                </a:solidFill>
                <a:latin typeface="+mn-lt"/>
                <a:ea typeface="+mn-ea"/>
                <a:cs typeface="+mn-cs"/>
              </a:rPr>
              <a:t>  We often focus on the wedding ceremony as a “storybook” event. We tend to forget about the important process of preparation that those who are engaged must go through to arrive at their wedding day.</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Teacher Notes:  </a:t>
            </a:r>
            <a:r>
              <a:rPr lang="en-US" sz="1200" kern="1200" dirty="0" smtClean="0">
                <a:solidFill>
                  <a:schemeClr val="tx1"/>
                </a:solidFill>
                <a:latin typeface="+mn-lt"/>
                <a:ea typeface="+mn-ea"/>
                <a:cs typeface="+mn-cs"/>
              </a:rPr>
              <a:t>Invite the students to respond to the question. Then reveal the answer. Use the following information, as needed, in the discussion:</a:t>
            </a:r>
          </a:p>
          <a:p>
            <a:r>
              <a:rPr lang="en-US" sz="1200" kern="1200" dirty="0" smtClean="0">
                <a:solidFill>
                  <a:schemeClr val="tx1"/>
                </a:solidFill>
                <a:latin typeface="+mn-lt"/>
                <a:ea typeface="+mn-ea"/>
                <a:cs typeface="+mn-cs"/>
              </a:rPr>
              <a:t>Catholics celebrate the Rite of Marriage, which takes place in a church and ordinarily as a part of a Nuptial Mass. Not all Catholic wedding ceremonies take place during Mass. The reasons for this will be discussed later.</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Teacher Notes:</a:t>
            </a:r>
            <a:r>
              <a:rPr lang="en-US" i="1" baseline="0" dirty="0" smtClean="0"/>
              <a:t>  </a:t>
            </a:r>
            <a:r>
              <a:rPr lang="en-US" baseline="0" dirty="0" smtClean="0"/>
              <a:t>Allow the students to respond to the question.</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Teacher Notes:</a:t>
            </a:r>
            <a:r>
              <a:rPr lang="en-US" sz="1200" kern="1200" dirty="0" smtClean="0">
                <a:solidFill>
                  <a:schemeClr val="tx1"/>
                </a:solidFill>
                <a:latin typeface="+mn-lt"/>
                <a:ea typeface="+mn-ea"/>
                <a:cs typeface="+mn-cs"/>
              </a:rPr>
              <a:t>  Because Catholics marry in a public ceremony in a church, they normally set up a meeting with a priest or deacon to begin the process of preparation for Marriage. At this initial meeting, the couple may set a date for the wedding (at least six months from the time of the initial meeting). They may also choose from a variety of options for Marriage preparation (or pre-Cana). Also, important documents must be completed during this time.</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Teacher Notes:  </a:t>
            </a:r>
            <a:r>
              <a:rPr lang="en-US" sz="1200" kern="1200" dirty="0" smtClean="0">
                <a:solidFill>
                  <a:schemeClr val="tx1"/>
                </a:solidFill>
                <a:latin typeface="+mn-lt"/>
                <a:ea typeface="+mn-ea"/>
                <a:cs typeface="+mn-cs"/>
              </a:rPr>
              <a:t>Invite the students to respond to the question. Then reveal the answer. Use the following information, as needed, in the discussion:</a:t>
            </a:r>
          </a:p>
          <a:p>
            <a:r>
              <a:rPr lang="en-US" sz="1200" kern="1200" dirty="0" smtClean="0">
                <a:solidFill>
                  <a:schemeClr val="tx1"/>
                </a:solidFill>
                <a:latin typeface="+mn-lt"/>
                <a:ea typeface="+mn-ea"/>
                <a:cs typeface="+mn-cs"/>
              </a:rPr>
              <a:t>There are several legal documents required. These can vary according to the situation. The most basic requirement for two Catholics or a Catholic and a baptized non-Catholic is a copy of their baptismal certificates. If both future spouses are baptized, the marriage will be a sacramental Marriage. The deacon or priest who will witness the Marriage is a legal witness in the United States and is therefore able to sign the marriage license for the state.</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Teacher Notes:  </a:t>
            </a:r>
            <a:r>
              <a:rPr lang="en-US" sz="1200" kern="1200" dirty="0" smtClean="0">
                <a:solidFill>
                  <a:schemeClr val="tx1"/>
                </a:solidFill>
                <a:latin typeface="+mn-lt"/>
                <a:ea typeface="+mn-ea"/>
                <a:cs typeface="+mn-cs"/>
              </a:rPr>
              <a:t>Invite the students to respond to the question. Then reveal the answer. Use the following information, as needed, in the discussion:</a:t>
            </a:r>
          </a:p>
          <a:p>
            <a:r>
              <a:rPr lang="en-US" sz="1200" kern="1200" dirty="0" smtClean="0">
                <a:solidFill>
                  <a:schemeClr val="tx1"/>
                </a:solidFill>
                <a:latin typeface="+mn-lt"/>
                <a:ea typeface="+mn-ea"/>
                <a:cs typeface="+mn-cs"/>
              </a:rPr>
              <a:t>Yes, if a Marriage takes place between a Catholic and a non-Catholic, the Catholic is required to receive a dispensation from the bishop of his or her diocese.</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Teacher Notes:</a:t>
            </a:r>
            <a:r>
              <a:rPr lang="en-US" sz="1200" kern="1200" dirty="0" smtClean="0">
                <a:solidFill>
                  <a:schemeClr val="tx1"/>
                </a:solidFill>
                <a:latin typeface="+mn-lt"/>
                <a:ea typeface="+mn-ea"/>
                <a:cs typeface="+mn-cs"/>
              </a:rPr>
              <a:t>  When a Catholic marries a baptized non-Catholic, it is defined as a mixed marriage and a dispensation is required. The Catholic promises to continue practicing the faith and to make sure that any children resulting from this marriage will be brought up in the Catholic faith. This marriage is a sacramental Marriage.</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Opening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12/5/2012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3" r:id="rId4"/>
    <p:sldLayoutId id="2147483672" r:id="rId5"/>
    <p:sldLayoutId id="2147483651" r:id="rId6"/>
    <p:sldLayoutId id="2147483674" r:id="rId7"/>
    <p:sldLayoutId id="2147483652" r:id="rId8"/>
    <p:sldLayoutId id="2147483655" r:id="rId9"/>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Marriage Preparation</a:t>
            </a:r>
            <a:endParaRPr lang="en-US" dirty="0"/>
          </a:p>
        </p:txBody>
      </p:sp>
      <p:sp>
        <p:nvSpPr>
          <p:cNvPr id="3" name="Subtitle 2"/>
          <p:cNvSpPr>
            <a:spLocks noGrp="1"/>
          </p:cNvSpPr>
          <p:nvPr>
            <p:ph type="subTitle" idx="1"/>
          </p:nvPr>
        </p:nvSpPr>
        <p:spPr/>
        <p:txBody>
          <a:bodyPr/>
          <a:lstStyle/>
          <a:p>
            <a:r>
              <a:rPr lang="en-US" i="1" dirty="0" smtClean="0"/>
              <a:t>Vocations,</a:t>
            </a:r>
            <a:r>
              <a:rPr lang="en-US" dirty="0" smtClean="0"/>
              <a:t> Unit 4</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Dispensations</a:t>
            </a:r>
            <a:endParaRPr lang="en-US" dirty="0"/>
          </a:p>
        </p:txBody>
      </p:sp>
      <p:sp>
        <p:nvSpPr>
          <p:cNvPr id="3" name="Content Placeholder 2"/>
          <p:cNvSpPr>
            <a:spLocks noGrp="1"/>
          </p:cNvSpPr>
          <p:nvPr>
            <p:ph idx="1"/>
          </p:nvPr>
        </p:nvSpPr>
        <p:spPr/>
        <p:txBody>
          <a:bodyPr/>
          <a:lstStyle/>
          <a:p>
            <a:r>
              <a:rPr lang="en-US" dirty="0" smtClean="0"/>
              <a:t>Mixed Marriage Dispensation</a:t>
            </a:r>
          </a:p>
          <a:p>
            <a:r>
              <a:rPr lang="en-US" dirty="0" smtClean="0"/>
              <a:t>Disparity of Cult Dispensation</a:t>
            </a:r>
          </a:p>
          <a:p>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exactly happens during the </a:t>
            </a:r>
            <a:br>
              <a:rPr lang="en-US" dirty="0" smtClean="0"/>
            </a:br>
            <a:r>
              <a:rPr lang="en-US" dirty="0" smtClean="0"/>
              <a:t>pre-Cana process?</a:t>
            </a:r>
            <a:endParaRPr lang="en-US" dirty="0"/>
          </a:p>
        </p:txBody>
      </p:sp>
      <p:sp>
        <p:nvSpPr>
          <p:cNvPr id="3" name="Content Placeholder 2"/>
          <p:cNvSpPr>
            <a:spLocks noGrp="1"/>
          </p:cNvSpPr>
          <p:nvPr>
            <p:ph idx="1"/>
          </p:nvPr>
        </p:nvSpPr>
        <p:spPr/>
        <p:txBody>
          <a:bodyPr/>
          <a:lstStyle/>
          <a:p>
            <a:r>
              <a:rPr lang="en-US" dirty="0" smtClean="0"/>
              <a:t>attending classes at their parish</a:t>
            </a:r>
          </a:p>
          <a:p>
            <a:r>
              <a:rPr lang="en-US" dirty="0" smtClean="0"/>
              <a:t>OR taking part in a retreat with other engaged couples</a:t>
            </a:r>
          </a:p>
          <a:p>
            <a:r>
              <a:rPr lang="en-US" dirty="0" smtClean="0"/>
              <a:t>meeting with a married couple who will mentor them</a:t>
            </a:r>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On which topics does Marriage preparation focus?</a:t>
            </a:r>
            <a:endParaRPr lang="en-US" dirty="0"/>
          </a:p>
        </p:txBody>
      </p:sp>
      <p:sp>
        <p:nvSpPr>
          <p:cNvPr id="2" name="Text Placeholder 1"/>
          <p:cNvSpPr>
            <a:spLocks noGrp="1"/>
          </p:cNvSpPr>
          <p:nvPr>
            <p:ph idx="1"/>
          </p:nvPr>
        </p:nvSpPr>
        <p:spPr>
          <a:xfrm>
            <a:off x="1371600" y="1752600"/>
            <a:ext cx="7010400" cy="4800600"/>
          </a:xfrm>
        </p:spPr>
        <p:txBody>
          <a:bodyPr>
            <a:normAutofit fontScale="92500" lnSpcReduction="10000"/>
          </a:bodyPr>
          <a:lstStyle/>
          <a:p>
            <a:r>
              <a:rPr lang="en-US" dirty="0" smtClean="0"/>
              <a:t>developing communication skills</a:t>
            </a:r>
          </a:p>
          <a:p>
            <a:r>
              <a:rPr lang="en-US" dirty="0" smtClean="0"/>
              <a:t>acquiring basic information on natural family planning (discussed later)</a:t>
            </a:r>
          </a:p>
          <a:p>
            <a:r>
              <a:rPr lang="en-US" dirty="0" smtClean="0"/>
              <a:t>learning the Church’s teaching about Marriage and its responsibilities</a:t>
            </a:r>
          </a:p>
          <a:p>
            <a:r>
              <a:rPr lang="en-US" dirty="0" smtClean="0"/>
              <a:t>reflecting on what it means to be a spouse and also possibly a parent</a:t>
            </a:r>
          </a:p>
          <a:p>
            <a:r>
              <a:rPr lang="en-US" dirty="0" smtClean="0"/>
              <a:t>growing in awareness of the importance of participating in the prayer and sacramental life of the Church</a:t>
            </a:r>
          </a:p>
          <a:p>
            <a:r>
              <a:rPr lang="en-US" dirty="0" smtClean="0"/>
              <a:t>living as witnesses to the love of Jesus Christ for the Church</a:t>
            </a:r>
          </a:p>
          <a:p>
            <a:r>
              <a:rPr lang="en-US" dirty="0" smtClean="0"/>
              <a:t>witnessing to the equality and </a:t>
            </a:r>
            <a:r>
              <a:rPr lang="en-US" dirty="0" err="1" smtClean="0"/>
              <a:t>complementarity</a:t>
            </a:r>
            <a:r>
              <a:rPr lang="en-US" dirty="0" smtClean="0"/>
              <a:t> of men and women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normAutofit/>
          </a:bodyPr>
          <a:lstStyle/>
          <a:p>
            <a:r>
              <a:rPr lang="en-US" sz="2800" b="1" dirty="0" smtClean="0">
                <a:solidFill>
                  <a:schemeClr val="accent3">
                    <a:lumMod val="75000"/>
                  </a:schemeClr>
                </a:solidFill>
              </a:rPr>
              <a:t>What is the engaged couple’s role in planning the wedding ceremony?</a:t>
            </a:r>
            <a:endParaRPr lang="en-US" sz="2800" dirty="0">
              <a:solidFill>
                <a:schemeClr val="accent3">
                  <a:lumMod val="75000"/>
                </a:schemeClr>
              </a:solidFil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914400" y="1143000"/>
            <a:ext cx="7696200" cy="990600"/>
          </a:xfrm>
        </p:spPr>
        <p:txBody>
          <a:bodyPr>
            <a:normAutofit/>
          </a:bodyPr>
          <a:lstStyle/>
          <a:p>
            <a:r>
              <a:rPr lang="en-US" dirty="0" smtClean="0"/>
              <a:t>Can the couple “personalize” the </a:t>
            </a:r>
            <a:r>
              <a:rPr lang="en-US" dirty="0" smtClean="0"/>
              <a:t>Marriage </a:t>
            </a:r>
            <a:r>
              <a:rPr lang="en-US" dirty="0" smtClean="0"/>
              <a:t>liturgy?</a:t>
            </a:r>
          </a:p>
        </p:txBody>
      </p:sp>
      <p:pic>
        <p:nvPicPr>
          <p:cNvPr id="3" name="Picture 2" descr="Slide14-shutterstock_85021783-AISPIX by Image Source.jpg"/>
          <p:cNvPicPr>
            <a:picLocks noChangeAspect="1"/>
          </p:cNvPicPr>
          <p:nvPr/>
        </p:nvPicPr>
        <p:blipFill>
          <a:blip r:embed="rId3" cstate="print"/>
          <a:stretch>
            <a:fillRect/>
          </a:stretch>
        </p:blipFill>
        <p:spPr>
          <a:xfrm>
            <a:off x="990600" y="2133600"/>
            <a:ext cx="6665902" cy="4452823"/>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bwMode="auto">
          <a:xfrm rot="16200000">
            <a:off x="6591300" y="3702278"/>
            <a:ext cx="2444978" cy="222022"/>
          </a:xfrm>
          <a:prstGeom prst="rect">
            <a:avLst/>
          </a:prstGeom>
          <a:noFill/>
          <a:ln w="9525">
            <a:noFill/>
            <a:miter lim="800000"/>
            <a:headEnd/>
            <a:tailEnd/>
          </a:ln>
        </p:spPr>
        <p:txBody>
          <a:bodyPr wrap="square" rtlCol="0">
            <a:spAutoFit/>
          </a:bodyPr>
          <a:lstStyle/>
          <a:p>
            <a:r>
              <a:rPr lang="en-US" sz="800" dirty="0" smtClean="0">
                <a:solidFill>
                  <a:schemeClr val="tx1">
                    <a:lumMod val="50000"/>
                    <a:lumOff val="50000"/>
                  </a:schemeClr>
                </a:solidFill>
              </a:rPr>
              <a:t>© </a:t>
            </a:r>
            <a:r>
              <a:rPr lang="en-US" sz="800" dirty="0" err="1" smtClean="0">
                <a:solidFill>
                  <a:schemeClr val="tx1">
                    <a:lumMod val="50000"/>
                    <a:lumOff val="50000"/>
                  </a:schemeClr>
                </a:solidFill>
              </a:rPr>
              <a:t>Shutterstock</a:t>
            </a:r>
            <a:r>
              <a:rPr lang="en-US" sz="800" dirty="0" smtClean="0">
                <a:solidFill>
                  <a:schemeClr val="tx1">
                    <a:lumMod val="50000"/>
                    <a:lumOff val="50000"/>
                  </a:schemeClr>
                </a:solidFill>
              </a:rPr>
              <a:t>/AISPIX by Image Source</a:t>
            </a:r>
            <a:endParaRPr lang="en-US" sz="800" dirty="0">
              <a:solidFill>
                <a:schemeClr val="tx1">
                  <a:lumMod val="50000"/>
                  <a:lumOff val="50000"/>
                </a:schemeClr>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normAutofit/>
          </a:bodyPr>
          <a:lstStyle/>
          <a:p>
            <a:r>
              <a:rPr lang="en-US" sz="2800" b="1" dirty="0" smtClean="0">
                <a:solidFill>
                  <a:schemeClr val="accent6">
                    <a:lumMod val="75000"/>
                  </a:schemeClr>
                </a:solidFill>
              </a:rPr>
              <a:t>What images come to mind when you hear the phrase “wedding planning”?</a:t>
            </a:r>
            <a:endParaRPr lang="en-US" sz="2800" dirty="0">
              <a:solidFill>
                <a:schemeClr val="accent6">
                  <a:lumMod val="75000"/>
                </a:schemeClr>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shutterstock_107840201-Nata Sdobnikova.jpg"/>
          <p:cNvPicPr>
            <a:picLocks noChangeAspect="1"/>
          </p:cNvPicPr>
          <p:nvPr/>
        </p:nvPicPr>
        <p:blipFill>
          <a:blip r:embed="rId3" cstate="print"/>
          <a:stretch>
            <a:fillRect/>
          </a:stretch>
        </p:blipFill>
        <p:spPr>
          <a:xfrm>
            <a:off x="2209800" y="1066800"/>
            <a:ext cx="3733800" cy="55895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bwMode="auto">
          <a:xfrm rot="5400000">
            <a:off x="5188178" y="5645377"/>
            <a:ext cx="1752600" cy="215444"/>
          </a:xfrm>
          <a:prstGeom prst="rect">
            <a:avLst/>
          </a:prstGeom>
          <a:noFill/>
          <a:ln w="9525">
            <a:noFill/>
            <a:miter lim="800000"/>
            <a:headEnd/>
            <a:tailEnd/>
          </a:ln>
        </p:spPr>
        <p:txBody>
          <a:bodyPr wrap="square" rtlCol="0">
            <a:spAutoFit/>
          </a:bodyPr>
          <a:lstStyle/>
          <a:p>
            <a:r>
              <a:rPr lang="en-US" sz="800" dirty="0" smtClean="0">
                <a:solidFill>
                  <a:schemeClr val="tx1">
                    <a:lumMod val="65000"/>
                    <a:lumOff val="35000"/>
                  </a:schemeClr>
                </a:solidFill>
              </a:rPr>
              <a:t>© </a:t>
            </a:r>
            <a:r>
              <a:rPr lang="en-US" sz="800" dirty="0" err="1" smtClean="0">
                <a:solidFill>
                  <a:schemeClr val="tx1">
                    <a:lumMod val="65000"/>
                    <a:lumOff val="35000"/>
                  </a:schemeClr>
                </a:solidFill>
              </a:rPr>
              <a:t>Shutterstock</a:t>
            </a:r>
            <a:r>
              <a:rPr lang="en-US" sz="800" dirty="0" smtClean="0">
                <a:solidFill>
                  <a:schemeClr val="tx1">
                    <a:lumMod val="65000"/>
                    <a:lumOff val="35000"/>
                  </a:schemeClr>
                </a:solidFill>
              </a:rPr>
              <a:t>/ </a:t>
            </a:r>
            <a:r>
              <a:rPr lang="en-US" sz="800" dirty="0" err="1" smtClean="0">
                <a:solidFill>
                  <a:schemeClr val="tx1">
                    <a:lumMod val="65000"/>
                    <a:lumOff val="35000"/>
                  </a:schemeClr>
                </a:solidFill>
              </a:rPr>
              <a:t>Nata</a:t>
            </a:r>
            <a:r>
              <a:rPr lang="en-US" sz="800" dirty="0" smtClean="0">
                <a:solidFill>
                  <a:schemeClr val="tx1">
                    <a:lumMod val="65000"/>
                    <a:lumOff val="35000"/>
                  </a:schemeClr>
                </a:solidFill>
              </a:rPr>
              <a:t> </a:t>
            </a:r>
            <a:r>
              <a:rPr lang="en-US" sz="800" dirty="0" err="1" smtClean="0">
                <a:solidFill>
                  <a:schemeClr val="tx1">
                    <a:lumMod val="65000"/>
                    <a:lumOff val="35000"/>
                  </a:schemeClr>
                </a:solidFill>
              </a:rPr>
              <a:t>Sdobnikova</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sz="2800" b="1" dirty="0" smtClean="0"/>
              <a:t>What is the ordinary ritual for celebrating a Catholic Marriage?</a:t>
            </a:r>
            <a:endParaRPr lang="en-US" sz="2800" dirty="0" smtClean="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1295400"/>
          </a:xfrm>
        </p:spPr>
        <p:txBody>
          <a:bodyPr>
            <a:normAutofit/>
          </a:bodyPr>
          <a:lstStyle/>
          <a:p>
            <a:r>
              <a:rPr lang="en-US" dirty="0" smtClean="0"/>
              <a:t>After a couple is engaged, what is usually the next step?</a:t>
            </a:r>
            <a:endParaRPr lang="en-US" dirty="0"/>
          </a:p>
        </p:txBody>
      </p:sp>
      <p:sp>
        <p:nvSpPr>
          <p:cNvPr id="3" name="Content Placeholder 2"/>
          <p:cNvSpPr>
            <a:spLocks noGrp="1"/>
          </p:cNvSpPr>
          <p:nvPr>
            <p:ph idx="1"/>
          </p:nvPr>
        </p:nvSpPr>
        <p:spPr>
          <a:xfrm>
            <a:off x="1371600" y="2286000"/>
            <a:ext cx="6477000" cy="3840163"/>
          </a:xfrm>
        </p:spPr>
        <p:txBody>
          <a:bodyPr/>
          <a:lstStyle/>
          <a:p>
            <a:r>
              <a:rPr lang="en-US" dirty="0" smtClean="0"/>
              <a:t>attending classes at their parish</a:t>
            </a:r>
          </a:p>
          <a:p>
            <a:r>
              <a:rPr lang="en-US" dirty="0" smtClean="0"/>
              <a:t>meeting several times with the priest or deacon who will officiate</a:t>
            </a:r>
          </a:p>
          <a:p>
            <a:r>
              <a:rPr lang="en-US" dirty="0" smtClean="0"/>
              <a:t>taking part in a retreat with other engaged couples</a:t>
            </a:r>
          </a:p>
          <a:p>
            <a:r>
              <a:rPr lang="en-US" dirty="0" smtClean="0"/>
              <a:t>meeting with a married couple who will mentor them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6-shutterstock_107638889-FuzzBones.jpg"/>
          <p:cNvPicPr>
            <a:picLocks noChangeAspect="1"/>
          </p:cNvPicPr>
          <p:nvPr/>
        </p:nvPicPr>
        <p:blipFill>
          <a:blip r:embed="rId3" cstate="print"/>
          <a:stretch>
            <a:fillRect/>
          </a:stretch>
        </p:blipFill>
        <p:spPr>
          <a:xfrm>
            <a:off x="1219200" y="1600200"/>
            <a:ext cx="6529330" cy="43354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bwMode="auto">
          <a:xfrm>
            <a:off x="2057400" y="5943600"/>
            <a:ext cx="43434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Shutterstock</a:t>
            </a:r>
            <a:r>
              <a:rPr lang="en-US" sz="800" dirty="0" smtClean="0">
                <a:solidFill>
                  <a:schemeClr val="bg1">
                    <a:lumMod val="65000"/>
                  </a:schemeClr>
                </a:solidFill>
              </a:rPr>
              <a:t>/</a:t>
            </a:r>
            <a:r>
              <a:rPr lang="en-US" sz="800" dirty="0" err="1" smtClean="0">
                <a:solidFill>
                  <a:schemeClr val="bg1">
                    <a:lumMod val="65000"/>
                  </a:schemeClr>
                </a:solidFill>
              </a:rPr>
              <a:t>FuzzBones</a:t>
            </a:r>
            <a:r>
              <a:rPr lang="en-US" sz="800" dirty="0" smtClean="0">
                <a:solidFill>
                  <a:schemeClr val="bg1">
                    <a:lumMod val="65000"/>
                  </a:schemeClr>
                </a:solidFill>
              </a:rPr>
              <a:t> </a:t>
            </a:r>
            <a:endParaRPr lang="en-US" sz="800" dirty="0">
              <a:solidFill>
                <a:schemeClr val="bg1">
                  <a:lumMod val="65000"/>
                </a:schemeClr>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normAutofit/>
          </a:bodyPr>
          <a:lstStyle/>
          <a:p>
            <a:r>
              <a:rPr lang="en-US" sz="2800" b="1" dirty="0" smtClean="0">
                <a:solidFill>
                  <a:schemeClr val="accent4">
                    <a:lumMod val="75000"/>
                  </a:schemeClr>
                </a:solidFill>
              </a:rPr>
              <a:t>Besides a marriage license, what documents are required for a Catholic Marriage?</a:t>
            </a:r>
            <a:endParaRPr lang="en-US" sz="2800" dirty="0">
              <a:solidFill>
                <a:schemeClr val="accent4">
                  <a:lumMod val="75000"/>
                </a:schemeClr>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normAutofit/>
          </a:bodyPr>
          <a:lstStyle/>
          <a:p>
            <a:r>
              <a:rPr lang="en-US" sz="2800" b="1" dirty="0" smtClean="0">
                <a:solidFill>
                  <a:schemeClr val="accent3">
                    <a:lumMod val="75000"/>
                  </a:schemeClr>
                </a:solidFill>
              </a:rPr>
              <a:t>Are there other requirements for Catholics?</a:t>
            </a:r>
            <a:endParaRPr lang="en-US" sz="2800" dirty="0">
              <a:solidFill>
                <a:schemeClr val="accent3">
                  <a:lumMod val="75000"/>
                </a:schemeClr>
              </a:solidFill>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Dispensations</a:t>
            </a:r>
            <a:endParaRPr lang="en-US" dirty="0"/>
          </a:p>
        </p:txBody>
      </p:sp>
      <p:sp>
        <p:nvSpPr>
          <p:cNvPr id="3" name="Content Placeholder 2"/>
          <p:cNvSpPr>
            <a:spLocks noGrp="1"/>
          </p:cNvSpPr>
          <p:nvPr>
            <p:ph idx="1"/>
          </p:nvPr>
        </p:nvSpPr>
        <p:spPr/>
        <p:txBody>
          <a:bodyPr/>
          <a:lstStyle/>
          <a:p>
            <a:r>
              <a:rPr lang="en-US" dirty="0" smtClean="0"/>
              <a:t>Mixed Marriage Dispensation</a:t>
            </a:r>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144</TotalTime>
  <Words>1133</Words>
  <Application>Microsoft Office PowerPoint</Application>
  <PresentationFormat>On-screen Show (4:3)</PresentationFormat>
  <Paragraphs>69</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LIC Presentation template-New</vt:lpstr>
      <vt:lpstr>Marriage Preparation</vt:lpstr>
      <vt:lpstr>PowerPoint Presentation</vt:lpstr>
      <vt:lpstr>PowerPoint Presentation</vt:lpstr>
      <vt:lpstr>PowerPoint Presentation</vt:lpstr>
      <vt:lpstr>After a couple is engaged, what is usually the next step?</vt:lpstr>
      <vt:lpstr>PowerPoint Presentation</vt:lpstr>
      <vt:lpstr>PowerPoint Presentation</vt:lpstr>
      <vt:lpstr>PowerPoint Presentation</vt:lpstr>
      <vt:lpstr>Dispensations</vt:lpstr>
      <vt:lpstr>Dispensations</vt:lpstr>
      <vt:lpstr>What exactly happens during the  pre-Cana process?</vt:lpstr>
      <vt:lpstr>On which topics does Marriage preparation focus?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dc:title>
  <dc:creator>bmartinka</dc:creator>
  <cp:lastModifiedBy>lberg</cp:lastModifiedBy>
  <cp:revision>22</cp:revision>
  <dcterms:created xsi:type="dcterms:W3CDTF">2012-07-10T12:39:10Z</dcterms:created>
  <dcterms:modified xsi:type="dcterms:W3CDTF">2012-12-05T22:36:43Z</dcterms:modified>
</cp:coreProperties>
</file>