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382" autoAdjust="0"/>
    <p:restoredTop sz="82460" autoAdjust="0"/>
  </p:normalViewPr>
  <p:slideViewPr>
    <p:cSldViewPr>
      <p:cViewPr>
        <p:scale>
          <a:sx n="100" d="100"/>
          <a:sy n="100" d="100"/>
        </p:scale>
        <p:origin x="-122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558396-7F3C-418A-A7F3-9E8EE033637A}" type="datetimeFigureOut">
              <a:rPr lang="en-US" smtClean="0"/>
              <a:pPr/>
              <a:t>2/15/2012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2FD797C-81A0-4169-8DE1-DF1E0532C5DA}" type="slidenum">
              <a:rPr lang="en-US" smtClean="0"/>
              <a:pPr/>
              <a:t>‹#›</a:t>
            </a:fld>
            <a:endParaRPr lang="en-US"/>
          </a:p>
        </p:txBody>
      </p:sp>
    </p:spTree>
    <p:extLst>
      <p:ext uri="{BB962C8B-B14F-4D97-AF65-F5344CB8AC3E}">
        <p14:creationId xmlns:p14="http://schemas.microsoft.com/office/powerpoint/2010/main" val="8755066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latin typeface="+mn-lt"/>
                <a:ea typeface="+mn-ea"/>
                <a:cs typeface="+mn-cs"/>
              </a:rPr>
              <a:t>Notes: Allow the students 5 minutes to complete their journal response. Invite the students to pray together the Lord ’s Prayer as a conclusion to the reflection.</a:t>
            </a:r>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(The scriptural quotations on this handout are from the </a:t>
            </a:r>
            <a:r>
              <a:rPr lang="en-US" sz="1200" i="1" kern="1200" dirty="0" smtClean="0">
                <a:solidFill>
                  <a:schemeClr val="tx1"/>
                </a:solidFill>
                <a:latin typeface="+mn-lt"/>
                <a:ea typeface="+mn-ea"/>
                <a:cs typeface="+mn-cs"/>
              </a:rPr>
              <a:t>New American Bible with Revised New Testament and Revised Psalms</a:t>
            </a:r>
            <a:r>
              <a:rPr lang="en-US" sz="1200" kern="1200" dirty="0" smtClean="0">
                <a:solidFill>
                  <a:schemeClr val="tx1"/>
                </a:solidFill>
                <a:latin typeface="+mn-lt"/>
                <a:ea typeface="+mn-ea"/>
                <a:cs typeface="+mn-cs"/>
              </a:rPr>
              <a:t>. Copyright © 1991, 1986, and 1970 by the Confraternity of Christian Doctrine, Washington, D.C. Used by the permission of the copyright owner. All Rights Reserved. No part of the </a:t>
            </a:r>
            <a:r>
              <a:rPr lang="en-US" sz="1200" i="1" kern="1200" dirty="0" smtClean="0">
                <a:solidFill>
                  <a:schemeClr val="tx1"/>
                </a:solidFill>
                <a:latin typeface="+mn-lt"/>
                <a:ea typeface="+mn-ea"/>
                <a:cs typeface="+mn-cs"/>
              </a:rPr>
              <a:t>New American Bible</a:t>
            </a:r>
            <a:r>
              <a:rPr lang="en-US" sz="1200" kern="1200" dirty="0" smtClean="0">
                <a:solidFill>
                  <a:schemeClr val="tx1"/>
                </a:solidFill>
                <a:latin typeface="+mn-lt"/>
                <a:ea typeface="+mn-ea"/>
                <a:cs typeface="+mn-cs"/>
              </a:rPr>
              <a:t> may be reproduced in any form without permission in writing from the copyright owner.)</a:t>
            </a:r>
          </a:p>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10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latin typeface="+mn-lt"/>
                <a:ea typeface="+mn-ea"/>
                <a:cs typeface="+mn-cs"/>
              </a:rPr>
              <a:t>Note: Read this reflection while the slide is being projected:</a:t>
            </a:r>
            <a:endParaRPr lang="en-US" sz="1200" kern="1200" dirty="0" smtClean="0">
              <a:solidFill>
                <a:schemeClr val="tx1"/>
              </a:solidFill>
              <a:latin typeface="+mn-lt"/>
              <a:ea typeface="+mn-ea"/>
              <a:cs typeface="+mn-cs"/>
            </a:endParaRPr>
          </a:p>
          <a:p>
            <a:r>
              <a:rPr lang="en-US" sz="1200" i="0" kern="1200" dirty="0" smtClean="0">
                <a:solidFill>
                  <a:schemeClr val="tx1"/>
                </a:solidFill>
                <a:latin typeface="+mn-lt"/>
                <a:ea typeface="+mn-ea"/>
                <a:cs typeface="+mn-cs"/>
              </a:rPr>
              <a:t>Recall the times you have heard the account of the woman caught in adultery. The scribes and Pharisees confront Jesus with the woman, citing the Law of Moses that such a woman was to be stoned. After his reply Jesus began writing in the sand. Have you ever imagined what the crowd saw written in the sand? Jesus’ words and actions were an invitation to others to reflect on personal sin and to reconsider the Law of Love written in their hearts.</a:t>
            </a:r>
          </a:p>
          <a:p>
            <a:pPr defTabSz="457200"/>
            <a:r>
              <a:rPr lang="en-US" sz="1200" i="0" kern="1200" baseline="0" dirty="0" smtClean="0">
                <a:solidFill>
                  <a:schemeClr val="tx1"/>
                </a:solidFill>
                <a:latin typeface="+mn-lt"/>
                <a:ea typeface="+mn-ea"/>
                <a:cs typeface="+mn-cs"/>
              </a:rPr>
              <a:t>	</a:t>
            </a:r>
            <a:r>
              <a:rPr lang="en-US" sz="1200" i="0" kern="1200" dirty="0" smtClean="0">
                <a:solidFill>
                  <a:schemeClr val="tx1"/>
                </a:solidFill>
                <a:latin typeface="+mn-lt"/>
                <a:ea typeface="+mn-ea"/>
                <a:cs typeface="+mn-cs"/>
              </a:rPr>
              <a:t>Recall a situation when you have seen someone judge another person without considering his or her own faults. How does acknowledgment of your own failures enable you to see others in a new light? Record your response.</a:t>
            </a:r>
          </a:p>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latin typeface="+mn-lt"/>
                <a:ea typeface="+mn-ea"/>
                <a:cs typeface="+mn-cs"/>
              </a:rPr>
              <a:t>Note: Allow the students 5 minutes to complete their journal response.</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latin typeface="+mn-lt"/>
                <a:ea typeface="+mn-ea"/>
                <a:cs typeface="+mn-cs"/>
              </a:rPr>
              <a:t>Notes: Read this reflection while the slide is being projected:</a:t>
            </a:r>
            <a:endParaRPr lang="en-US" sz="1200" kern="1200" dirty="0" smtClean="0">
              <a:solidFill>
                <a:schemeClr val="tx1"/>
              </a:solidFill>
              <a:latin typeface="+mn-lt"/>
              <a:ea typeface="+mn-ea"/>
              <a:cs typeface="+mn-cs"/>
            </a:endParaRPr>
          </a:p>
          <a:p>
            <a:r>
              <a:rPr lang="en-US" sz="1200" i="0" kern="1200" dirty="0" smtClean="0">
                <a:solidFill>
                  <a:schemeClr val="tx1"/>
                </a:solidFill>
                <a:latin typeface="+mn-lt"/>
                <a:ea typeface="+mn-ea"/>
                <a:cs typeface="+mn-cs"/>
              </a:rPr>
              <a:t>Recall what you have been taught about the Crucifixion as a sign of God’s great act of love. Jesus’ last words, “Father, forgive them,” show us that the power of love overcomes the power of evil. The Crucifixion is the ultimate sacrifice that puts an end to sin and opens the door to eternal life for each of us. Those who have experienced pain and loss from other people’s sinful acts may see in the Crucifixion a sign of consolation and strength, for the Son of God took on the sufferings of humankind—betrayal, unfaithfulness, distrust, pride, anger, violence, abandonment, or senseless injustice. </a:t>
            </a:r>
          </a:p>
          <a:p>
            <a:pPr defTabSz="457200"/>
            <a:r>
              <a:rPr lang="en-US" sz="1200" i="0" kern="1200" dirty="0" smtClean="0">
                <a:solidFill>
                  <a:schemeClr val="tx1"/>
                </a:solidFill>
                <a:latin typeface="+mn-lt"/>
                <a:ea typeface="+mn-ea"/>
                <a:cs typeface="+mn-cs"/>
              </a:rPr>
              <a:t>	Where in society do you see the sins of anger, violence, betrayal, or senseless injustice, and what feelings do these acts evoke in you? Record your response in your journal.</a:t>
            </a:r>
          </a:p>
        </p:txBody>
      </p:sp>
      <p:sp>
        <p:nvSpPr>
          <p:cNvPr id="4" name="Slide Number Placeholder 3"/>
          <p:cNvSpPr>
            <a:spLocks noGrp="1"/>
          </p:cNvSpPr>
          <p:nvPr>
            <p:ph type="sldNum" sz="quarter" idx="10"/>
          </p:nvPr>
        </p:nvSpPr>
        <p:spPr/>
        <p:txBody>
          <a:bodyPr/>
          <a:lstStyle/>
          <a:p>
            <a:fld id="{F2FD797C-81A0-4169-8DE1-DF1E0532C5DA}"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latin typeface="+mn-lt"/>
                <a:ea typeface="+mn-ea"/>
                <a:cs typeface="+mn-cs"/>
              </a:rPr>
              <a:t>Notes: Allow the students 5 minutes to complete their journal response.</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latin typeface="+mn-lt"/>
                <a:ea typeface="+mn-ea"/>
                <a:cs typeface="+mn-cs"/>
              </a:rPr>
              <a:t>Note: Read this reflection while the slide is being projected:</a:t>
            </a:r>
            <a:endParaRPr lang="en-US" sz="1200" kern="1200" dirty="0" smtClean="0">
              <a:solidFill>
                <a:schemeClr val="tx1"/>
              </a:solidFill>
              <a:latin typeface="+mn-lt"/>
              <a:ea typeface="+mn-ea"/>
              <a:cs typeface="+mn-cs"/>
            </a:endParaRPr>
          </a:p>
          <a:p>
            <a:r>
              <a:rPr lang="en-US" sz="1200" i="0" kern="1200" dirty="0" smtClean="0">
                <a:solidFill>
                  <a:schemeClr val="tx1"/>
                </a:solidFill>
                <a:latin typeface="+mn-lt"/>
                <a:ea typeface="+mn-ea"/>
                <a:cs typeface="+mn-cs"/>
              </a:rPr>
              <a:t>The account of the prodigal son represents the universal theme of sin and forgiveness. The son places his own pleasure at the center of his heart’s desire, missing the mark, rebelling against his father’s desire for his greater good, and living a life of sin. When he realizes the wrong he has done, he acknowledges he has broken a relationship with both his earthly and his heavenly fathers. With this awareness his heart is turned and he seeks forgiveness.</a:t>
            </a:r>
          </a:p>
          <a:p>
            <a:pPr defTabSz="457200"/>
            <a:r>
              <a:rPr lang="en-US" sz="1200" i="0" kern="1200" dirty="0" smtClean="0">
                <a:solidFill>
                  <a:schemeClr val="tx1"/>
                </a:solidFill>
                <a:latin typeface="+mn-lt"/>
                <a:ea typeface="+mn-ea"/>
                <a:cs typeface="+mn-cs"/>
              </a:rPr>
              <a:t>	Consider a time when you have found yourself suddenly aware of turning away from God’s love. How does a refusal to respond to God’s love influence your moral choices? What motivates you to return to God? Record your response in your journal.</a:t>
            </a:r>
          </a:p>
        </p:txBody>
      </p:sp>
      <p:sp>
        <p:nvSpPr>
          <p:cNvPr id="4" name="Slide Number Placeholder 3"/>
          <p:cNvSpPr>
            <a:spLocks noGrp="1"/>
          </p:cNvSpPr>
          <p:nvPr>
            <p:ph type="sldNum" sz="quarter" idx="10"/>
          </p:nvPr>
        </p:nvSpPr>
        <p:spPr/>
        <p:txBody>
          <a:bodyPr/>
          <a:lstStyle/>
          <a:p>
            <a:fld id="{F2FD797C-81A0-4169-8DE1-DF1E0532C5DA}"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latin typeface="+mn-lt"/>
                <a:ea typeface="+mn-ea"/>
                <a:cs typeface="+mn-cs"/>
              </a:rPr>
              <a:t>Notes: Allow the students 5 minutes to complete their journal response.</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latin typeface="+mn-lt"/>
                <a:ea typeface="+mn-ea"/>
                <a:cs typeface="+mn-cs"/>
              </a:rPr>
              <a:t>Notes: Read this reflection while the slide is being projected:</a:t>
            </a:r>
            <a:endParaRPr lang="en-US" sz="1200" kern="1200" dirty="0" smtClean="0">
              <a:solidFill>
                <a:schemeClr val="tx1"/>
              </a:solidFill>
              <a:latin typeface="+mn-lt"/>
              <a:ea typeface="+mn-ea"/>
              <a:cs typeface="+mn-cs"/>
            </a:endParaRPr>
          </a:p>
          <a:p>
            <a:r>
              <a:rPr lang="en-US" sz="1200" i="0" kern="1200" dirty="0" smtClean="0">
                <a:solidFill>
                  <a:schemeClr val="tx1"/>
                </a:solidFill>
                <a:latin typeface="+mn-lt"/>
                <a:ea typeface="+mn-ea"/>
                <a:cs typeface="+mn-cs"/>
              </a:rPr>
              <a:t>The Lord’s Prayer has been passed from parent to child from the time of Christ. We want to pray like Christ and in communion with Christ. This plea for forgiveness in the Lord’s Prayer is based on the recognition that we have done wrong and seek forgiveness; the recognition that sin damages our relationship with God, with others, and with ourselves; the recognition that we need God’s help to repair the harm; and finally, the recognition that we are in solidarity with all who sin and seek the grace of reconciliation. </a:t>
            </a:r>
          </a:p>
          <a:p>
            <a:pPr defTabSz="457200"/>
            <a:r>
              <a:rPr lang="en-US" sz="1200" i="0" kern="1200" dirty="0" smtClean="0">
                <a:solidFill>
                  <a:schemeClr val="tx1"/>
                </a:solidFill>
                <a:latin typeface="+mn-lt"/>
                <a:ea typeface="+mn-ea"/>
                <a:cs typeface="+mn-cs"/>
              </a:rPr>
              <a:t>	Consider a time when two people have hurt each other through words or actions. The relationship between the two people is damaged, as well as each person’s relationship with God. How do you seek to reconcile a broken relationship in such a situation? How do you seek to reconcile a broken relationship with God? Record your response in your journal.</a:t>
            </a:r>
          </a:p>
        </p:txBody>
      </p:sp>
      <p:sp>
        <p:nvSpPr>
          <p:cNvPr id="4" name="Slide Number Placeholder 3"/>
          <p:cNvSpPr>
            <a:spLocks noGrp="1"/>
          </p:cNvSpPr>
          <p:nvPr>
            <p:ph type="sldNum" sz="quarter" idx="10"/>
          </p:nvPr>
        </p:nvSpPr>
        <p:spPr/>
        <p:txBody>
          <a:bodyPr/>
          <a:lstStyle/>
          <a:p>
            <a:fld id="{F2FD797C-81A0-4169-8DE1-DF1E0532C5DA}"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ctrTitle"/>
          </p:nvPr>
        </p:nvSpPr>
        <p:spPr>
          <a:xfrm>
            <a:off x="685800" y="1981200"/>
            <a:ext cx="7772400" cy="1470025"/>
          </a:xfrm>
        </p:spPr>
        <p:txBody>
          <a:bodyPr>
            <a:normAutofit/>
          </a:bodyPr>
          <a:lstStyle>
            <a:lvl1pPr algn="ctr">
              <a:defRPr sz="4400" b="1">
                <a:solidFill>
                  <a:schemeClr val="bg1"/>
                </a:solidFill>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962400"/>
            <a:ext cx="6400800" cy="990600"/>
          </a:xfrm>
        </p:spPr>
        <p:txBody>
          <a:bodyPr>
            <a:normAutofit/>
          </a:bodyPr>
          <a:lstStyle>
            <a:lvl1pPr marL="0" indent="0" algn="ctr">
              <a:buNone/>
              <a:defRPr sz="2500" b="1">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Text Placeholder 8"/>
          <p:cNvSpPr>
            <a:spLocks noGrp="1"/>
          </p:cNvSpPr>
          <p:nvPr>
            <p:ph type="body" sz="quarter" idx="10" hasCustomPrompt="1"/>
          </p:nvPr>
        </p:nvSpPr>
        <p:spPr>
          <a:xfrm>
            <a:off x="7620000" y="6019800"/>
            <a:ext cx="1295400" cy="152400"/>
          </a:xfrm>
        </p:spPr>
        <p:txBody>
          <a:bodyPr>
            <a:normAutofit/>
          </a:bodyPr>
          <a:lstStyle>
            <a:lvl1pPr>
              <a:buNone/>
              <a:defRPr sz="800">
                <a:solidFill>
                  <a:schemeClr val="bg1">
                    <a:lumMod val="50000"/>
                  </a:schemeClr>
                </a:solidFill>
              </a:defRPr>
            </a:lvl1pPr>
          </a:lstStyle>
          <a:p>
            <a:pPr lvl="0"/>
            <a:r>
              <a:rPr lang="en-US" dirty="0" smtClean="0"/>
              <a:t>Document # TX00</a:t>
            </a:r>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pic>
        <p:nvPicPr>
          <p:cNvPr id="5"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6"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7"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2514600"/>
            <a:ext cx="7315200" cy="1524000"/>
          </a:xfrm>
        </p:spPr>
        <p:txBody>
          <a:bodyPr/>
          <a:lstStyle>
            <a:lvl1pPr algn="ctr">
              <a:buNone/>
              <a:defRPr sz="2400">
                <a:solidFill>
                  <a:schemeClr val="accent5">
                    <a:lumMod val="75000"/>
                  </a:schemeClr>
                </a:solidFill>
              </a:defRPr>
            </a:lvl1pPr>
            <a:lvl2pPr algn="ctr">
              <a:defRPr sz="1400" i="1"/>
            </a:lvl2pPr>
          </a:lstStyle>
          <a:p>
            <a:pPr lvl="0"/>
            <a:r>
              <a:rPr lang="en-US" smtClean="0"/>
              <a:t>Click to edit Master text styles</a:t>
            </a:r>
          </a:p>
          <a:p>
            <a:pPr lvl="1"/>
            <a:r>
              <a:rPr lang="en-US" smtClean="0"/>
              <a:t>Second level</a:t>
            </a:r>
          </a:p>
        </p:txBody>
      </p:sp>
      <p:sp>
        <p:nvSpPr>
          <p:cNvPr id="13" name="Text Placeholder 12"/>
          <p:cNvSpPr>
            <a:spLocks noGrp="1"/>
          </p:cNvSpPr>
          <p:nvPr>
            <p:ph type="body" sz="quarter" idx="13"/>
          </p:nvPr>
        </p:nvSpPr>
        <p:spPr>
          <a:xfrm>
            <a:off x="2590800" y="4267200"/>
            <a:ext cx="5029200" cy="1447800"/>
          </a:xfrm>
        </p:spPr>
        <p:txBody>
          <a:bodyPr/>
          <a:lstStyle>
            <a:lvl1pPr marL="457200" indent="-457200">
              <a:buAutoNum type="arabicPeriod"/>
              <a:defRPr/>
            </a:lvl1pPr>
          </a:lstStyle>
          <a:p>
            <a:pPr lvl="0"/>
            <a:r>
              <a:rPr lang="en-US" smtClean="0"/>
              <a:t>Click to edit Master text styles</a:t>
            </a:r>
          </a:p>
          <a:p>
            <a:pPr lvl="1"/>
            <a:r>
              <a:rPr lang="en-US" smtClean="0"/>
              <a:t>Second level</a:t>
            </a:r>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Bullets">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Tex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buNone/>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Tex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3" cstate="print">
            <a:extLst>
              <a:ext uri="{28A0092B-C50C-407E-A947-70E740481C1C}">
                <a14:useLocalDpi xmlns:a14="http://schemas.microsoft.com/office/drawing/2010/main" val="0"/>
              </a:ext>
            </a:extLst>
          </a:blip>
          <a:stretch>
            <a:fillRect/>
          </a:stretch>
        </p:blipFill>
        <p:spPr bwMode="auto">
          <a:xfrm>
            <a:off x="1" y="199"/>
            <a:ext cx="9145586" cy="6859190"/>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buNone/>
              <a:defRPr sz="2400">
                <a:solidFill>
                  <a:schemeClr val="bg1"/>
                </a:solidFill>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dirty="0" smtClean="0"/>
              <a:t>Click to edit Master text styles</a:t>
            </a:r>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Bullets-2line">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hasCustomPrompt="1"/>
          </p:nvPr>
        </p:nvSpPr>
        <p:spPr>
          <a:xfrm>
            <a:off x="914400" y="1143000"/>
            <a:ext cx="8229600" cy="914400"/>
          </a:xfrm>
        </p:spPr>
        <p:txBody>
          <a:bodyPr>
            <a:normAutofit/>
          </a:bodyPr>
          <a:lstStyle>
            <a:lvl1pPr algn="l">
              <a:defRPr sz="2800" b="1" baseline="0">
                <a:latin typeface="Arial" pitchFamily="34" charset="0"/>
                <a:cs typeface="Arial" pitchFamily="34" charset="0"/>
              </a:defRPr>
            </a:lvl1pPr>
          </a:lstStyle>
          <a:p>
            <a:r>
              <a:rPr lang="en-US" dirty="0" smtClean="0"/>
              <a:t>Click to edit Master title style</a:t>
            </a:r>
            <a:br>
              <a:rPr lang="en-US" dirty="0" smtClean="0"/>
            </a:br>
            <a:r>
              <a:rPr lang="en-US" dirty="0" smtClean="0"/>
              <a:t>2 line title</a:t>
            </a:r>
            <a:endParaRPr lang="en-US" dirty="0"/>
          </a:p>
        </p:txBody>
      </p:sp>
      <p:sp>
        <p:nvSpPr>
          <p:cNvPr id="3" name="Content Placeholder 2"/>
          <p:cNvSpPr>
            <a:spLocks noGrp="1"/>
          </p:cNvSpPr>
          <p:nvPr>
            <p:ph idx="1"/>
          </p:nvPr>
        </p:nvSpPr>
        <p:spPr>
          <a:xfrm>
            <a:off x="1371600" y="2209800"/>
            <a:ext cx="6477000" cy="39163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2 lines and conten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09800"/>
            <a:ext cx="6400800" cy="39163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9" name="Text Placeholder 8"/>
          <p:cNvSpPr>
            <a:spLocks noGrp="1"/>
          </p:cNvSpPr>
          <p:nvPr>
            <p:ph type="body" sz="quarter" idx="12" hasCustomPrompt="1"/>
          </p:nvPr>
        </p:nvSpPr>
        <p:spPr>
          <a:xfrm>
            <a:off x="1676400" y="1600200"/>
            <a:ext cx="6477000" cy="533400"/>
          </a:xfrm>
        </p:spPr>
        <p:txBody>
          <a:bodyPr>
            <a:normAutofit/>
          </a:bodyPr>
          <a:lstStyle>
            <a:lvl1pPr>
              <a:buNone/>
              <a:defRPr sz="2800" b="1">
                <a:solidFill>
                  <a:schemeClr val="tx2">
                    <a:lumMod val="60000"/>
                    <a:lumOff val="40000"/>
                  </a:schemeClr>
                </a:solidFill>
              </a:defRPr>
            </a:lvl1pPr>
          </a:lstStyle>
          <a:p>
            <a:pPr lvl="0"/>
            <a:r>
              <a:rPr lang="en-US" dirty="0" smtClean="0"/>
              <a:t>Click to edit 2nd line emphasis title</a:t>
            </a:r>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no body tex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column/narrow column">
    <p:spTree>
      <p:nvGrpSpPr>
        <p:cNvPr id="1" name=""/>
        <p:cNvGrpSpPr/>
        <p:nvPr/>
      </p:nvGrpSpPr>
      <p:grpSpPr>
        <a:xfrm>
          <a:off x="0" y="0"/>
          <a:ext cx="0" cy="0"/>
          <a:chOff x="0" y="0"/>
          <a:chExt cx="0" cy="0"/>
        </a:xfrm>
      </p:grpSpPr>
      <p:pic>
        <p:nvPicPr>
          <p:cNvPr id="8"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3" name="Content Placeholder 2"/>
          <p:cNvSpPr>
            <a:spLocks noGrp="1"/>
          </p:cNvSpPr>
          <p:nvPr>
            <p:ph sz="half" idx="1"/>
          </p:nvPr>
        </p:nvSpPr>
        <p:spPr>
          <a:xfrm>
            <a:off x="457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838200"/>
            <a:ext cx="7772400" cy="5794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CB1BD0-533A-4E07-BF9C-432137E14983}" type="datetimeFigureOut">
              <a:rPr lang="en-US" smtClean="0"/>
              <a:pPr/>
              <a:t>2/15/2012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54F940-28E1-4EAC-8D73-5D6BC0F5BDB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5" r:id="rId3"/>
    <p:sldLayoutId id="2147483676" r:id="rId4"/>
    <p:sldLayoutId id="2147483673" r:id="rId5"/>
    <p:sldLayoutId id="2147483672" r:id="rId6"/>
    <p:sldLayoutId id="2147483651" r:id="rId7"/>
    <p:sldLayoutId id="2147483674" r:id="rId8"/>
    <p:sldLayoutId id="2147483652" r:id="rId9"/>
    <p:sldLayoutId id="2147483655" r:id="rId10"/>
  </p:sldLayoutIdLst>
  <p:transition>
    <p:fade/>
  </p:transition>
  <p:txStyles>
    <p:titleStyle>
      <a:lvl1pPr algn="l" defTabSz="914400" rtl="0" eaLnBrk="1" latinLnBrk="0" hangingPunct="1">
        <a:spcBef>
          <a:spcPct val="0"/>
        </a:spcBef>
        <a:buNone/>
        <a:defRPr sz="2800" b="1"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Guided Prayer</a:t>
            </a:r>
            <a:endParaRPr lang="en-US" dirty="0"/>
          </a:p>
        </p:txBody>
      </p:sp>
      <p:sp>
        <p:nvSpPr>
          <p:cNvPr id="3" name="Subtitle 2"/>
          <p:cNvSpPr>
            <a:spLocks noGrp="1"/>
          </p:cNvSpPr>
          <p:nvPr>
            <p:ph type="subTitle" idx="1"/>
          </p:nvPr>
        </p:nvSpPr>
        <p:spPr/>
        <p:txBody>
          <a:bodyPr/>
          <a:lstStyle/>
          <a:p>
            <a:r>
              <a:rPr lang="en-US" i="1" smtClean="0"/>
              <a:t>Christian </a:t>
            </a:r>
            <a:r>
              <a:rPr lang="en-US" i="1" smtClean="0"/>
              <a:t>Morality</a:t>
            </a:r>
            <a:endParaRPr lang="en-US" dirty="0"/>
          </a:p>
        </p:txBody>
      </p:sp>
      <p:sp>
        <p:nvSpPr>
          <p:cNvPr id="4" name="Text Placeholder 8"/>
          <p:cNvSpPr>
            <a:spLocks noGrp="1"/>
          </p:cNvSpPr>
          <p:nvPr>
            <p:ph type="body" sz="quarter" idx="10"/>
          </p:nvPr>
        </p:nvSpPr>
        <p:spPr>
          <a:xfrm>
            <a:off x="7620000" y="6019800"/>
            <a:ext cx="1295400" cy="152400"/>
          </a:xfrm>
        </p:spPr>
        <p:txBody>
          <a:bodyPr>
            <a:noAutofit/>
          </a:bodyPr>
          <a:lstStyle>
            <a:lvl1pPr>
              <a:buNone/>
              <a:defRPr sz="800">
                <a:solidFill>
                  <a:schemeClr val="bg1">
                    <a:lumMod val="50000"/>
                  </a:schemeClr>
                </a:solidFill>
              </a:defRPr>
            </a:lvl1pPr>
          </a:lstStyle>
          <a:p>
            <a:pPr lvl="0"/>
            <a:r>
              <a:rPr lang="en-US" dirty="0" smtClean="0"/>
              <a:t>Document #: TX001821</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4"/>
          <p:cNvSpPr>
            <a:spLocks noGrp="1"/>
          </p:cNvSpPr>
          <p:nvPr>
            <p:ph idx="1"/>
          </p:nvPr>
        </p:nvSpPr>
        <p:spPr>
          <a:xfrm>
            <a:off x="1371600" y="2209800"/>
            <a:ext cx="6477000" cy="3916363"/>
          </a:xfrm>
        </p:spPr>
        <p:txBody>
          <a:bodyPr/>
          <a:lstStyle/>
          <a:p>
            <a:pPr marL="0" indent="0"/>
            <a:r>
              <a:rPr lang="en-US" sz="2800" dirty="0" smtClean="0"/>
              <a:t>How do you seek to reconcile a broken relationship with another person?</a:t>
            </a:r>
          </a:p>
          <a:p>
            <a:pPr marL="0" indent="0"/>
            <a:r>
              <a:rPr lang="en-US" sz="2800" dirty="0" smtClean="0"/>
              <a:t>How do you seek to reconcile a broken relationship with God?</a:t>
            </a:r>
          </a:p>
          <a:p>
            <a:endParaRPr lang="en-US" dirty="0" smtClean="0"/>
          </a:p>
          <a:p>
            <a:r>
              <a:rPr lang="en-US" dirty="0" smtClean="0"/>
              <a:t>Record your response. </a:t>
            </a:r>
          </a:p>
          <a:p>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1000"/>
                                  </p:stCondLst>
                                  <p:childTnLst>
                                    <p:set>
                                      <p:cBhvr>
                                        <p:cTn id="6" dur="1" fill="hold">
                                          <p:stCondLst>
                                            <p:cond delay="0"/>
                                          </p:stCondLst>
                                        </p:cTn>
                                        <p:tgtEl>
                                          <p:spTgt spid="6">
                                            <p:txEl>
                                              <p:pRg st="3" end="3"/>
                                            </p:txEl>
                                          </p:spTgt>
                                        </p:tgtEl>
                                        <p:attrNameLst>
                                          <p:attrName>style.visibility</p:attrName>
                                        </p:attrNameLst>
                                      </p:cBhvr>
                                      <p:to>
                                        <p:strVal val="visible"/>
                                      </p:to>
                                    </p:set>
                                    <p:anim calcmode="lin" valueType="num">
                                      <p:cBhvr additive="base">
                                        <p:cTn id="7" dur="500" fill="hold"/>
                                        <p:tgtEl>
                                          <p:spTgt spid="6">
                                            <p:txEl>
                                              <p:pRg st="3" end="3"/>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2-Evening_Light_,Thornilee_Forest_-_geograph.org.uk_-wikimedia.jpg"/>
          <p:cNvPicPr>
            <a:picLocks noGrp="1" noChangeAspect="1"/>
          </p:cNvPicPr>
          <p:nvPr>
            <p:ph idx="1"/>
          </p:nvPr>
        </p:nvPicPr>
        <p:blipFill>
          <a:blip r:embed="rId3" cstate="print"/>
          <a:stretch>
            <a:fillRect/>
          </a:stretch>
        </p:blipFill>
        <p:spPr>
          <a:xfrm>
            <a:off x="874183" y="838200"/>
            <a:ext cx="7213600" cy="54102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2" name="Title 1"/>
          <p:cNvSpPr>
            <a:spLocks noGrp="1"/>
          </p:cNvSpPr>
          <p:nvPr>
            <p:ph type="title"/>
          </p:nvPr>
        </p:nvSpPr>
        <p:spPr>
          <a:xfrm>
            <a:off x="304800" y="5257800"/>
            <a:ext cx="8229600" cy="533400"/>
          </a:xfrm>
        </p:spPr>
        <p:txBody>
          <a:bodyPr>
            <a:noAutofit/>
          </a:bodyPr>
          <a:lstStyle/>
          <a:p>
            <a:pPr algn="ctr"/>
            <a:r>
              <a:rPr lang="en-US" sz="360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God’s Love, Mercy, </a:t>
            </a:r>
            <a:br>
              <a:rPr lang="en-US" sz="360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br>
            <a:r>
              <a:rPr lang="en-US" sz="360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and Forgiveness</a:t>
            </a:r>
            <a:endParaRPr lang="en-US" sz="360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5" name="TextBox 5"/>
          <p:cNvSpPr txBox="1">
            <a:spLocks noChangeArrowheads="1"/>
          </p:cNvSpPr>
          <p:nvPr/>
        </p:nvSpPr>
        <p:spPr bwMode="auto">
          <a:xfrm>
            <a:off x="1737360" y="6199632"/>
            <a:ext cx="1600200" cy="169277"/>
          </a:xfrm>
          <a:prstGeom prst="rect">
            <a:avLst/>
          </a:prstGeom>
          <a:noFill/>
          <a:ln w="9525">
            <a:noFill/>
            <a:miter lim="800000"/>
            <a:headEnd/>
            <a:tailEnd/>
          </a:ln>
        </p:spPr>
        <p:txBody>
          <a:bodyPr wrap="square">
            <a:spAutoFit/>
          </a:bodyPr>
          <a:lstStyle/>
          <a:p>
            <a:r>
              <a:rPr lang="en-US" sz="500" dirty="0"/>
              <a:t>Image in public domain</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200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type="body" sz="quarter" idx="12"/>
          </p:nvPr>
        </p:nvSpPr>
        <p:spPr>
          <a:xfrm>
            <a:off x="914400" y="1143000"/>
            <a:ext cx="7315200" cy="1524000"/>
          </a:xfrm>
        </p:spPr>
        <p:txBody>
          <a:bodyPr>
            <a:normAutofit/>
          </a:bodyPr>
          <a:lstStyle/>
          <a:p>
            <a:r>
              <a:rPr lang="en-US" dirty="0" smtClean="0">
                <a:solidFill>
                  <a:srgbClr val="7030A0"/>
                </a:solidFill>
              </a:rPr>
              <a:t>“Let the one among you who is without sin be the first to throw a stone at her” (John 8:7).</a:t>
            </a:r>
          </a:p>
          <a:p>
            <a:endParaRPr lang="en-US" dirty="0">
              <a:solidFill>
                <a:srgbClr val="7030A0"/>
              </a:solidFill>
            </a:endParaRPr>
          </a:p>
        </p:txBody>
      </p:sp>
      <p:pic>
        <p:nvPicPr>
          <p:cNvPr id="10" name="Picture 9" descr="3-CodexEgberti-Fol046v-JesusAndTheWomanTakenInAdultery-wikimedia.jpg"/>
          <p:cNvPicPr>
            <a:picLocks noChangeAspect="1"/>
          </p:cNvPicPr>
          <p:nvPr/>
        </p:nvPicPr>
        <p:blipFill>
          <a:blip r:embed="rId3" cstate="print"/>
          <a:srcRect l="1408" r="1408" b="1634"/>
          <a:stretch>
            <a:fillRect/>
          </a:stretch>
        </p:blipFill>
        <p:spPr>
          <a:xfrm>
            <a:off x="1828800" y="2166366"/>
            <a:ext cx="5257800" cy="4310634"/>
          </a:xfrm>
          <a:prstGeom prst="rect">
            <a:avLst/>
          </a:prstGeom>
          <a:ln>
            <a:noFill/>
          </a:ln>
          <a:effectLst>
            <a:outerShdw blurRad="292100" dist="139700" dir="2700000" algn="tl" rotWithShape="0">
              <a:srgbClr val="333333">
                <a:alpha val="65000"/>
              </a:srgbClr>
            </a:outerShdw>
          </a:effectLst>
        </p:spPr>
      </p:pic>
      <p:sp>
        <p:nvSpPr>
          <p:cNvPr id="11" name="TextBox 5"/>
          <p:cNvSpPr txBox="1">
            <a:spLocks noChangeArrowheads="1"/>
          </p:cNvSpPr>
          <p:nvPr/>
        </p:nvSpPr>
        <p:spPr bwMode="auto">
          <a:xfrm>
            <a:off x="1828800" y="6428232"/>
            <a:ext cx="1600200" cy="169862"/>
          </a:xfrm>
          <a:prstGeom prst="rect">
            <a:avLst/>
          </a:prstGeom>
          <a:noFill/>
          <a:ln w="9525">
            <a:noFill/>
            <a:miter lim="800000"/>
            <a:headEnd/>
            <a:tailEnd/>
          </a:ln>
        </p:spPr>
        <p:txBody>
          <a:bodyPr>
            <a:spAutoFit/>
          </a:bodyPr>
          <a:lstStyle/>
          <a:p>
            <a:r>
              <a:rPr lang="en-US" sz="500" dirty="0"/>
              <a:t>Image in public domain</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5" name="Content Placeholder 4"/>
          <p:cNvSpPr>
            <a:spLocks noGrp="1"/>
          </p:cNvSpPr>
          <p:nvPr>
            <p:ph idx="1"/>
          </p:nvPr>
        </p:nvSpPr>
        <p:spPr>
          <a:xfrm>
            <a:off x="1371600" y="2209800"/>
            <a:ext cx="6477000" cy="3916363"/>
          </a:xfrm>
        </p:spPr>
        <p:txBody>
          <a:bodyPr/>
          <a:lstStyle/>
          <a:p>
            <a:pPr marL="0" indent="0"/>
            <a:r>
              <a:rPr lang="en-US" sz="2800" dirty="0" smtClean="0"/>
              <a:t>How does acknowledgment of your own failures enable you to see others in a new light?</a:t>
            </a:r>
          </a:p>
          <a:p>
            <a:endParaRPr lang="en-US" dirty="0" smtClean="0"/>
          </a:p>
          <a:p>
            <a:r>
              <a:rPr lang="en-US" dirty="0" smtClean="0"/>
              <a:t>Record your response. </a:t>
            </a:r>
          </a:p>
          <a:p>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1000"/>
                                  </p:stCondLst>
                                  <p:childTnLst>
                                    <p:set>
                                      <p:cBhvr>
                                        <p:cTn id="6" dur="1" fill="hold">
                                          <p:stCondLst>
                                            <p:cond delay="0"/>
                                          </p:stCondLst>
                                        </p:cTn>
                                        <p:tgtEl>
                                          <p:spTgt spid="5">
                                            <p:txEl>
                                              <p:pRg st="2" end="2"/>
                                            </p:txEl>
                                          </p:spTgt>
                                        </p:tgtEl>
                                        <p:attrNameLst>
                                          <p:attrName>style.visibility</p:attrName>
                                        </p:attrNameLst>
                                      </p:cBhvr>
                                      <p:to>
                                        <p:strVal val="visible"/>
                                      </p:to>
                                    </p:set>
                                    <p:anim calcmode="lin" valueType="num">
                                      <p:cBhvr additive="base">
                                        <p:cTn id="7" dur="500" fill="hold"/>
                                        <p:tgtEl>
                                          <p:spTgt spid="5">
                                            <p:txEl>
                                              <p:pRg st="2" end="2"/>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5-TWELFTH_STATION_Jesus_dies_on_the_Cross-wikimedia.jpg"/>
          <p:cNvPicPr>
            <a:picLocks noChangeAspect="1"/>
          </p:cNvPicPr>
          <p:nvPr/>
        </p:nvPicPr>
        <p:blipFill>
          <a:blip r:embed="rId3" cstate="print"/>
          <a:srcRect l="3125" t="4115" r="4167" b="2635"/>
          <a:stretch>
            <a:fillRect/>
          </a:stretch>
        </p:blipFill>
        <p:spPr>
          <a:xfrm>
            <a:off x="1447800" y="2209800"/>
            <a:ext cx="6019800" cy="4261207"/>
          </a:xfrm>
          <a:prstGeom prst="rect">
            <a:avLst/>
          </a:prstGeom>
        </p:spPr>
      </p:pic>
      <p:sp>
        <p:nvSpPr>
          <p:cNvPr id="8" name="Content Placeholder 6"/>
          <p:cNvSpPr>
            <a:spLocks noGrp="1"/>
          </p:cNvSpPr>
          <p:nvPr>
            <p:ph type="body" sz="quarter" idx="12"/>
          </p:nvPr>
        </p:nvSpPr>
        <p:spPr>
          <a:xfrm>
            <a:off x="914400" y="1143000"/>
            <a:ext cx="7315200" cy="1524000"/>
          </a:xfrm>
        </p:spPr>
        <p:txBody>
          <a:bodyPr>
            <a:normAutofit/>
          </a:bodyPr>
          <a:lstStyle/>
          <a:p>
            <a:r>
              <a:rPr lang="en-US" dirty="0" smtClean="0"/>
              <a:t>“Father, forgive them, they know not what they do” (Luke 23:34).</a:t>
            </a:r>
            <a:endParaRPr lang="en-US" dirty="0"/>
          </a:p>
        </p:txBody>
      </p:sp>
      <p:sp>
        <p:nvSpPr>
          <p:cNvPr id="10" name="TextBox 5"/>
          <p:cNvSpPr txBox="1">
            <a:spLocks noChangeArrowheads="1"/>
          </p:cNvSpPr>
          <p:nvPr/>
        </p:nvSpPr>
        <p:spPr bwMode="auto">
          <a:xfrm>
            <a:off x="1447800" y="6419088"/>
            <a:ext cx="1600200" cy="169277"/>
          </a:xfrm>
          <a:prstGeom prst="rect">
            <a:avLst/>
          </a:prstGeom>
          <a:noFill/>
          <a:ln w="9525">
            <a:noFill/>
            <a:miter lim="800000"/>
            <a:headEnd/>
            <a:tailEnd/>
          </a:ln>
        </p:spPr>
        <p:txBody>
          <a:bodyPr wrap="square">
            <a:spAutoFit/>
          </a:bodyPr>
          <a:lstStyle/>
          <a:p>
            <a:r>
              <a:rPr lang="en-US" sz="500" dirty="0"/>
              <a:t>Image in public domain</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4"/>
          <p:cNvSpPr>
            <a:spLocks noGrp="1"/>
          </p:cNvSpPr>
          <p:nvPr>
            <p:ph idx="1"/>
          </p:nvPr>
        </p:nvSpPr>
        <p:spPr>
          <a:xfrm>
            <a:off x="1371600" y="2209800"/>
            <a:ext cx="6477000" cy="3916363"/>
          </a:xfrm>
        </p:spPr>
        <p:txBody>
          <a:bodyPr/>
          <a:lstStyle/>
          <a:p>
            <a:pPr marL="0" indent="0"/>
            <a:r>
              <a:rPr lang="en-US" sz="2800" dirty="0" smtClean="0"/>
              <a:t>Where in society do you see the sins of anger, violence, betrayal, or senseless injustice, and what feelings do these acts evoke in you?</a:t>
            </a:r>
          </a:p>
          <a:p>
            <a:endParaRPr lang="en-US" dirty="0" smtClean="0"/>
          </a:p>
          <a:p>
            <a:r>
              <a:rPr lang="en-US" dirty="0" smtClean="0"/>
              <a:t>Record your response. </a:t>
            </a:r>
          </a:p>
          <a:p>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1000"/>
                                  </p:stCondLst>
                                  <p:childTnLst>
                                    <p:set>
                                      <p:cBhvr>
                                        <p:cTn id="6" dur="1" fill="hold">
                                          <p:stCondLst>
                                            <p:cond delay="0"/>
                                          </p:stCondLst>
                                        </p:cTn>
                                        <p:tgtEl>
                                          <p:spTgt spid="6">
                                            <p:txEl>
                                              <p:pRg st="2" end="2"/>
                                            </p:txEl>
                                          </p:spTgt>
                                        </p:tgtEl>
                                        <p:attrNameLst>
                                          <p:attrName>style.visibility</p:attrName>
                                        </p:attrNameLst>
                                      </p:cBhvr>
                                      <p:to>
                                        <p:strVal val="visible"/>
                                      </p:to>
                                    </p:set>
                                    <p:anim calcmode="lin" valueType="num">
                                      <p:cBhvr additive="base">
                                        <p:cTn id="7" dur="500" fill="hold"/>
                                        <p:tgtEl>
                                          <p:spTgt spid="6">
                                            <p:txEl>
                                              <p:pRg st="2" end="2"/>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7-Prodigal_Son_CHS_cathedral-wikimedia.jpg"/>
          <p:cNvPicPr>
            <a:picLocks noGrp="1" noChangeAspect="1"/>
          </p:cNvPicPr>
          <p:nvPr>
            <p:ph idx="1"/>
          </p:nvPr>
        </p:nvPicPr>
        <p:blipFill>
          <a:blip r:embed="rId3" cstate="print"/>
          <a:stretch>
            <a:fillRect/>
          </a:stretch>
        </p:blipFill>
        <p:spPr>
          <a:xfrm>
            <a:off x="3964186" y="1219200"/>
            <a:ext cx="3732014" cy="4976019"/>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6" name="Content Placeholder 6"/>
          <p:cNvSpPr txBox="1">
            <a:spLocks/>
          </p:cNvSpPr>
          <p:nvPr/>
        </p:nvSpPr>
        <p:spPr>
          <a:xfrm>
            <a:off x="381000" y="3048000"/>
            <a:ext cx="3429000" cy="1676400"/>
          </a:xfrm>
          <a:prstGeom prst="rect">
            <a:avLst/>
          </a:prstGeom>
        </p:spPr>
        <p:txBody>
          <a:bodyPr>
            <a:normAutofit/>
          </a:bodyPr>
          <a:lstStyle/>
          <a:p>
            <a:pPr lvl="0" algn="ctr">
              <a:spcBef>
                <a:spcPct val="20000"/>
              </a:spcBef>
              <a:defRPr/>
            </a:pPr>
            <a:r>
              <a:rPr kumimoji="0" lang="en-US" sz="2400" i="0" u="none" strike="noStrike" kern="1200" cap="none" spc="0" normalizeH="0" baseline="0" noProof="0" dirty="0" smtClean="0">
                <a:ln>
                  <a:noFill/>
                </a:ln>
                <a:solidFill>
                  <a:schemeClr val="accent2"/>
                </a:solidFill>
                <a:effectLst/>
                <a:uLnTx/>
                <a:uFillTx/>
                <a:latin typeface="Arial" pitchFamily="34" charset="0"/>
                <a:ea typeface="+mn-ea"/>
                <a:cs typeface="Arial" pitchFamily="34" charset="0"/>
              </a:rPr>
              <a:t>“Father, </a:t>
            </a:r>
            <a:r>
              <a:rPr lang="en-US" sz="2400" dirty="0" smtClean="0">
                <a:solidFill>
                  <a:schemeClr val="accent2"/>
                </a:solidFill>
              </a:rPr>
              <a:t>I have sinned against heaven and against you</a:t>
            </a:r>
            <a:r>
              <a:rPr lang="en-US" sz="2400" dirty="0" smtClean="0">
                <a:solidFill>
                  <a:schemeClr val="accent2"/>
                </a:solidFill>
                <a:latin typeface="Arial" pitchFamily="34" charset="0"/>
                <a:cs typeface="Arial" pitchFamily="34" charset="0"/>
              </a:rPr>
              <a:t>”</a:t>
            </a:r>
            <a:r>
              <a:rPr lang="en-US" sz="2400" dirty="0" smtClean="0">
                <a:solidFill>
                  <a:schemeClr val="accent2"/>
                </a:solidFill>
              </a:rPr>
              <a:t> (Luke 15:21).</a:t>
            </a:r>
            <a:endParaRPr kumimoji="0" lang="en-US" sz="2400" b="0" i="0" u="none" strike="noStrike" kern="1200" cap="none" spc="0" normalizeH="0" baseline="0" noProof="0" dirty="0">
              <a:ln>
                <a:noFill/>
              </a:ln>
              <a:solidFill>
                <a:schemeClr val="accent2"/>
              </a:solidFill>
              <a:effectLst/>
              <a:uLnTx/>
              <a:uFillTx/>
              <a:latin typeface="Arial" pitchFamily="34" charset="0"/>
              <a:ea typeface="+mn-ea"/>
              <a:cs typeface="Arial" pitchFamily="34" charset="0"/>
            </a:endParaRPr>
          </a:p>
        </p:txBody>
      </p:sp>
      <p:sp>
        <p:nvSpPr>
          <p:cNvPr id="7" name="TextBox 5"/>
          <p:cNvSpPr txBox="1">
            <a:spLocks noChangeArrowheads="1"/>
          </p:cNvSpPr>
          <p:nvPr/>
        </p:nvSpPr>
        <p:spPr bwMode="auto">
          <a:xfrm rot="21231251">
            <a:off x="4262705" y="6181170"/>
            <a:ext cx="1600200" cy="169862"/>
          </a:xfrm>
          <a:prstGeom prst="rect">
            <a:avLst/>
          </a:prstGeom>
          <a:noFill/>
          <a:ln w="9525">
            <a:noFill/>
            <a:miter lim="800000"/>
            <a:headEnd/>
            <a:tailEnd/>
          </a:ln>
        </p:spPr>
        <p:txBody>
          <a:bodyPr>
            <a:spAutoFit/>
          </a:bodyPr>
          <a:lstStyle/>
          <a:p>
            <a:r>
              <a:rPr lang="en-US" sz="500" dirty="0"/>
              <a:t>Image in public domain</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4"/>
          <p:cNvSpPr>
            <a:spLocks noGrp="1"/>
          </p:cNvSpPr>
          <p:nvPr>
            <p:ph idx="1"/>
          </p:nvPr>
        </p:nvSpPr>
        <p:spPr>
          <a:xfrm>
            <a:off x="1371600" y="2209800"/>
            <a:ext cx="6477000" cy="3916363"/>
          </a:xfrm>
        </p:spPr>
        <p:txBody>
          <a:bodyPr/>
          <a:lstStyle/>
          <a:p>
            <a:pPr marL="0" indent="0"/>
            <a:r>
              <a:rPr lang="en-US" sz="2800" dirty="0" smtClean="0"/>
              <a:t>How does a refusal to respond to God’s love influence your moral choices? </a:t>
            </a:r>
          </a:p>
          <a:p>
            <a:pPr marL="0" indent="0"/>
            <a:r>
              <a:rPr lang="en-US" sz="2800" dirty="0" smtClean="0"/>
              <a:t>What motivates you to return to God?</a:t>
            </a:r>
          </a:p>
          <a:p>
            <a:endParaRPr lang="en-US" dirty="0" smtClean="0"/>
          </a:p>
          <a:p>
            <a:r>
              <a:rPr lang="en-US" dirty="0" smtClean="0"/>
              <a:t>Record your response. </a:t>
            </a:r>
          </a:p>
          <a:p>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1000"/>
                                  </p:stCondLst>
                                  <p:childTnLst>
                                    <p:set>
                                      <p:cBhvr>
                                        <p:cTn id="6" dur="1" fill="hold">
                                          <p:stCondLst>
                                            <p:cond delay="0"/>
                                          </p:stCondLst>
                                        </p:cTn>
                                        <p:tgtEl>
                                          <p:spTgt spid="6">
                                            <p:txEl>
                                              <p:pRg st="3" end="3"/>
                                            </p:txEl>
                                          </p:spTgt>
                                        </p:tgtEl>
                                        <p:attrNameLst>
                                          <p:attrName>style.visibility</p:attrName>
                                        </p:attrNameLst>
                                      </p:cBhvr>
                                      <p:to>
                                        <p:strVal val="visible"/>
                                      </p:to>
                                    </p:set>
                                    <p:anim calcmode="lin" valueType="num">
                                      <p:cBhvr additive="base">
                                        <p:cTn id="7" dur="500" fill="hold"/>
                                        <p:tgtEl>
                                          <p:spTgt spid="6">
                                            <p:txEl>
                                              <p:pRg st="3" end="3"/>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9-Rossakiewicz_Prayer-wikimedia.jpg"/>
          <p:cNvPicPr>
            <a:picLocks noGrp="1" noChangeAspect="1"/>
          </p:cNvPicPr>
          <p:nvPr>
            <p:ph idx="1"/>
          </p:nvPr>
        </p:nvPicPr>
        <p:blipFill>
          <a:blip r:embed="rId3" cstate="print"/>
          <a:stretch>
            <a:fillRect/>
          </a:stretch>
        </p:blipFill>
        <p:spPr>
          <a:xfrm>
            <a:off x="4343400" y="914400"/>
            <a:ext cx="3200400" cy="5723238"/>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
        <p:nvSpPr>
          <p:cNvPr id="5" name="Content Placeholder 6"/>
          <p:cNvSpPr txBox="1">
            <a:spLocks/>
          </p:cNvSpPr>
          <p:nvPr/>
        </p:nvSpPr>
        <p:spPr>
          <a:xfrm>
            <a:off x="914400" y="2438400"/>
            <a:ext cx="2971800" cy="2133600"/>
          </a:xfrm>
          <a:prstGeom prst="rect">
            <a:avLst/>
          </a:prstGeom>
        </p:spPr>
        <p:txBody>
          <a:bodyPr>
            <a:normAutofit/>
          </a:bodyPr>
          <a:lstStyle/>
          <a:p>
            <a:pPr algn="ctr"/>
            <a:r>
              <a:rPr lang="en-US" sz="2400" dirty="0" smtClean="0">
                <a:solidFill>
                  <a:schemeClr val="accent6">
                    <a:lumMod val="75000"/>
                  </a:schemeClr>
                </a:solidFill>
              </a:rPr>
              <a:t>“And forgive us our debts, / as we forgive our debtors” (Matthew 6:12).</a:t>
            </a:r>
            <a:endParaRPr lang="en-US" sz="2400" dirty="0">
              <a:solidFill>
                <a:schemeClr val="accent6">
                  <a:lumMod val="75000"/>
                </a:schemeClr>
              </a:solidFill>
            </a:endParaRPr>
          </a:p>
        </p:txBody>
      </p:sp>
      <p:sp>
        <p:nvSpPr>
          <p:cNvPr id="6" name="TextBox 5"/>
          <p:cNvSpPr txBox="1">
            <a:spLocks noChangeArrowheads="1"/>
          </p:cNvSpPr>
          <p:nvPr/>
        </p:nvSpPr>
        <p:spPr bwMode="auto">
          <a:xfrm rot="16200000">
            <a:off x="6828631" y="5287169"/>
            <a:ext cx="1600200" cy="169862"/>
          </a:xfrm>
          <a:prstGeom prst="rect">
            <a:avLst/>
          </a:prstGeom>
          <a:noFill/>
          <a:ln w="9525">
            <a:noFill/>
            <a:miter lim="800000"/>
            <a:headEnd/>
            <a:tailEnd/>
          </a:ln>
        </p:spPr>
        <p:txBody>
          <a:bodyPr>
            <a:spAutoFit/>
          </a:bodyPr>
          <a:lstStyle/>
          <a:p>
            <a:r>
              <a:rPr lang="en-US" sz="500" dirty="0"/>
              <a:t>Image in public domain</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theme/theme1.xml><?xml version="1.0" encoding="utf-8"?>
<a:theme xmlns:a="http://schemas.openxmlformats.org/drawingml/2006/main" name="LIC Presentation template-New">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spAutoFit/>
      </a:bodyPr>
      <a:lstStyle>
        <a:defPPr>
          <a:defRPr sz="800" dirty="0">
            <a:solidFill>
              <a:schemeClr val="bg1">
                <a:lumMod val="65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LIC Presentation template-New</Template>
  <TotalTime>204</TotalTime>
  <Words>738</Words>
  <Application>Microsoft Office PowerPoint</Application>
  <PresentationFormat>On-screen Show (4:3)</PresentationFormat>
  <Paragraphs>56</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LIC Presentation template-New</vt:lpstr>
      <vt:lpstr>Guided Prayer</vt:lpstr>
      <vt:lpstr>God’s Love, Mercy,  and Forgiveness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bmartinka</dc:creator>
  <cp:lastModifiedBy>pintern</cp:lastModifiedBy>
  <cp:revision>29</cp:revision>
  <dcterms:created xsi:type="dcterms:W3CDTF">2011-06-08T19:56:13Z</dcterms:created>
  <dcterms:modified xsi:type="dcterms:W3CDTF">2012-02-15T17:15:26Z</dcterms:modified>
</cp:coreProperties>
</file>