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ven Ellair" initials="S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82" autoAdjust="0"/>
    <p:restoredTop sz="79524" autoAdjust="0"/>
  </p:normalViewPr>
  <p:slideViewPr>
    <p:cSldViewPr>
      <p:cViewPr>
        <p:scale>
          <a:sx n="100" d="100"/>
          <a:sy n="100" d="100"/>
        </p:scale>
        <p:origin x="72" y="-54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E8713E-926C-466B-8707-898108F4B2CB}" type="datetimeFigureOut">
              <a:rPr lang="en-US" smtClean="0"/>
              <a:pPr/>
              <a:t>4/2/2015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C04334-5BB9-4340-8AE7-250EE2F75E31}" type="slidenum">
              <a:rPr lang="en-US" smtClean="0"/>
              <a:pPr/>
              <a:t>‹#›</a:t>
            </a:fld>
            <a:endParaRPr lang="en-US"/>
          </a:p>
        </p:txBody>
      </p:sp>
    </p:spTree>
    <p:extLst>
      <p:ext uri="{BB962C8B-B14F-4D97-AF65-F5344CB8AC3E}">
        <p14:creationId xmlns:p14="http://schemas.microsoft.com/office/powerpoint/2010/main" val="287964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1</a:t>
            </a:fld>
            <a:endParaRPr lang="en-US"/>
          </a:p>
        </p:txBody>
      </p:sp>
    </p:spTree>
    <p:extLst>
      <p:ext uri="{BB962C8B-B14F-4D97-AF65-F5344CB8AC3E}">
        <p14:creationId xmlns:p14="http://schemas.microsoft.com/office/powerpoint/2010/main" val="136605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The </a:t>
            </a:r>
            <a:r>
              <a:rPr lang="en-US" sz="1200" kern="1200" dirty="0" smtClean="0">
                <a:solidFill>
                  <a:schemeClr val="tx1"/>
                </a:solidFill>
                <a:latin typeface="+mn-lt"/>
                <a:ea typeface="+mn-ea"/>
                <a:cs typeface="+mn-cs"/>
              </a:rPr>
              <a:t>first slide introduces the Book of Acts. If time permits you may want to have students open their Bibles to the end of the Gospel of Luke and read its ending and then read the beginning of the Book of Acts to see the connection. You might also want to point out how both books are written </a:t>
            </a:r>
            <a:r>
              <a:rPr lang="en-US" sz="1200" i="0" kern="1200" dirty="0" smtClean="0">
                <a:solidFill>
                  <a:schemeClr val="tx1"/>
                </a:solidFill>
                <a:latin typeface="+mn-lt"/>
                <a:ea typeface="+mn-ea"/>
                <a:cs typeface="+mn-cs"/>
              </a:rPr>
              <a:t>to </a:t>
            </a:r>
            <a:r>
              <a:rPr lang="en-US" sz="1200" i="0" kern="1200" dirty="0" err="1" smtClean="0">
                <a:solidFill>
                  <a:schemeClr val="tx1"/>
                </a:solidFill>
                <a:latin typeface="+mn-lt"/>
                <a:ea typeface="+mn-ea"/>
                <a:cs typeface="+mn-cs"/>
              </a:rPr>
              <a:t>Theophilus</a:t>
            </a:r>
            <a:r>
              <a:rPr lang="en-US" sz="1200" i="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2</a:t>
            </a:fld>
            <a:endParaRPr lang="en-US"/>
          </a:p>
        </p:txBody>
      </p:sp>
    </p:spTree>
    <p:extLst>
      <p:ext uri="{BB962C8B-B14F-4D97-AF65-F5344CB8AC3E}">
        <p14:creationId xmlns:p14="http://schemas.microsoft.com/office/powerpoint/2010/main" val="3701219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Explain </a:t>
            </a:r>
            <a:r>
              <a:rPr lang="en-US" sz="1200" kern="1200" dirty="0" smtClean="0">
                <a:solidFill>
                  <a:schemeClr val="tx1"/>
                </a:solidFill>
                <a:latin typeface="+mn-lt"/>
                <a:ea typeface="+mn-ea"/>
                <a:cs typeface="+mn-cs"/>
              </a:rPr>
              <a:t>to the students that, in Acts, w</a:t>
            </a:r>
            <a:r>
              <a:rPr lang="en-US" dirty="0" smtClean="0"/>
              <a:t>e see the Church grow under the guidance of the Holy Spirit. What begins with a group of frightened disciples in an upper room ends with a Church spanning the Roman Empire.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D5C04334-5BB9-4340-8AE7-250EE2F75E31}" type="slidenum">
              <a:rPr lang="en-US" smtClean="0"/>
              <a:pPr/>
              <a:t>3</a:t>
            </a:fld>
            <a:endParaRPr lang="en-US"/>
          </a:p>
        </p:txBody>
      </p:sp>
    </p:spTree>
    <p:extLst>
      <p:ext uri="{BB962C8B-B14F-4D97-AF65-F5344CB8AC3E}">
        <p14:creationId xmlns:p14="http://schemas.microsoft.com/office/powerpoint/2010/main" val="4100205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Prior </a:t>
            </a:r>
            <a:r>
              <a:rPr lang="en-US" sz="1200" kern="1200" dirty="0" smtClean="0">
                <a:solidFill>
                  <a:schemeClr val="tx1"/>
                </a:solidFill>
                <a:latin typeface="+mn-lt"/>
                <a:ea typeface="+mn-ea"/>
                <a:cs typeface="+mn-cs"/>
              </a:rPr>
              <a:t>to this slide, you can write the word </a:t>
            </a:r>
            <a:r>
              <a:rPr lang="en-US" sz="1200" i="1" kern="1200" dirty="0" smtClean="0">
                <a:solidFill>
                  <a:schemeClr val="tx1"/>
                </a:solidFill>
                <a:latin typeface="+mn-lt"/>
                <a:ea typeface="+mn-ea"/>
                <a:cs typeface="+mn-cs"/>
              </a:rPr>
              <a:t>Pentecost</a:t>
            </a:r>
            <a:r>
              <a:rPr lang="en-US" sz="1200" kern="1200" dirty="0" smtClean="0">
                <a:solidFill>
                  <a:schemeClr val="tx1"/>
                </a:solidFill>
                <a:latin typeface="+mn-lt"/>
                <a:ea typeface="+mn-ea"/>
                <a:cs typeface="+mn-cs"/>
              </a:rPr>
              <a:t> on the board and have the students volunteer information as to what they think Pentecost is and what it celebrates.</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4</a:t>
            </a:fld>
            <a:endParaRPr lang="en-US"/>
          </a:p>
        </p:txBody>
      </p:sp>
    </p:spTree>
    <p:extLst>
      <p:ext uri="{BB962C8B-B14F-4D97-AF65-F5344CB8AC3E}">
        <p14:creationId xmlns:p14="http://schemas.microsoft.com/office/powerpoint/2010/main" val="378233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This </a:t>
            </a:r>
            <a:r>
              <a:rPr lang="en-US" sz="1200" kern="1200" dirty="0" smtClean="0">
                <a:solidFill>
                  <a:schemeClr val="tx1"/>
                </a:solidFill>
                <a:latin typeface="+mn-lt"/>
                <a:ea typeface="+mn-ea"/>
                <a:cs typeface="+mn-cs"/>
              </a:rPr>
              <a:t>slide gives basic information about Saint Paul. To begin presenting the material on this slide, you might consider asking the students what they know about Saint Paul. A good way to do this is to have the students do a KWL [Know\Want to Know\Learned] chart in their notebooks about Saint Paul.</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5</a:t>
            </a:fld>
            <a:endParaRPr lang="en-US"/>
          </a:p>
        </p:txBody>
      </p:sp>
    </p:spTree>
    <p:extLst>
      <p:ext uri="{BB962C8B-B14F-4D97-AF65-F5344CB8AC3E}">
        <p14:creationId xmlns:p14="http://schemas.microsoft.com/office/powerpoint/2010/main" val="35405163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Depending </a:t>
            </a:r>
            <a:r>
              <a:rPr lang="en-US" sz="1200" kern="1200" dirty="0" smtClean="0">
                <a:solidFill>
                  <a:schemeClr val="tx1"/>
                </a:solidFill>
                <a:latin typeface="+mn-lt"/>
                <a:ea typeface="+mn-ea"/>
                <a:cs typeface="+mn-cs"/>
              </a:rPr>
              <a:t>on time and on your knowledge of the class, it may benefit the students to ask them what they understand about someone undergoing a conversion. Tell them that t</a:t>
            </a:r>
            <a:r>
              <a:rPr lang="en-US" dirty="0" smtClean="0"/>
              <a:t>he story of Saint</a:t>
            </a:r>
            <a:r>
              <a:rPr lang="en-US" baseline="0" dirty="0" smtClean="0"/>
              <a:t> Paul’s</a:t>
            </a:r>
            <a:r>
              <a:rPr lang="en-US" dirty="0" smtClean="0"/>
              <a:t> conversion is found in Acts, chapter 9.</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6</a:t>
            </a:fld>
            <a:endParaRPr lang="en-US"/>
          </a:p>
        </p:txBody>
      </p:sp>
    </p:spTree>
    <p:extLst>
      <p:ext uri="{BB962C8B-B14F-4D97-AF65-F5344CB8AC3E}">
        <p14:creationId xmlns:p14="http://schemas.microsoft.com/office/powerpoint/2010/main" val="2014508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Other </a:t>
            </a:r>
            <a:r>
              <a:rPr lang="en-US" sz="1200" kern="1200" dirty="0" smtClean="0">
                <a:solidFill>
                  <a:schemeClr val="tx1"/>
                </a:solidFill>
                <a:latin typeface="+mn-lt"/>
                <a:ea typeface="+mn-ea"/>
                <a:cs typeface="+mn-cs"/>
              </a:rPr>
              <a:t>information to be mentioned with the information on this slide is that the letters are the oldest Christian documents we have and that they are older than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Gospels. Also, to provide the students with fuller information, tell them that the captivity letters are Ephesians, Philippians, Colossians, and Philemon. It is believed that these were written while Saint Paul was in jail. The pastoral letters are First Timothy, Second Timothy, and Titus, and are believed to have been written by him and his companions while on mission.</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7</a:t>
            </a:fld>
            <a:endParaRPr lang="en-US"/>
          </a:p>
        </p:txBody>
      </p:sp>
    </p:spTree>
    <p:extLst>
      <p:ext uri="{BB962C8B-B14F-4D97-AF65-F5344CB8AC3E}">
        <p14:creationId xmlns:p14="http://schemas.microsoft.com/office/powerpoint/2010/main" val="595851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Remind </a:t>
            </a:r>
            <a:r>
              <a:rPr lang="en-US" sz="1200" kern="1200" dirty="0" smtClean="0">
                <a:solidFill>
                  <a:schemeClr val="tx1"/>
                </a:solidFill>
                <a:latin typeface="+mn-lt"/>
                <a:ea typeface="+mn-ea"/>
                <a:cs typeface="+mn-cs"/>
              </a:rPr>
              <a:t>the students that </a:t>
            </a:r>
            <a:r>
              <a:rPr lang="en-US" sz="1200" i="1" kern="1200" dirty="0" smtClean="0">
                <a:solidFill>
                  <a:schemeClr val="tx1"/>
                </a:solidFill>
                <a:latin typeface="+mn-lt"/>
                <a:ea typeface="+mn-ea"/>
                <a:cs typeface="+mn-cs"/>
              </a:rPr>
              <a:t>catholic</a:t>
            </a:r>
            <a:r>
              <a:rPr lang="en-US" sz="1200" i="0" kern="1200" baseline="0" dirty="0" smtClean="0">
                <a:solidFill>
                  <a:schemeClr val="tx1"/>
                </a:solidFill>
                <a:latin typeface="+mn-lt"/>
                <a:ea typeface="+mn-ea"/>
                <a:cs typeface="+mn-cs"/>
              </a:rPr>
              <a:t> means “universal.” </a:t>
            </a:r>
            <a:r>
              <a:rPr lang="en-US" sz="1200" i="0" kern="1200" dirty="0" smtClean="0">
                <a:solidFill>
                  <a:schemeClr val="tx1"/>
                </a:solidFill>
                <a:latin typeface="+mn-lt"/>
                <a:ea typeface="+mn-ea"/>
                <a:cs typeface="+mn-cs"/>
              </a:rPr>
              <a:t>The seven non-Pauline letters considered part of the catholic letters are attributed to the </a:t>
            </a:r>
            <a:r>
              <a:rPr lang="en-US" sz="1200" kern="1200" dirty="0" smtClean="0">
                <a:solidFill>
                  <a:schemeClr val="tx1"/>
                </a:solidFill>
                <a:latin typeface="+mn-lt"/>
                <a:ea typeface="+mn-ea"/>
                <a:cs typeface="+mn-cs"/>
              </a:rPr>
              <a:t>Apostles James, Peter, Jude, and John.</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8</a:t>
            </a:fld>
            <a:endParaRPr lang="en-US"/>
          </a:p>
        </p:txBody>
      </p:sp>
    </p:spTree>
    <p:extLst>
      <p:ext uri="{BB962C8B-B14F-4D97-AF65-F5344CB8AC3E}">
        <p14:creationId xmlns:p14="http://schemas.microsoft.com/office/powerpoint/2010/main" val="3812102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latin typeface="+mn-lt"/>
                <a:ea typeface="+mn-ea"/>
                <a:cs typeface="+mn-cs"/>
              </a:rPr>
              <a:t>Notes: </a:t>
            </a:r>
            <a:r>
              <a:rPr lang="en-US" sz="1200" kern="1200" dirty="0" smtClean="0">
                <a:solidFill>
                  <a:schemeClr val="tx1"/>
                </a:solidFill>
                <a:latin typeface="+mn-lt"/>
                <a:ea typeface="+mn-ea"/>
                <a:cs typeface="+mn-cs"/>
              </a:rPr>
              <a:t>Another </a:t>
            </a:r>
            <a:r>
              <a:rPr lang="en-US" sz="1200" kern="1200" dirty="0" smtClean="0">
                <a:solidFill>
                  <a:schemeClr val="tx1"/>
                </a:solidFill>
                <a:latin typeface="+mn-lt"/>
                <a:ea typeface="+mn-ea"/>
                <a:cs typeface="+mn-cs"/>
              </a:rPr>
              <a:t>thing to discuss when talking about the Letter to the Hebrews is how it speaks about the priesthood of Jesus Christ.</a:t>
            </a:r>
          </a:p>
          <a:p>
            <a:endParaRPr lang="en-US" dirty="0"/>
          </a:p>
        </p:txBody>
      </p:sp>
      <p:sp>
        <p:nvSpPr>
          <p:cNvPr id="4" name="Slide Number Placeholder 3"/>
          <p:cNvSpPr>
            <a:spLocks noGrp="1"/>
          </p:cNvSpPr>
          <p:nvPr>
            <p:ph type="sldNum" sz="quarter" idx="10"/>
          </p:nvPr>
        </p:nvSpPr>
        <p:spPr/>
        <p:txBody>
          <a:bodyPr/>
          <a:lstStyle/>
          <a:p>
            <a:fld id="{D5C04334-5BB9-4340-8AE7-250EE2F75E31}" type="slidenum">
              <a:rPr lang="en-US" smtClean="0"/>
              <a:pPr/>
              <a:t>9</a:t>
            </a:fld>
            <a:endParaRPr lang="en-US"/>
          </a:p>
        </p:txBody>
      </p:sp>
    </p:spTree>
    <p:extLst>
      <p:ext uri="{BB962C8B-B14F-4D97-AF65-F5344CB8AC3E}">
        <p14:creationId xmlns:p14="http://schemas.microsoft.com/office/powerpoint/2010/main" val="15949103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160587"/>
            <a:ext cx="7620000" cy="1470025"/>
          </a:xfrm>
        </p:spPr>
        <p:txBody>
          <a:bodyPr>
            <a:normAutofit/>
          </a:bodyPr>
          <a:lstStyle>
            <a:lvl1pPr algn="ctr">
              <a:defRPr sz="4400" b="1">
                <a:solidFill>
                  <a:schemeClr val="tx1"/>
                </a:solidFill>
                <a:latin typeface="Arial" pitchFamily="34" charset="0"/>
                <a:cs typeface="Arial" pitchFamily="34" charset="0"/>
              </a:defRPr>
            </a:lvl1pPr>
          </a:lstStyle>
          <a:p>
            <a:r>
              <a:rPr lang="en-US" dirty="0" smtClean="0"/>
              <a:t>Click to edit Master title style</a:t>
            </a:r>
            <a:endParaRPr lang="en-US" dirty="0"/>
          </a:p>
        </p:txBody>
      </p:sp>
      <p:sp>
        <p:nvSpPr>
          <p:cNvPr id="9" name="Text Placeholder 8"/>
          <p:cNvSpPr>
            <a:spLocks noGrp="1"/>
          </p:cNvSpPr>
          <p:nvPr>
            <p:ph type="body" sz="quarter" idx="10" hasCustomPrompt="1"/>
          </p:nvPr>
        </p:nvSpPr>
        <p:spPr>
          <a:xfrm>
            <a:off x="74676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7315200" cy="39163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4/2/2015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438400"/>
            <a:ext cx="7772400" cy="1470025"/>
          </a:xfrm>
        </p:spPr>
        <p:txBody>
          <a:bodyPr/>
          <a:lstStyle/>
          <a:p>
            <a:r>
              <a:rPr lang="en-US" dirty="0" smtClean="0"/>
              <a:t>The Acts of the Apostles and Saint Paul</a:t>
            </a:r>
            <a:endParaRPr lang="en-US" dirty="0"/>
          </a:p>
        </p:txBody>
      </p:sp>
      <p:sp>
        <p:nvSpPr>
          <p:cNvPr id="4" name="Text Placeholder 8"/>
          <p:cNvSpPr>
            <a:spLocks noGrp="1"/>
          </p:cNvSpPr>
          <p:nvPr>
            <p:ph type="body" sz="quarter" idx="10"/>
          </p:nvPr>
        </p:nvSpPr>
        <p:spPr>
          <a:xfrm>
            <a:off x="7467600" y="6019800"/>
            <a:ext cx="1295400" cy="152400"/>
          </a:xfrm>
        </p:spPr>
        <p:txBody>
          <a:bodyPr>
            <a:noAutofit/>
          </a:bodyPr>
          <a:lstStyle>
            <a:lvl1pPr>
              <a:buNone/>
              <a:defRPr sz="800">
                <a:solidFill>
                  <a:schemeClr val="bg1">
                    <a:lumMod val="50000"/>
                  </a:schemeClr>
                </a:solidFill>
              </a:defRPr>
            </a:lvl1pPr>
          </a:lstStyle>
          <a:p>
            <a:pPr lvl="0"/>
            <a:r>
              <a:rPr lang="en-US" dirty="0" smtClean="0"/>
              <a:t>Document # TX004713</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Gospelluke-wikimedia.jpg"/>
          <p:cNvPicPr>
            <a:picLocks noChangeAspect="1"/>
          </p:cNvPicPr>
          <p:nvPr/>
        </p:nvPicPr>
        <p:blipFill>
          <a:blip r:embed="rId3" cstate="print"/>
          <a:stretch>
            <a:fillRect/>
          </a:stretch>
        </p:blipFill>
        <p:spPr>
          <a:xfrm rot="227698">
            <a:off x="5257800" y="1486699"/>
            <a:ext cx="3429000" cy="3884602"/>
          </a:xfrm>
          <a:prstGeom prst="rect">
            <a:avLst/>
          </a:prstGeom>
        </p:spPr>
      </p:pic>
      <p:sp>
        <p:nvSpPr>
          <p:cNvPr id="5" name="Title 4"/>
          <p:cNvSpPr>
            <a:spLocks noGrp="1"/>
          </p:cNvSpPr>
          <p:nvPr>
            <p:ph type="title"/>
          </p:nvPr>
        </p:nvSpPr>
        <p:spPr/>
        <p:txBody>
          <a:bodyPr>
            <a:normAutofit/>
          </a:bodyPr>
          <a:lstStyle/>
          <a:p>
            <a:r>
              <a:rPr lang="en-US" dirty="0" smtClean="0"/>
              <a:t>Basic Facts</a:t>
            </a:r>
            <a:endParaRPr lang="en-US" dirty="0"/>
          </a:p>
        </p:txBody>
      </p:sp>
      <p:sp>
        <p:nvSpPr>
          <p:cNvPr id="6" name="Content Placeholder 5"/>
          <p:cNvSpPr>
            <a:spLocks noGrp="1"/>
          </p:cNvSpPr>
          <p:nvPr>
            <p:ph idx="1"/>
          </p:nvPr>
        </p:nvSpPr>
        <p:spPr>
          <a:xfrm>
            <a:off x="863029" y="2027237"/>
            <a:ext cx="4318571" cy="4373563"/>
          </a:xfrm>
        </p:spPr>
        <p:txBody>
          <a:bodyPr/>
          <a:lstStyle/>
          <a:p>
            <a:r>
              <a:rPr lang="en-US" dirty="0" smtClean="0"/>
              <a:t>Written by the same evangelist who wrote the Gospel of Luke.</a:t>
            </a:r>
          </a:p>
          <a:p>
            <a:r>
              <a:rPr lang="en-US" dirty="0" smtClean="0"/>
              <a:t>Written in approximately AD 80.</a:t>
            </a:r>
          </a:p>
          <a:p>
            <a:r>
              <a:rPr lang="en-US" dirty="0" smtClean="0"/>
              <a:t>The Acts of the Apostles picks </a:t>
            </a:r>
            <a:br>
              <a:rPr lang="en-US" dirty="0" smtClean="0"/>
            </a:br>
            <a:r>
              <a:rPr lang="en-US" dirty="0" smtClean="0"/>
              <a:t>up where the Gospel of Luke </a:t>
            </a:r>
            <a:br>
              <a:rPr lang="en-US" dirty="0" smtClean="0"/>
            </a:br>
            <a:r>
              <a:rPr lang="en-US" dirty="0" smtClean="0"/>
              <a:t>ends.</a:t>
            </a:r>
          </a:p>
          <a:p>
            <a:r>
              <a:rPr lang="en-US" dirty="0" smtClean="0"/>
              <a:t>It recounts how the early </a:t>
            </a:r>
            <a:br>
              <a:rPr lang="en-US" dirty="0" smtClean="0"/>
            </a:br>
            <a:r>
              <a:rPr lang="en-US" dirty="0" smtClean="0"/>
              <a:t>Church grew under the </a:t>
            </a:r>
            <a:br>
              <a:rPr lang="en-US" dirty="0" smtClean="0"/>
            </a:br>
            <a:r>
              <a:rPr lang="en-US" dirty="0" smtClean="0"/>
              <a:t>guidance of the Holy Spirit.</a:t>
            </a:r>
          </a:p>
          <a:p>
            <a:endParaRPr lang="en-US" dirty="0"/>
          </a:p>
        </p:txBody>
      </p:sp>
      <p:sp>
        <p:nvSpPr>
          <p:cNvPr id="7" name="TextBox 4"/>
          <p:cNvSpPr txBox="1"/>
          <p:nvPr/>
        </p:nvSpPr>
        <p:spPr bwMode="auto">
          <a:xfrm rot="214536">
            <a:off x="6023818" y="5048293"/>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14400" y="1042217"/>
            <a:ext cx="8229600" cy="533400"/>
          </a:xfrm>
        </p:spPr>
        <p:txBody>
          <a:bodyPr>
            <a:normAutofit/>
          </a:bodyPr>
          <a:lstStyle/>
          <a:p>
            <a:r>
              <a:rPr lang="en-US" dirty="0" smtClean="0"/>
              <a:t>Content in the Acts of the Apostles</a:t>
            </a:r>
            <a:endParaRPr lang="en-US" dirty="0"/>
          </a:p>
        </p:txBody>
      </p:sp>
      <p:sp>
        <p:nvSpPr>
          <p:cNvPr id="6" name="Content Placeholder 5"/>
          <p:cNvSpPr>
            <a:spLocks noGrp="1"/>
          </p:cNvSpPr>
          <p:nvPr>
            <p:ph idx="1"/>
          </p:nvPr>
        </p:nvSpPr>
        <p:spPr>
          <a:xfrm>
            <a:off x="1066800" y="2057400"/>
            <a:ext cx="3352800" cy="4648200"/>
          </a:xfrm>
        </p:spPr>
        <p:txBody>
          <a:bodyPr>
            <a:normAutofit/>
          </a:bodyPr>
          <a:lstStyle/>
          <a:p>
            <a:r>
              <a:rPr lang="en-US" dirty="0" smtClean="0"/>
              <a:t>Chapters 1–12 focus on Saint Peter’s leadership in Jerusalem and nearby communities.</a:t>
            </a:r>
          </a:p>
          <a:p>
            <a:pPr marL="0" indent="0">
              <a:buNone/>
            </a:pPr>
            <a:endParaRPr lang="en-US" dirty="0" smtClean="0"/>
          </a:p>
          <a:p>
            <a:r>
              <a:rPr lang="en-US" dirty="0" smtClean="0"/>
              <a:t>Chapters 13–28 focus on the missionary work of Saint Paul and his companions.</a:t>
            </a:r>
          </a:p>
          <a:p>
            <a:endParaRPr lang="en-US" dirty="0"/>
          </a:p>
        </p:txBody>
      </p:sp>
      <p:pic>
        <p:nvPicPr>
          <p:cNvPr id="7" name="Picture 6" descr="BaroqueChurch-wikimedia.JPG"/>
          <p:cNvPicPr>
            <a:picLocks noChangeAspect="1"/>
          </p:cNvPicPr>
          <p:nvPr/>
        </p:nvPicPr>
        <p:blipFill>
          <a:blip r:embed="rId3" cstate="print"/>
          <a:stretch>
            <a:fillRect/>
          </a:stretch>
        </p:blipFill>
        <p:spPr>
          <a:xfrm>
            <a:off x="5029200" y="2057400"/>
            <a:ext cx="2933700" cy="3911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8" name="TextBox 4"/>
          <p:cNvSpPr txBox="1"/>
          <p:nvPr/>
        </p:nvSpPr>
        <p:spPr bwMode="auto">
          <a:xfrm>
            <a:off x="5334000" y="5985144"/>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143000"/>
            <a:ext cx="8229600" cy="533400"/>
          </a:xfrm>
        </p:spPr>
        <p:txBody>
          <a:bodyPr>
            <a:normAutofit/>
          </a:bodyPr>
          <a:lstStyle/>
          <a:p>
            <a:r>
              <a:rPr lang="en-US" dirty="0" smtClean="0"/>
              <a:t>The Pentecost Event</a:t>
            </a:r>
            <a:endParaRPr lang="en-US" dirty="0"/>
          </a:p>
        </p:txBody>
      </p:sp>
      <p:sp>
        <p:nvSpPr>
          <p:cNvPr id="3" name="Content Placeholder 2"/>
          <p:cNvSpPr>
            <a:spLocks noGrp="1"/>
          </p:cNvSpPr>
          <p:nvPr>
            <p:ph idx="1"/>
          </p:nvPr>
        </p:nvSpPr>
        <p:spPr>
          <a:xfrm>
            <a:off x="914400" y="2133600"/>
            <a:ext cx="4419600" cy="4876800"/>
          </a:xfrm>
        </p:spPr>
        <p:txBody>
          <a:bodyPr>
            <a:normAutofit/>
          </a:bodyPr>
          <a:lstStyle/>
          <a:p>
            <a:r>
              <a:rPr lang="en-US" dirty="0" smtClean="0"/>
              <a:t>The Feast of Pentecost celebrates the fulfillment of Jesus’ promise to send the Holy Spirit to guide the disciples and their followers.</a:t>
            </a:r>
          </a:p>
          <a:p>
            <a:r>
              <a:rPr lang="en-US" dirty="0" smtClean="0"/>
              <a:t>We celebrate Pentecost fifty days after Easter.</a:t>
            </a:r>
          </a:p>
          <a:p>
            <a:r>
              <a:rPr lang="en-US" dirty="0" smtClean="0"/>
              <a:t>Some people call it the birthday of the Church, because the disciples went in confidence to form the first Christian community in Jerusalem.</a:t>
            </a:r>
          </a:p>
          <a:p>
            <a:endParaRPr lang="en-US" dirty="0"/>
          </a:p>
        </p:txBody>
      </p:sp>
      <p:pic>
        <p:nvPicPr>
          <p:cNvPr id="4" name="Picture 3" descr="pentecost-wikimedia.jpg"/>
          <p:cNvPicPr>
            <a:picLocks noChangeAspect="1"/>
          </p:cNvPicPr>
          <p:nvPr/>
        </p:nvPicPr>
        <p:blipFill>
          <a:blip r:embed="rId3" cstate="print"/>
          <a:stretch>
            <a:fillRect/>
          </a:stretch>
        </p:blipFill>
        <p:spPr>
          <a:xfrm>
            <a:off x="5823296" y="1864416"/>
            <a:ext cx="2533574" cy="362198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5" name="TextBox 4"/>
          <p:cNvSpPr txBox="1"/>
          <p:nvPr/>
        </p:nvSpPr>
        <p:spPr bwMode="auto">
          <a:xfrm>
            <a:off x="5791200" y="5562600"/>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aintpaul-wikimedia.JPG"/>
          <p:cNvPicPr>
            <a:picLocks noChangeAspect="1"/>
          </p:cNvPicPr>
          <p:nvPr/>
        </p:nvPicPr>
        <p:blipFill>
          <a:blip r:embed="rId3" cstate="print"/>
          <a:stretch>
            <a:fillRect/>
          </a:stretch>
        </p:blipFill>
        <p:spPr>
          <a:xfrm>
            <a:off x="5753100" y="1143000"/>
            <a:ext cx="2453694" cy="4495800"/>
          </a:xfrm>
          <a:prstGeom prst="roundRect">
            <a:avLst>
              <a:gd name="adj" fmla="val 8594"/>
            </a:avLst>
          </a:prstGeom>
          <a:solidFill>
            <a:srgbClr val="FFFFFF">
              <a:shade val="85000"/>
            </a:srgbClr>
          </a:solidFill>
          <a:ln>
            <a:solidFill>
              <a:schemeClr val="tx1"/>
            </a:solidFill>
          </a:ln>
          <a:effectLst>
            <a:reflection blurRad="12700" stA="38000" endPos="28000" dist="5000" dir="5400000" sy="-100000" algn="bl" rotWithShape="0"/>
          </a:effectLst>
        </p:spPr>
      </p:pic>
      <p:sp>
        <p:nvSpPr>
          <p:cNvPr id="2" name="Title 1"/>
          <p:cNvSpPr>
            <a:spLocks noGrp="1"/>
          </p:cNvSpPr>
          <p:nvPr>
            <p:ph type="title"/>
          </p:nvPr>
        </p:nvSpPr>
        <p:spPr>
          <a:xfrm>
            <a:off x="1066800" y="990600"/>
            <a:ext cx="6172200" cy="533400"/>
          </a:xfrm>
        </p:spPr>
        <p:txBody>
          <a:bodyPr/>
          <a:lstStyle/>
          <a:p>
            <a:r>
              <a:rPr lang="en-US" dirty="0" smtClean="0"/>
              <a:t>Saint Paul</a:t>
            </a:r>
            <a:endParaRPr lang="en-US" dirty="0"/>
          </a:p>
        </p:txBody>
      </p:sp>
      <p:sp>
        <p:nvSpPr>
          <p:cNvPr id="3" name="Content Placeholder 2"/>
          <p:cNvSpPr>
            <a:spLocks noGrp="1"/>
          </p:cNvSpPr>
          <p:nvPr>
            <p:ph idx="1"/>
          </p:nvPr>
        </p:nvSpPr>
        <p:spPr>
          <a:xfrm>
            <a:off x="762000" y="1981200"/>
            <a:ext cx="4800600" cy="3886200"/>
          </a:xfrm>
        </p:spPr>
        <p:txBody>
          <a:bodyPr/>
          <a:lstStyle/>
          <a:p>
            <a:r>
              <a:rPr lang="en-US" dirty="0" smtClean="0"/>
              <a:t>Saint Paul lived during the early to middle first century AD.</a:t>
            </a:r>
          </a:p>
          <a:p>
            <a:r>
              <a:rPr lang="en-US" dirty="0" smtClean="0"/>
              <a:t>He was born into a Jewish community.</a:t>
            </a:r>
          </a:p>
          <a:p>
            <a:r>
              <a:rPr lang="en-US" dirty="0" smtClean="0"/>
              <a:t>He was a Roman citizen.</a:t>
            </a:r>
          </a:p>
          <a:p>
            <a:r>
              <a:rPr lang="en-US" dirty="0" smtClean="0"/>
              <a:t>He became a Pharisee.</a:t>
            </a:r>
          </a:p>
          <a:p>
            <a:r>
              <a:rPr lang="en-US" dirty="0" smtClean="0"/>
              <a:t>He spent the first part of his life persecuting Christians, and he witnessed the martyrdom of Saint Stephen.</a:t>
            </a:r>
          </a:p>
          <a:p>
            <a:endParaRPr lang="en-US" dirty="0"/>
          </a:p>
        </p:txBody>
      </p:sp>
      <p:sp>
        <p:nvSpPr>
          <p:cNvPr id="5" name="TextBox 4"/>
          <p:cNvSpPr txBox="1"/>
          <p:nvPr/>
        </p:nvSpPr>
        <p:spPr bwMode="auto">
          <a:xfrm>
            <a:off x="5943600" y="5618408"/>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7380"/>
            <a:ext cx="8229600" cy="533400"/>
          </a:xfrm>
        </p:spPr>
        <p:txBody>
          <a:bodyPr>
            <a:normAutofit/>
          </a:bodyPr>
          <a:lstStyle/>
          <a:p>
            <a:r>
              <a:rPr lang="en-US" dirty="0" smtClean="0"/>
              <a:t>The Conversion of Saint Paul</a:t>
            </a:r>
            <a:endParaRPr lang="en-US" dirty="0"/>
          </a:p>
        </p:txBody>
      </p:sp>
      <p:sp>
        <p:nvSpPr>
          <p:cNvPr id="3" name="Content Placeholder 2"/>
          <p:cNvSpPr>
            <a:spLocks noGrp="1"/>
          </p:cNvSpPr>
          <p:nvPr>
            <p:ph idx="1"/>
          </p:nvPr>
        </p:nvSpPr>
        <p:spPr>
          <a:xfrm>
            <a:off x="838200" y="1874837"/>
            <a:ext cx="4038600" cy="4373563"/>
          </a:xfrm>
        </p:spPr>
        <p:txBody>
          <a:bodyPr/>
          <a:lstStyle/>
          <a:p>
            <a:r>
              <a:rPr lang="en-US" dirty="0" smtClean="0"/>
              <a:t>Saint Paul encountered the risen Christ on the road to Damascus, in Syria.</a:t>
            </a:r>
          </a:p>
          <a:p>
            <a:r>
              <a:rPr lang="en-US" dirty="0" smtClean="0"/>
              <a:t>He established many Christian communities in major Roman cities.</a:t>
            </a:r>
          </a:p>
          <a:p>
            <a:r>
              <a:rPr lang="en-US" dirty="0" smtClean="0"/>
              <a:t>To remain in contact with </a:t>
            </a:r>
            <a:br>
              <a:rPr lang="en-US" dirty="0" smtClean="0"/>
            </a:br>
            <a:r>
              <a:rPr lang="en-US" dirty="0" smtClean="0"/>
              <a:t>these communities, he wrote letters offering advice, encouragement, </a:t>
            </a:r>
            <a:br>
              <a:rPr lang="en-US" dirty="0" smtClean="0"/>
            </a:br>
            <a:r>
              <a:rPr lang="en-US" dirty="0" smtClean="0"/>
              <a:t>and teaching.</a:t>
            </a:r>
          </a:p>
          <a:p>
            <a:endParaRPr lang="en-US" dirty="0"/>
          </a:p>
        </p:txBody>
      </p:sp>
      <p:pic>
        <p:nvPicPr>
          <p:cNvPr id="4" name="Picture 3" descr="Conversion of Saint Paul-wikimedia.JPG"/>
          <p:cNvPicPr>
            <a:picLocks noChangeAspect="1"/>
          </p:cNvPicPr>
          <p:nvPr/>
        </p:nvPicPr>
        <p:blipFill>
          <a:blip r:embed="rId3" cstate="print"/>
          <a:stretch>
            <a:fillRect/>
          </a:stretch>
        </p:blipFill>
        <p:spPr>
          <a:xfrm rot="264371">
            <a:off x="4970305" y="2065445"/>
            <a:ext cx="3594322" cy="3318757"/>
          </a:xfrm>
          <a:prstGeom prst="rect">
            <a:avLst/>
          </a:prstGeom>
          <a:scene3d>
            <a:camera prst="orthographicFront"/>
            <a:lightRig rig="threePt" dir="t"/>
          </a:scene3d>
          <a:sp3d>
            <a:bevelT w="165100" prst="coolSlant"/>
          </a:sp3d>
        </p:spPr>
      </p:pic>
      <p:sp>
        <p:nvSpPr>
          <p:cNvPr id="5" name="TextBox 4"/>
          <p:cNvSpPr txBox="1"/>
          <p:nvPr/>
        </p:nvSpPr>
        <p:spPr bwMode="auto">
          <a:xfrm rot="225425">
            <a:off x="4830392" y="5305831"/>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400" y="1143000"/>
            <a:ext cx="8229600" cy="585481"/>
          </a:xfrm>
        </p:spPr>
        <p:txBody>
          <a:bodyPr/>
          <a:lstStyle/>
          <a:p>
            <a:r>
              <a:rPr lang="en-US" dirty="0" smtClean="0"/>
              <a:t>Pauline Letters</a:t>
            </a:r>
            <a:endParaRPr lang="en-US" dirty="0"/>
          </a:p>
        </p:txBody>
      </p:sp>
      <p:sp>
        <p:nvSpPr>
          <p:cNvPr id="3" name="Content Placeholder 2"/>
          <p:cNvSpPr>
            <a:spLocks noGrp="1"/>
          </p:cNvSpPr>
          <p:nvPr>
            <p:ph idx="1"/>
          </p:nvPr>
        </p:nvSpPr>
        <p:spPr>
          <a:xfrm>
            <a:off x="3962400" y="2133600"/>
            <a:ext cx="3962400" cy="4800600"/>
          </a:xfrm>
        </p:spPr>
        <p:txBody>
          <a:bodyPr>
            <a:normAutofit/>
          </a:bodyPr>
          <a:lstStyle/>
          <a:p>
            <a:r>
              <a:rPr lang="en-US" dirty="0" smtClean="0"/>
              <a:t>They are written to individuals and Christian communities in the Apostolic Church.</a:t>
            </a:r>
          </a:p>
          <a:p>
            <a:r>
              <a:rPr lang="en-US" dirty="0" smtClean="0"/>
              <a:t>Over half of the letters are attributed to Paul or to disciples who wrote in his name.</a:t>
            </a:r>
          </a:p>
          <a:p>
            <a:r>
              <a:rPr lang="en-US" dirty="0" smtClean="0"/>
              <a:t>Paul’s letters follow a specific pattern.</a:t>
            </a:r>
          </a:p>
        </p:txBody>
      </p:sp>
      <p:pic>
        <p:nvPicPr>
          <p:cNvPr id="4" name="Picture 3" descr="Saint Paul-wikimedia.jpg"/>
          <p:cNvPicPr>
            <a:picLocks noChangeAspect="1"/>
          </p:cNvPicPr>
          <p:nvPr/>
        </p:nvPicPr>
        <p:blipFill>
          <a:blip r:embed="rId3" cstate="print"/>
          <a:stretch>
            <a:fillRect/>
          </a:stretch>
        </p:blipFill>
        <p:spPr>
          <a:xfrm>
            <a:off x="773303" y="1295400"/>
            <a:ext cx="3079528" cy="4208922"/>
          </a:xfrm>
          <a:prstGeom prst="rect">
            <a:avLst/>
          </a:prstGeom>
          <a:ln>
            <a:solidFill>
              <a:schemeClr val="tx1"/>
            </a:solidFill>
          </a:ln>
          <a:effectLst>
            <a:outerShdw blurRad="50800" dist="38100" dir="2700000" algn="tl" rotWithShape="0">
              <a:prstClr val="black">
                <a:alpha val="40000"/>
              </a:prstClr>
            </a:outerShdw>
          </a:effectLst>
        </p:spPr>
      </p:pic>
      <p:sp>
        <p:nvSpPr>
          <p:cNvPr id="5" name="TextBox 4"/>
          <p:cNvSpPr txBox="1"/>
          <p:nvPr/>
        </p:nvSpPr>
        <p:spPr bwMode="auto">
          <a:xfrm>
            <a:off x="663734" y="5504322"/>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8229600" cy="533400"/>
          </a:xfrm>
        </p:spPr>
        <p:txBody>
          <a:bodyPr/>
          <a:lstStyle/>
          <a:p>
            <a:r>
              <a:rPr lang="en-US" dirty="0" smtClean="0"/>
              <a:t>The Catholic Letters</a:t>
            </a:r>
            <a:endParaRPr lang="en-US" dirty="0"/>
          </a:p>
        </p:txBody>
      </p:sp>
      <p:sp>
        <p:nvSpPr>
          <p:cNvPr id="3" name="Content Placeholder 2"/>
          <p:cNvSpPr>
            <a:spLocks noGrp="1"/>
          </p:cNvSpPr>
          <p:nvPr>
            <p:ph idx="1"/>
          </p:nvPr>
        </p:nvSpPr>
        <p:spPr>
          <a:xfrm>
            <a:off x="609600" y="1828800"/>
            <a:ext cx="4419600" cy="4876800"/>
          </a:xfrm>
        </p:spPr>
        <p:txBody>
          <a:bodyPr>
            <a:normAutofit/>
          </a:bodyPr>
          <a:lstStyle/>
          <a:p>
            <a:r>
              <a:rPr lang="en-US" dirty="0" smtClean="0"/>
              <a:t>The catholic letters are intended for a general audience or an unnamed individual.</a:t>
            </a:r>
          </a:p>
          <a:p>
            <a:r>
              <a:rPr lang="en-US" dirty="0" smtClean="0"/>
              <a:t>Seven non-Pauline letters are considered part of the catholic letters.</a:t>
            </a:r>
          </a:p>
          <a:p>
            <a:r>
              <a:rPr lang="en-US" dirty="0" smtClean="0"/>
              <a:t>Like Paul’s letters the non-Pauline letters offer advice, encouragement, and teaching about community life and faith </a:t>
            </a:r>
            <a:br>
              <a:rPr lang="en-US" dirty="0" smtClean="0"/>
            </a:br>
            <a:r>
              <a:rPr lang="en-US" dirty="0" smtClean="0"/>
              <a:t>in Jesus Christ.</a:t>
            </a:r>
          </a:p>
          <a:p>
            <a:endParaRPr lang="en-US" dirty="0"/>
          </a:p>
        </p:txBody>
      </p:sp>
      <p:pic>
        <p:nvPicPr>
          <p:cNvPr id="4" name="Picture 3" descr="firstletterofpeter-wikimedia.jpg"/>
          <p:cNvPicPr>
            <a:picLocks noChangeAspect="1"/>
          </p:cNvPicPr>
          <p:nvPr/>
        </p:nvPicPr>
        <p:blipFill>
          <a:blip r:embed="rId3" cstate="print"/>
          <a:stretch>
            <a:fillRect/>
          </a:stretch>
        </p:blipFill>
        <p:spPr>
          <a:xfrm>
            <a:off x="5211318" y="2078623"/>
            <a:ext cx="3551682" cy="3009900"/>
          </a:xfrm>
          <a:prstGeom prst="rect">
            <a:avLst/>
          </a:prstGeom>
          <a:solidFill>
            <a:srgbClr val="FFFFFF">
              <a:shade val="85000"/>
            </a:srgbClr>
          </a:solidFill>
          <a:ln w="190500" cap="sq">
            <a:solidFill>
              <a:srgbClr val="FFC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bwMode="auto">
          <a:xfrm>
            <a:off x="5181600" y="5164723"/>
            <a:ext cx="1295400" cy="169277"/>
          </a:xfrm>
          <a:prstGeom prst="rect">
            <a:avLst/>
          </a:prstGeom>
          <a:noFill/>
          <a:ln w="9525">
            <a:noFill/>
            <a:miter lim="800000"/>
            <a:headEnd/>
            <a:tailEnd/>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500" dirty="0" smtClean="0">
                <a:solidFill>
                  <a:schemeClr val="bg1">
                    <a:lumMod val="50000"/>
                  </a:schemeClr>
                </a:solidFill>
              </a:rPr>
              <a:t>Public domain</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0"/>
            <a:ext cx="8229600" cy="533400"/>
          </a:xfrm>
        </p:spPr>
        <p:txBody>
          <a:bodyPr>
            <a:normAutofit/>
          </a:bodyPr>
          <a:lstStyle/>
          <a:p>
            <a:r>
              <a:rPr lang="en-US" dirty="0" smtClean="0"/>
              <a:t>The Letter to the Hebrews</a:t>
            </a:r>
            <a:endParaRPr lang="en-US" dirty="0"/>
          </a:p>
        </p:txBody>
      </p:sp>
      <p:sp>
        <p:nvSpPr>
          <p:cNvPr id="3" name="Content Placeholder 2"/>
          <p:cNvSpPr>
            <a:spLocks noGrp="1"/>
          </p:cNvSpPr>
          <p:nvPr>
            <p:ph idx="1"/>
          </p:nvPr>
        </p:nvSpPr>
        <p:spPr>
          <a:xfrm>
            <a:off x="978876" y="1752600"/>
            <a:ext cx="4267200" cy="4373563"/>
          </a:xfrm>
        </p:spPr>
        <p:txBody>
          <a:bodyPr/>
          <a:lstStyle/>
          <a:p>
            <a:r>
              <a:rPr lang="en-US" dirty="0" smtClean="0"/>
              <a:t>Another non-Pauline letter found in the New Testament is the Letter to the Hebrews.</a:t>
            </a:r>
          </a:p>
          <a:p>
            <a:r>
              <a:rPr lang="en-US" dirty="0" smtClean="0"/>
              <a:t>The author of Hebrews supports and enlivens faith in Jesus Christ.</a:t>
            </a:r>
          </a:p>
          <a:p>
            <a:r>
              <a:rPr lang="en-US" dirty="0" smtClean="0"/>
              <a:t>The Letter to the Hebrews emphasizes the divinity of Christ.</a:t>
            </a:r>
          </a:p>
          <a:p>
            <a:r>
              <a:rPr lang="en-US" dirty="0" smtClean="0"/>
              <a:t>It also emphasizes the redeeming power of Christ’s Death on the cross.</a:t>
            </a:r>
          </a:p>
          <a:p>
            <a:endParaRPr lang="en-US" dirty="0"/>
          </a:p>
        </p:txBody>
      </p:sp>
      <p:pic>
        <p:nvPicPr>
          <p:cNvPr id="4" name="Picture 3" descr="lettertothehebrews.jpg"/>
          <p:cNvPicPr>
            <a:picLocks noChangeAspect="1"/>
          </p:cNvPicPr>
          <p:nvPr/>
        </p:nvPicPr>
        <p:blipFill>
          <a:blip r:embed="rId3" cstate="print"/>
          <a:stretch>
            <a:fillRect/>
          </a:stretch>
        </p:blipFill>
        <p:spPr>
          <a:xfrm>
            <a:off x="5715000" y="1143000"/>
            <a:ext cx="2960076" cy="4572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a:off x="6009718" y="5715000"/>
            <a:ext cx="2370639" cy="169277"/>
          </a:xfrm>
          <a:prstGeom prst="rect">
            <a:avLst/>
          </a:prstGeom>
          <a:noFill/>
          <a:ln w="9525">
            <a:noFill/>
            <a:miter lim="800000"/>
            <a:headEnd/>
            <a:tailEnd/>
          </a:ln>
        </p:spPr>
        <p:txBody>
          <a:bodyPr wrap="square" rtlCol="0">
            <a:spAutoFit/>
          </a:bodyPr>
          <a:lstStyle/>
          <a:p>
            <a:r>
              <a:rPr lang="en-US" sz="500" dirty="0" smtClean="0">
                <a:solidFill>
                  <a:schemeClr val="bg1">
                    <a:lumMod val="50000"/>
                  </a:schemeClr>
                </a:solidFill>
              </a:rPr>
              <a:t>http://www.cbl.ie/getfile/11fc493d-bdbb-4ee7-8a5f-80f8bc105b60/paul6.aspx</a:t>
            </a:r>
            <a:endParaRPr lang="en-US" sz="500" dirty="0">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224</TotalTime>
  <Words>770</Words>
  <Application>Microsoft Office PowerPoint</Application>
  <PresentationFormat>On-screen Show (4:3)</PresentationFormat>
  <Paragraphs>63</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LIC Presentation template</vt:lpstr>
      <vt:lpstr>The Acts of the Apostles and Saint Paul</vt:lpstr>
      <vt:lpstr>Basic Facts</vt:lpstr>
      <vt:lpstr>Content in the Acts of the Apostles</vt:lpstr>
      <vt:lpstr>The Pentecost Event</vt:lpstr>
      <vt:lpstr>Saint Paul</vt:lpstr>
      <vt:lpstr>The Conversion of Saint Paul</vt:lpstr>
      <vt:lpstr>Pauline Letters</vt:lpstr>
      <vt:lpstr>The Catholic Letters</vt:lpstr>
      <vt:lpstr>The Letter to the Hebrews</vt:lpstr>
    </vt:vector>
  </TitlesOfParts>
  <Company>Saint Mary's Press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Acts of the Apostles and Saint Paul</dc:title>
  <dc:creator>Beth Martinka</dc:creator>
  <cp:lastModifiedBy>Brooke Saron</cp:lastModifiedBy>
  <cp:revision>37</cp:revision>
  <dcterms:created xsi:type="dcterms:W3CDTF">2010-07-20T17:30:45Z</dcterms:created>
  <dcterms:modified xsi:type="dcterms:W3CDTF">2015-04-02T18:58:53Z</dcterms:modified>
</cp:coreProperties>
</file>