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60" r:id="rId5"/>
    <p:sldId id="264" r:id="rId6"/>
    <p:sldId id="265" r:id="rId7"/>
    <p:sldId id="267" r:id="rId8"/>
    <p:sldId id="269" r:id="rId9"/>
    <p:sldId id="270" r:id="rId10"/>
    <p:sldId id="277" r:id="rId11"/>
    <p:sldId id="261" r:id="rId12"/>
    <p:sldId id="279" r:id="rId13"/>
    <p:sldId id="262" r:id="rId14"/>
    <p:sldId id="272" r:id="rId15"/>
    <p:sldId id="273" r:id="rId16"/>
    <p:sldId id="280"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lippman" initials="DL" lastIdx="31" clrIdx="0"/>
  <p:cmAuthor id="1" name="Brooke Saron" initials="BS" lastIdx="45" clrIdx="1">
    <p:extLst/>
  </p:cmAuthor>
  <p:cmAuthor id="2" name="Justin Karr" initials="JK" lastIdx="8" clrIdx="2">
    <p:extLst/>
  </p:cmAuthor>
  <p:cmAuthor id="3" name="Justin Karr" initials="" lastIdx="0" clrIdx="3"/>
  <p:cmAuthor id="4" name="Jerry Ruff" initials="JR" lastIdx="2" clrIdx="4">
    <p:extLst>
      <p:ext uri="{19B8F6BF-5375-455C-9EA6-DF929625EA0E}">
        <p15:presenceInfo xmlns:p15="http://schemas.microsoft.com/office/powerpoint/2012/main" userId="S-1-5-21-636754644-196019783-934742191-65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36" autoAdjust="0"/>
    <p:restoredTop sz="95789" autoAdjust="0"/>
  </p:normalViewPr>
  <p:slideViewPr>
    <p:cSldViewPr>
      <p:cViewPr varScale="1">
        <p:scale>
          <a:sx n="87" d="100"/>
          <a:sy n="87" d="100"/>
        </p:scale>
        <p:origin x="45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BBE804B-DEA3-4B83-A90F-A026443B4A95}" type="datetimeFigureOut">
              <a:rPr lang="en-US"/>
              <a:pPr>
                <a:defRPr/>
              </a:pPr>
              <a:t>3/3/2015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35BBBA7-F7AB-42BE-8AE9-F17B57CB73D0}" type="slidenum">
              <a:rPr lang="en-US"/>
              <a:pPr>
                <a:defRPr/>
              </a:pPr>
              <a:t>‹#›</a:t>
            </a:fld>
            <a:endParaRPr lang="en-US"/>
          </a:p>
        </p:txBody>
      </p:sp>
    </p:spTree>
    <p:extLst>
      <p:ext uri="{BB962C8B-B14F-4D97-AF65-F5344CB8AC3E}">
        <p14:creationId xmlns:p14="http://schemas.microsoft.com/office/powerpoint/2010/main" val="19193601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Ask the students to reflect on this image of the Trinity. Encourage discussion by asking some or all of the following questions:</a:t>
            </a:r>
          </a:p>
          <a:p>
            <a:pPr eaLnBrk="1" hangingPunct="1">
              <a:spcBef>
                <a:spcPct val="0"/>
              </a:spcBef>
            </a:pPr>
            <a:r>
              <a:rPr lang="en-US" dirty="0" smtClean="0"/>
              <a:t>•  What do you see?</a:t>
            </a:r>
          </a:p>
          <a:p>
            <a:pPr eaLnBrk="1" hangingPunct="1">
              <a:spcBef>
                <a:spcPct val="0"/>
              </a:spcBef>
            </a:pPr>
            <a:r>
              <a:rPr lang="en-US" dirty="0" smtClean="0"/>
              <a:t>•  What is going on in this picture?</a:t>
            </a:r>
          </a:p>
          <a:p>
            <a:pPr eaLnBrk="1" hangingPunct="1">
              <a:spcBef>
                <a:spcPct val="0"/>
              </a:spcBef>
            </a:pPr>
            <a:r>
              <a:rPr lang="en-US" dirty="0" smtClean="0"/>
              <a:t>•  What is the symbolism in this picture?</a:t>
            </a:r>
          </a:p>
          <a:p>
            <a:pPr eaLnBrk="1" hangingPunct="1">
              <a:spcBef>
                <a:spcPct val="0"/>
              </a:spcBef>
            </a:pPr>
            <a:endParaRPr lang="en-US" dirty="0"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B8D3A7C-090D-4072-8440-511B98D25CAE}" type="slidenum">
              <a:rPr lang="en-US" smtClean="0"/>
              <a:pPr fontAlgn="base">
                <a:spcBef>
                  <a:spcPct val="0"/>
                </a:spcBef>
                <a:spcAft>
                  <a:spcPct val="0"/>
                </a:spcAft>
                <a:defRPr/>
              </a:pPr>
              <a:t>2</a:t>
            </a:fld>
            <a:endParaRPr lang="en-US" smtClean="0"/>
          </a:p>
        </p:txBody>
      </p:sp>
    </p:spTree>
    <p:extLst>
      <p:ext uri="{BB962C8B-B14F-4D97-AF65-F5344CB8AC3E}">
        <p14:creationId xmlns:p14="http://schemas.microsoft.com/office/powerpoint/2010/main" val="23358280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BECE62F-FDFB-419E-BD0C-5C9A69015BA9}" type="slidenum">
              <a:rPr lang="en-US" smtClean="0"/>
              <a:pPr fontAlgn="base">
                <a:spcBef>
                  <a:spcPct val="0"/>
                </a:spcBef>
                <a:spcAft>
                  <a:spcPct val="0"/>
                </a:spcAft>
                <a:defRPr/>
              </a:pPr>
              <a:t>11</a:t>
            </a:fld>
            <a:endParaRPr lang="en-US" smtClean="0"/>
          </a:p>
        </p:txBody>
      </p:sp>
    </p:spTree>
    <p:extLst>
      <p:ext uri="{BB962C8B-B14F-4D97-AF65-F5344CB8AC3E}">
        <p14:creationId xmlns:p14="http://schemas.microsoft.com/office/powerpoint/2010/main" val="2204388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555B1B-6FA9-496B-B4CF-FEB4860E0681}" type="slidenum">
              <a:rPr lang="en-US" smtClean="0"/>
              <a:pPr fontAlgn="base">
                <a:spcBef>
                  <a:spcPct val="0"/>
                </a:spcBef>
                <a:spcAft>
                  <a:spcPct val="0"/>
                </a:spcAft>
                <a:defRPr/>
              </a:pPr>
              <a:t>12</a:t>
            </a:fld>
            <a:endParaRPr lang="en-US" smtClean="0"/>
          </a:p>
        </p:txBody>
      </p:sp>
    </p:spTree>
    <p:extLst>
      <p:ext uri="{BB962C8B-B14F-4D97-AF65-F5344CB8AC3E}">
        <p14:creationId xmlns:p14="http://schemas.microsoft.com/office/powerpoint/2010/main" val="2168178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0" dirty="0" smtClean="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0DF88F-F5D5-4D39-A288-AF0ED9F95315}" type="slidenum">
              <a:rPr lang="en-US" smtClean="0"/>
              <a:pPr fontAlgn="base">
                <a:spcBef>
                  <a:spcPct val="0"/>
                </a:spcBef>
                <a:spcAft>
                  <a:spcPct val="0"/>
                </a:spcAft>
                <a:defRPr/>
              </a:pPr>
              <a:t>13</a:t>
            </a:fld>
            <a:endParaRPr lang="en-US" smtClean="0"/>
          </a:p>
        </p:txBody>
      </p:sp>
    </p:spTree>
    <p:extLst>
      <p:ext uri="{BB962C8B-B14F-4D97-AF65-F5344CB8AC3E}">
        <p14:creationId xmlns:p14="http://schemas.microsoft.com/office/powerpoint/2010/main" val="4081859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Ask the students to recall Scripture passages that depict each of these images. Consider Moses and the burning bush, Pentecost, Jesus’ breathing on the Apostles as a blessing, Jesus’ Baptism, and Noah and the Flood.</a:t>
            </a:r>
          </a:p>
          <a:p>
            <a:pPr eaLnBrk="1" hangingPunct="1">
              <a:spcBef>
                <a:spcPct val="0"/>
              </a:spcBef>
            </a:pPr>
            <a:endParaRPr lang="en-US" dirty="0" smtClean="0"/>
          </a:p>
        </p:txBody>
      </p:sp>
      <p:sp>
        <p:nvSpPr>
          <p:cNvPr id="460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E76469B-28F6-4CD8-9421-33DB767CE4F6}" type="slidenum">
              <a:rPr lang="en-US" smtClean="0"/>
              <a:pPr fontAlgn="base">
                <a:spcBef>
                  <a:spcPct val="0"/>
                </a:spcBef>
                <a:spcAft>
                  <a:spcPct val="0"/>
                </a:spcAft>
                <a:defRPr/>
              </a:pPr>
              <a:t>14</a:t>
            </a:fld>
            <a:endParaRPr lang="en-US" smtClean="0"/>
          </a:p>
        </p:txBody>
      </p:sp>
    </p:spTree>
    <p:extLst>
      <p:ext uri="{BB962C8B-B14F-4D97-AF65-F5344CB8AC3E}">
        <p14:creationId xmlns:p14="http://schemas.microsoft.com/office/powerpoint/2010/main" val="31373803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1" smtClean="0"/>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2955E6-F7DA-4923-ADFB-0B34067A32F4}" type="slidenum">
              <a:rPr lang="en-US" smtClean="0"/>
              <a:pPr fontAlgn="base">
                <a:spcBef>
                  <a:spcPct val="0"/>
                </a:spcBef>
                <a:spcAft>
                  <a:spcPct val="0"/>
                </a:spcAft>
                <a:defRPr/>
              </a:pPr>
              <a:t>15</a:t>
            </a:fld>
            <a:endParaRPr lang="en-US" smtClean="0"/>
          </a:p>
        </p:txBody>
      </p:sp>
    </p:spTree>
    <p:extLst>
      <p:ext uri="{BB962C8B-B14F-4D97-AF65-F5344CB8AC3E}">
        <p14:creationId xmlns:p14="http://schemas.microsoft.com/office/powerpoint/2010/main" val="3972095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lvl="1" eaLnBrk="1" hangingPunct="1">
              <a:buFont typeface="Courier New" panose="02070309020205020404" pitchFamily="49" charset="0"/>
              <a:buNone/>
            </a:pPr>
            <a:r>
              <a:rPr lang="en-US" sz="2000" dirty="0" smtClean="0">
                <a:latin typeface="Arial" charset="0"/>
                <a:cs typeface="Arial" charset="0"/>
              </a:rPr>
              <a:t>The three persons</a:t>
            </a:r>
            <a:r>
              <a:rPr lang="en-US" sz="2000" baseline="0" dirty="0" smtClean="0">
                <a:latin typeface="Arial" charset="0"/>
                <a:cs typeface="Arial" charset="0"/>
              </a:rPr>
              <a:t> of the Trinity:</a:t>
            </a:r>
          </a:p>
          <a:p>
            <a:pPr marL="800100" lvl="1" indent="-342900" eaLnBrk="1" hangingPunct="1">
              <a:buFont typeface="Arial"/>
              <a:buChar char="•"/>
            </a:pPr>
            <a:r>
              <a:rPr lang="en-US" sz="2000" baseline="0" dirty="0" smtClean="0">
                <a:latin typeface="Arial" charset="0"/>
                <a:cs typeface="Arial" charset="0"/>
              </a:rPr>
              <a:t>share the </a:t>
            </a:r>
            <a:r>
              <a:rPr lang="en-US" sz="2000" dirty="0" smtClean="0">
                <a:latin typeface="Arial" charset="0"/>
                <a:cs typeface="Arial" charset="0"/>
              </a:rPr>
              <a:t>same substance or essence</a:t>
            </a:r>
          </a:p>
          <a:p>
            <a:pPr marL="800100" lvl="1" indent="-342900" eaLnBrk="1" hangingPunct="1">
              <a:buFont typeface="Arial"/>
              <a:buChar char="•"/>
            </a:pPr>
            <a:r>
              <a:rPr lang="en-US" sz="2000" dirty="0" smtClean="0">
                <a:latin typeface="Arial" charset="0"/>
                <a:cs typeface="Arial" charset="0"/>
              </a:rPr>
              <a:t>are united as one</a:t>
            </a:r>
            <a:r>
              <a:rPr lang="en-US" sz="2000" baseline="0" dirty="0" smtClean="0">
                <a:latin typeface="Arial" charset="0"/>
                <a:cs typeface="Arial" charset="0"/>
              </a:rPr>
              <a:t> d</a:t>
            </a:r>
            <a:r>
              <a:rPr lang="en-US" sz="2000" dirty="0" smtClean="0">
                <a:latin typeface="Arial" charset="0"/>
                <a:cs typeface="Arial" charset="0"/>
              </a:rPr>
              <a:t>ivine unity</a:t>
            </a:r>
          </a:p>
          <a:p>
            <a:pPr marL="800100" lvl="1" indent="-342900" eaLnBrk="1" hangingPunct="1">
              <a:buFont typeface="Arial"/>
              <a:buChar char="•"/>
            </a:pPr>
            <a:r>
              <a:rPr lang="en-US" sz="2000" dirty="0" smtClean="0">
                <a:latin typeface="Arial" charset="0"/>
                <a:cs typeface="Arial" charset="0"/>
              </a:rPr>
              <a:t>are inseparable</a:t>
            </a:r>
          </a:p>
          <a:p>
            <a:pPr marL="800100" lvl="1" indent="-342900" eaLnBrk="1" hangingPunct="1">
              <a:buFont typeface="Arial"/>
              <a:buChar char="•"/>
            </a:pPr>
            <a:r>
              <a:rPr lang="en-US" sz="2000" dirty="0" smtClean="0">
                <a:latin typeface="Arial" charset="0"/>
                <a:cs typeface="Arial" charset="0"/>
              </a:rPr>
              <a:t>share the same attributes</a:t>
            </a:r>
          </a:p>
          <a:p>
            <a:pPr marL="800100" lvl="1" indent="-342900" eaLnBrk="1" hangingPunct="1">
              <a:buFont typeface="Arial"/>
              <a:buChar char="•"/>
            </a:pPr>
            <a:r>
              <a:rPr lang="en-US" sz="2000" dirty="0" smtClean="0">
                <a:latin typeface="Arial" charset="0"/>
                <a:cs typeface="Arial" charset="0"/>
              </a:rPr>
              <a:t>are distinct from one another</a:t>
            </a:r>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1B0FFF3-256B-4B46-8502-E3CF07CE8C5C}" type="slidenum">
              <a:rPr lang="en-US" smtClean="0"/>
              <a:pPr fontAlgn="base">
                <a:spcBef>
                  <a:spcPct val="0"/>
                </a:spcBef>
                <a:spcAft>
                  <a:spcPct val="0"/>
                </a:spcAft>
                <a:defRPr/>
              </a:pPr>
              <a:t>3</a:t>
            </a:fld>
            <a:endParaRPr lang="en-US" smtClean="0"/>
          </a:p>
        </p:txBody>
      </p:sp>
    </p:spTree>
    <p:extLst>
      <p:ext uri="{BB962C8B-B14F-4D97-AF65-F5344CB8AC3E}">
        <p14:creationId xmlns:p14="http://schemas.microsoft.com/office/powerpoint/2010/main" val="1738928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Ask the students to reflect on the image. What does Michelangelo want the audience to know about God through this depiction? What does this image show?</a:t>
            </a:r>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E30DBE-6DEB-4C50-9651-2D7D7AB9CFC1}" type="slidenum">
              <a:rPr lang="en-US" smtClean="0"/>
              <a:pPr fontAlgn="base">
                <a:spcBef>
                  <a:spcPct val="0"/>
                </a:spcBef>
                <a:spcAft>
                  <a:spcPct val="0"/>
                </a:spcAft>
                <a:defRPr/>
              </a:pPr>
              <a:t>4</a:t>
            </a:fld>
            <a:endParaRPr lang="en-US" smtClean="0"/>
          </a:p>
        </p:txBody>
      </p:sp>
    </p:spTree>
    <p:extLst>
      <p:ext uri="{BB962C8B-B14F-4D97-AF65-F5344CB8AC3E}">
        <p14:creationId xmlns:p14="http://schemas.microsoft.com/office/powerpoint/2010/main" val="308836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061991-F317-4340-B4BE-491CC4E8BEFB}" type="slidenum">
              <a:rPr lang="en-US" smtClean="0"/>
              <a:pPr fontAlgn="base">
                <a:spcBef>
                  <a:spcPct val="0"/>
                </a:spcBef>
                <a:spcAft>
                  <a:spcPct val="0"/>
                </a:spcAft>
                <a:defRPr/>
              </a:pPr>
              <a:t>5</a:t>
            </a:fld>
            <a:endParaRPr lang="en-US" smtClean="0"/>
          </a:p>
        </p:txBody>
      </p:sp>
    </p:spTree>
    <p:extLst>
      <p:ext uri="{BB962C8B-B14F-4D97-AF65-F5344CB8AC3E}">
        <p14:creationId xmlns:p14="http://schemas.microsoft.com/office/powerpoint/2010/main" val="2585541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0" dirty="0"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96F467-20CD-401F-A481-E0BA0EEA0ADE}" type="slidenum">
              <a:rPr lang="en-US" smtClean="0"/>
              <a:pPr fontAlgn="base">
                <a:spcBef>
                  <a:spcPct val="0"/>
                </a:spcBef>
                <a:spcAft>
                  <a:spcPct val="0"/>
                </a:spcAft>
                <a:defRPr/>
              </a:pPr>
              <a:t>6</a:t>
            </a:fld>
            <a:endParaRPr lang="en-US" smtClean="0"/>
          </a:p>
        </p:txBody>
      </p:sp>
    </p:spTree>
    <p:extLst>
      <p:ext uri="{BB962C8B-B14F-4D97-AF65-F5344CB8AC3E}">
        <p14:creationId xmlns:p14="http://schemas.microsoft.com/office/powerpoint/2010/main" val="3727440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53D64EC-2106-48DF-94AB-E0F4E64D1B70}" type="slidenum">
              <a:rPr lang="en-US" smtClean="0"/>
              <a:pPr fontAlgn="base">
                <a:spcBef>
                  <a:spcPct val="0"/>
                </a:spcBef>
                <a:spcAft>
                  <a:spcPct val="0"/>
                </a:spcAft>
                <a:defRPr/>
              </a:pPr>
              <a:t>7</a:t>
            </a:fld>
            <a:endParaRPr lang="en-US" smtClean="0"/>
          </a:p>
        </p:txBody>
      </p:sp>
    </p:spTree>
    <p:extLst>
      <p:ext uri="{BB962C8B-B14F-4D97-AF65-F5344CB8AC3E}">
        <p14:creationId xmlns:p14="http://schemas.microsoft.com/office/powerpoint/2010/main" val="501777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200" dirty="0" smtClean="0">
                <a:solidFill>
                  <a:srgbClr val="C00000"/>
                </a:solidFill>
              </a:rPr>
              <a:t>“God’s parental tenderness can also be expressed by the image of motherhood,</a:t>
            </a:r>
            <a:r>
              <a:rPr lang="en-US" sz="1200" baseline="30000" dirty="0" smtClean="0">
                <a:solidFill>
                  <a:srgbClr val="C00000"/>
                </a:solidFill>
              </a:rPr>
              <a:t>1</a:t>
            </a:r>
            <a:r>
              <a:rPr lang="en-US" sz="1200" dirty="0" smtClean="0">
                <a:solidFill>
                  <a:srgbClr val="C00000"/>
                </a:solidFill>
              </a:rPr>
              <a:t> which emphasizes God’s immanence, the intimacy between Creator and creature. The language of faith thus draws on the human experience of parents” </a:t>
            </a:r>
            <a:r>
              <a:rPr lang="en-US" sz="1200" dirty="0" smtClean="0"/>
              <a:t>(</a:t>
            </a:r>
            <a:r>
              <a:rPr lang="en-US" sz="1200" i="1" dirty="0" smtClean="0"/>
              <a:t>Catechism of the Catholic Church,</a:t>
            </a:r>
            <a:r>
              <a:rPr lang="en-US" sz="1200" dirty="0" smtClean="0"/>
              <a:t> no. 239).</a:t>
            </a:r>
          </a:p>
          <a:p>
            <a:pPr eaLnBrk="1" hangingPunct="1">
              <a:spcBef>
                <a:spcPct val="0"/>
              </a:spcBef>
            </a:pPr>
            <a:endParaRPr lang="en-US" dirty="0" smtClean="0"/>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3D8AB3-C195-4D45-BBBA-1DC7F9F3B08B}" type="slidenum">
              <a:rPr lang="en-US" smtClean="0"/>
              <a:pPr fontAlgn="base">
                <a:spcBef>
                  <a:spcPct val="0"/>
                </a:spcBef>
                <a:spcAft>
                  <a:spcPct val="0"/>
                </a:spcAft>
                <a:defRPr/>
              </a:pPr>
              <a:t>8</a:t>
            </a:fld>
            <a:endParaRPr lang="en-US" smtClean="0"/>
          </a:p>
        </p:txBody>
      </p:sp>
    </p:spTree>
    <p:extLst>
      <p:ext uri="{BB962C8B-B14F-4D97-AF65-F5344CB8AC3E}">
        <p14:creationId xmlns:p14="http://schemas.microsoft.com/office/powerpoint/2010/main" val="6362081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eaLnBrk="1" fontAlgn="auto" hangingPunct="1">
              <a:spcBef>
                <a:spcPts val="0"/>
              </a:spcBef>
              <a:spcAft>
                <a:spcPts val="0"/>
              </a:spcAft>
              <a:defRPr/>
            </a:pPr>
            <a:r>
              <a:rPr lang="en-US" dirty="0" smtClean="0"/>
              <a:t>Read</a:t>
            </a:r>
            <a:r>
              <a:rPr lang="en-US" baseline="0" dirty="0" smtClean="0"/>
              <a:t> these passages aloud,</a:t>
            </a:r>
            <a:r>
              <a:rPr lang="en-US" dirty="0" smtClean="0"/>
              <a:t> and ask the students this question after each: What is God like from the perspective of this passage?</a:t>
            </a:r>
          </a:p>
          <a:p>
            <a:pPr eaLnBrk="1" fontAlgn="auto" hangingPunct="1">
              <a:spcBef>
                <a:spcPts val="0"/>
              </a:spcBef>
              <a:spcAft>
                <a:spcPts val="0"/>
              </a:spcAft>
              <a:defRPr/>
            </a:pPr>
            <a:r>
              <a:rPr lang="en-US" dirty="0" smtClean="0"/>
              <a:t> </a:t>
            </a:r>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CF260C-CCE4-4715-875B-AC5C0CF6D49E}" type="slidenum">
              <a:rPr lang="en-US" smtClean="0"/>
              <a:pPr fontAlgn="base">
                <a:spcBef>
                  <a:spcPct val="0"/>
                </a:spcBef>
                <a:spcAft>
                  <a:spcPct val="0"/>
                </a:spcAft>
                <a:defRPr/>
              </a:pPr>
              <a:t>9</a:t>
            </a:fld>
            <a:endParaRPr lang="en-US" smtClean="0"/>
          </a:p>
        </p:txBody>
      </p:sp>
    </p:spTree>
    <p:extLst>
      <p:ext uri="{BB962C8B-B14F-4D97-AF65-F5344CB8AC3E}">
        <p14:creationId xmlns:p14="http://schemas.microsoft.com/office/powerpoint/2010/main" val="2233870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eaLnBrk="1" fontAlgn="auto" hangingPunct="1">
              <a:spcBef>
                <a:spcPts val="0"/>
              </a:spcBef>
              <a:spcAft>
                <a:spcPts val="0"/>
              </a:spcAft>
              <a:defRPr/>
            </a:pPr>
            <a:r>
              <a:rPr lang="en-US" i="0" dirty="0" smtClean="0"/>
              <a:t>Read </a:t>
            </a:r>
            <a:r>
              <a:rPr lang="en-US" dirty="0" smtClean="0"/>
              <a:t>each passage</a:t>
            </a:r>
            <a:r>
              <a:rPr lang="en-US" baseline="0" dirty="0" smtClean="0"/>
              <a:t> aloud,</a:t>
            </a:r>
            <a:r>
              <a:rPr lang="en-US" dirty="0" smtClean="0"/>
              <a:t> and ask the students this question after each: What is God like from the perspective of this passage?</a:t>
            </a:r>
          </a:p>
          <a:p>
            <a:pPr eaLnBrk="1" fontAlgn="auto" hangingPunct="1">
              <a:spcBef>
                <a:spcPts val="0"/>
              </a:spcBef>
              <a:spcAft>
                <a:spcPts val="0"/>
              </a:spcAft>
              <a:defRPr/>
            </a:pPr>
            <a:r>
              <a:rPr lang="en-US" dirty="0" smtClean="0"/>
              <a:t> </a:t>
            </a:r>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7138A62-A5F6-4D19-A876-60D2055537A2}" type="slidenum">
              <a:rPr lang="en-US" smtClean="0"/>
              <a:pPr fontAlgn="base">
                <a:spcBef>
                  <a:spcPct val="0"/>
                </a:spcBef>
                <a:spcAft>
                  <a:spcPct val="0"/>
                </a:spcAft>
                <a:defRPr/>
              </a:pPr>
              <a:t>10</a:t>
            </a:fld>
            <a:endParaRPr lang="en-US" smtClean="0"/>
          </a:p>
        </p:txBody>
      </p:sp>
    </p:spTree>
    <p:extLst>
      <p:ext uri="{BB962C8B-B14F-4D97-AF65-F5344CB8AC3E}">
        <p14:creationId xmlns:p14="http://schemas.microsoft.com/office/powerpoint/2010/main" val="29883988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smtClean="0"/>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86000"/>
            <a:ext cx="7315200" cy="38401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1676400" y="1676400"/>
            <a:ext cx="6477000" cy="533400"/>
          </a:xfrm>
        </p:spPr>
        <p:txBody>
          <a:bodyPr>
            <a:normAutofit/>
          </a:bodyPr>
          <a:lstStyle>
            <a:lvl1pPr>
              <a:buNone/>
              <a:defRPr sz="2800" b="1">
                <a:solidFill>
                  <a:schemeClr val="tx2">
                    <a:lumMod val="60000"/>
                    <a:lumOff val="40000"/>
                  </a:schemeClr>
                </a:solidFill>
              </a:defRPr>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
        <p:nvSpPr>
          <p:cNvPr id="4" name="Footer Placeholder 4"/>
          <p:cNvSpPr>
            <a:spLocks noGrp="1"/>
          </p:cNvSpPr>
          <p:nvPr>
            <p:ph type="ftr" sz="quarter" idx="13"/>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
        <p:nvSpPr>
          <p:cNvPr id="7" name="Footer Placeholder 4"/>
          <p:cNvSpPr>
            <a:spLocks noGrp="1"/>
          </p:cNvSpPr>
          <p:nvPr>
            <p:ph type="ftr" sz="quarter" idx="14"/>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838200"/>
            <a:ext cx="7772400" cy="579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4F8B8A5-F715-4A2C-9EB7-A2239F941EE8}" type="datetimeFigureOut">
              <a:rPr lang="en-US"/>
              <a:pPr>
                <a:defRPr/>
              </a:pPr>
              <a:t>3/3/2015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7F392F2-42E8-4C5E-9956-CD2FF019AD5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Lst>
  <p:transition/>
  <p:txStyles>
    <p:titleStyle>
      <a:lvl1pPr algn="l" rtl="0" eaLnBrk="0" fontAlgn="base" hangingPunct="0">
        <a:spcBef>
          <a:spcPct val="0"/>
        </a:spcBef>
        <a:spcAft>
          <a:spcPct val="0"/>
        </a:spcAft>
        <a:defRPr sz="2800" b="1"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2800" b="1">
          <a:solidFill>
            <a:schemeClr val="tx1"/>
          </a:solidFill>
          <a:latin typeface="Arial" charset="0"/>
          <a:cs typeface="Arial" charset="0"/>
        </a:defRPr>
      </a:lvl2pPr>
      <a:lvl3pPr algn="l" rtl="0" eaLnBrk="0" fontAlgn="base" hangingPunct="0">
        <a:spcBef>
          <a:spcPct val="0"/>
        </a:spcBef>
        <a:spcAft>
          <a:spcPct val="0"/>
        </a:spcAft>
        <a:defRPr sz="2800" b="1">
          <a:solidFill>
            <a:schemeClr val="tx1"/>
          </a:solidFill>
          <a:latin typeface="Arial" charset="0"/>
          <a:cs typeface="Arial" charset="0"/>
        </a:defRPr>
      </a:lvl3pPr>
      <a:lvl4pPr algn="l" rtl="0" eaLnBrk="0" fontAlgn="base" hangingPunct="0">
        <a:spcBef>
          <a:spcPct val="0"/>
        </a:spcBef>
        <a:spcAft>
          <a:spcPct val="0"/>
        </a:spcAft>
        <a:defRPr sz="2800" b="1">
          <a:solidFill>
            <a:schemeClr val="tx1"/>
          </a:solidFill>
          <a:latin typeface="Arial" charset="0"/>
          <a:cs typeface="Arial" charset="0"/>
        </a:defRPr>
      </a:lvl4pPr>
      <a:lvl5pPr algn="l" rtl="0" eaLnBrk="0" fontAlgn="base" hangingPunct="0">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1143000" y="1981200"/>
            <a:ext cx="7772400" cy="1470025"/>
          </a:xfrm>
        </p:spPr>
        <p:txBody>
          <a:bodyPr/>
          <a:lstStyle/>
          <a:p>
            <a:pPr eaLnBrk="1" hangingPunct="1"/>
            <a:r>
              <a:rPr lang="en-US" dirty="0" smtClean="0">
                <a:solidFill>
                  <a:srgbClr val="000000"/>
                </a:solidFill>
                <a:latin typeface="Arial" charset="0"/>
                <a:cs typeface="Arial" charset="0"/>
              </a:rPr>
              <a:t>Mystery of the Trinity: </a:t>
            </a:r>
            <a:br>
              <a:rPr lang="en-US" dirty="0" smtClean="0">
                <a:solidFill>
                  <a:srgbClr val="000000"/>
                </a:solidFill>
                <a:latin typeface="Arial" charset="0"/>
                <a:cs typeface="Arial" charset="0"/>
              </a:rPr>
            </a:br>
            <a:r>
              <a:rPr lang="en-US" dirty="0" smtClean="0">
                <a:solidFill>
                  <a:srgbClr val="000000"/>
                </a:solidFill>
                <a:latin typeface="Arial" charset="0"/>
                <a:cs typeface="Arial" charset="0"/>
              </a:rPr>
              <a:t>God Is Three-in-One</a:t>
            </a:r>
          </a:p>
        </p:txBody>
      </p:sp>
      <p:sp>
        <p:nvSpPr>
          <p:cNvPr id="8196" name="Text Placeholder 8"/>
          <p:cNvSpPr>
            <a:spLocks noGrp="1"/>
          </p:cNvSpPr>
          <p:nvPr>
            <p:ph type="body" sz="quarter" idx="10"/>
          </p:nvPr>
        </p:nvSpPr>
        <p:spPr/>
        <p:txBody>
          <a:bodyPr>
            <a:normAutofit fontScale="32500" lnSpcReduction="20000"/>
          </a:bodyPr>
          <a:lstStyle/>
          <a:p>
            <a:pPr eaLnBrk="1" hangingPunct="1">
              <a:defRPr/>
            </a:pPr>
            <a:r>
              <a:rPr lang="en-US" sz="1600" dirty="0" smtClean="0">
                <a:solidFill>
                  <a:schemeClr val="tx1"/>
                </a:solidFill>
                <a:latin typeface="Arial" charset="0"/>
                <a:cs typeface="Arial" charset="0"/>
              </a:rPr>
              <a:t>Document #: TX004826</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dirty="0" smtClean="0">
                <a:latin typeface="Arial" charset="0"/>
                <a:cs typeface="Arial" charset="0"/>
              </a:rPr>
              <a:t>God the Father, First Person of the Trinity </a:t>
            </a:r>
            <a:r>
              <a:rPr lang="en-US" sz="1000" dirty="0" smtClean="0">
                <a:latin typeface="Arial" charset="0"/>
                <a:cs typeface="Arial" charset="0"/>
              </a:rPr>
              <a:t>(cont’d.)</a:t>
            </a:r>
          </a:p>
        </p:txBody>
      </p:sp>
      <p:sp>
        <p:nvSpPr>
          <p:cNvPr id="3" name="Content Placeholder 2"/>
          <p:cNvSpPr>
            <a:spLocks noGrp="1"/>
          </p:cNvSpPr>
          <p:nvPr>
            <p:ph idx="1"/>
          </p:nvPr>
        </p:nvSpPr>
        <p:spPr>
          <a:xfrm>
            <a:off x="1371600" y="1752600"/>
            <a:ext cx="6400800" cy="4373563"/>
          </a:xfrm>
        </p:spPr>
        <p:txBody>
          <a:bodyPr/>
          <a:lstStyle/>
          <a:p>
            <a:pPr indent="3175" eaLnBrk="1" fontAlgn="auto" hangingPunct="1">
              <a:spcBef>
                <a:spcPts val="0"/>
              </a:spcBef>
              <a:spcAft>
                <a:spcPts val="0"/>
              </a:spcAft>
              <a:buNone/>
              <a:defRPr/>
            </a:pPr>
            <a:r>
              <a:rPr lang="en-US" dirty="0" smtClean="0">
                <a:solidFill>
                  <a:srgbClr val="7030A0"/>
                </a:solidFill>
              </a:rPr>
              <a:t>	</a:t>
            </a:r>
            <a:r>
              <a:rPr lang="en-US" dirty="0">
                <a:solidFill>
                  <a:srgbClr val="7030A0"/>
                </a:solidFill>
              </a:rPr>
              <a:t>You set a table before me</a:t>
            </a:r>
          </a:p>
          <a:p>
            <a:pPr indent="3175" eaLnBrk="1" fontAlgn="auto" hangingPunct="1">
              <a:spcBef>
                <a:spcPts val="0"/>
              </a:spcBef>
              <a:spcAft>
                <a:spcPts val="0"/>
              </a:spcAft>
              <a:buNone/>
              <a:defRPr/>
            </a:pPr>
            <a:r>
              <a:rPr lang="en-US" dirty="0">
                <a:solidFill>
                  <a:srgbClr val="7030A0"/>
                </a:solidFill>
              </a:rPr>
              <a:t>	 </a:t>
            </a:r>
            <a:r>
              <a:rPr lang="en-US" dirty="0" smtClean="0">
                <a:solidFill>
                  <a:srgbClr val="7030A0"/>
                </a:solidFill>
              </a:rPr>
              <a:t>in front of my enemies;</a:t>
            </a:r>
            <a:endParaRPr lang="en-US" dirty="0">
              <a:solidFill>
                <a:srgbClr val="7030A0"/>
              </a:solidFill>
            </a:endParaRPr>
          </a:p>
          <a:p>
            <a:pPr indent="3175" eaLnBrk="1" fontAlgn="auto" hangingPunct="1">
              <a:spcBef>
                <a:spcPts val="0"/>
              </a:spcBef>
              <a:spcAft>
                <a:spcPts val="0"/>
              </a:spcAft>
              <a:buNone/>
              <a:defRPr/>
            </a:pPr>
            <a:r>
              <a:rPr lang="en-US" dirty="0">
                <a:solidFill>
                  <a:srgbClr val="7030A0"/>
                </a:solidFill>
              </a:rPr>
              <a:t>	You anoint my head with oil;</a:t>
            </a:r>
          </a:p>
          <a:p>
            <a:pPr indent="3175" eaLnBrk="1" fontAlgn="auto" hangingPunct="1">
              <a:spcBef>
                <a:spcPts val="0"/>
              </a:spcBef>
              <a:spcAft>
                <a:spcPts val="0"/>
              </a:spcAft>
              <a:buNone/>
              <a:defRPr/>
            </a:pPr>
            <a:r>
              <a:rPr lang="en-US" dirty="0">
                <a:solidFill>
                  <a:srgbClr val="7030A0"/>
                </a:solidFill>
              </a:rPr>
              <a:t>	 </a:t>
            </a:r>
            <a:r>
              <a:rPr lang="en-US" dirty="0" smtClean="0">
                <a:solidFill>
                  <a:srgbClr val="7030A0"/>
                </a:solidFill>
              </a:rPr>
              <a:t>my </a:t>
            </a:r>
            <a:r>
              <a:rPr lang="en-US" dirty="0">
                <a:solidFill>
                  <a:srgbClr val="7030A0"/>
                </a:solidFill>
              </a:rPr>
              <a:t>cup overflows.</a:t>
            </a:r>
          </a:p>
          <a:p>
            <a:pPr indent="3175" eaLnBrk="1" fontAlgn="auto" hangingPunct="1">
              <a:spcBef>
                <a:spcPts val="0"/>
              </a:spcBef>
              <a:spcAft>
                <a:spcPts val="0"/>
              </a:spcAft>
              <a:buNone/>
              <a:defRPr/>
            </a:pPr>
            <a:r>
              <a:rPr lang="en-US" dirty="0"/>
              <a:t>			(Psalm 23:5)</a:t>
            </a:r>
          </a:p>
          <a:p>
            <a:pPr indent="3175" eaLnBrk="1" fontAlgn="auto" hangingPunct="1">
              <a:spcBef>
                <a:spcPts val="0"/>
              </a:spcBef>
              <a:spcAft>
                <a:spcPts val="0"/>
              </a:spcAft>
              <a:buNone/>
              <a:defRPr/>
            </a:pPr>
            <a:r>
              <a:rPr lang="en-US" dirty="0"/>
              <a:t> </a:t>
            </a:r>
          </a:p>
          <a:p>
            <a:pPr indent="3175" eaLnBrk="1" fontAlgn="auto" hangingPunct="1">
              <a:spcBef>
                <a:spcPts val="0"/>
              </a:spcBef>
              <a:spcAft>
                <a:spcPts val="0"/>
              </a:spcAft>
              <a:buNone/>
              <a:defRPr/>
            </a:pPr>
            <a:r>
              <a:rPr lang="en-US" dirty="0">
                <a:solidFill>
                  <a:srgbClr val="002060"/>
                </a:solidFill>
              </a:rPr>
              <a:t>	He said: </a:t>
            </a:r>
            <a:endParaRPr lang="en-US" dirty="0" smtClean="0">
              <a:solidFill>
                <a:srgbClr val="002060"/>
              </a:solidFill>
            </a:endParaRPr>
          </a:p>
          <a:p>
            <a:pPr indent="3175" eaLnBrk="1" fontAlgn="auto" hangingPunct="1">
              <a:spcBef>
                <a:spcPts val="0"/>
              </a:spcBef>
              <a:spcAft>
                <a:spcPts val="0"/>
              </a:spcAft>
              <a:buNone/>
              <a:defRPr/>
            </a:pPr>
            <a:r>
              <a:rPr lang="en-US" dirty="0">
                <a:solidFill>
                  <a:srgbClr val="002060"/>
                </a:solidFill>
              </a:rPr>
              <a:t>	</a:t>
            </a:r>
            <a:r>
              <a:rPr lang="en-US" dirty="0" smtClean="0">
                <a:solidFill>
                  <a:srgbClr val="002060"/>
                </a:solidFill>
              </a:rPr>
              <a:t>I </a:t>
            </a:r>
            <a:r>
              <a:rPr lang="en-US" dirty="0">
                <a:solidFill>
                  <a:srgbClr val="002060"/>
                </a:solidFill>
              </a:rPr>
              <a:t>love you, L</a:t>
            </a:r>
            <a:r>
              <a:rPr lang="en-US" cap="small" dirty="0">
                <a:solidFill>
                  <a:srgbClr val="002060"/>
                </a:solidFill>
              </a:rPr>
              <a:t>ord</a:t>
            </a:r>
            <a:r>
              <a:rPr lang="en-US" dirty="0">
                <a:solidFill>
                  <a:srgbClr val="002060"/>
                </a:solidFill>
              </a:rPr>
              <a:t>, my strength,</a:t>
            </a:r>
          </a:p>
          <a:p>
            <a:pPr indent="3175" eaLnBrk="1" fontAlgn="auto" hangingPunct="1">
              <a:spcBef>
                <a:spcPts val="0"/>
              </a:spcBef>
              <a:spcAft>
                <a:spcPts val="0"/>
              </a:spcAft>
              <a:buNone/>
              <a:defRPr/>
            </a:pPr>
            <a:r>
              <a:rPr lang="en-US" dirty="0">
                <a:solidFill>
                  <a:srgbClr val="002060"/>
                </a:solidFill>
              </a:rPr>
              <a:t>	</a:t>
            </a:r>
            <a:r>
              <a:rPr lang="en-US" dirty="0" smtClean="0">
                <a:solidFill>
                  <a:srgbClr val="002060"/>
                </a:solidFill>
              </a:rPr>
              <a:t>L</a:t>
            </a:r>
            <a:r>
              <a:rPr lang="en-US" cap="small" dirty="0" smtClean="0">
                <a:solidFill>
                  <a:srgbClr val="002060"/>
                </a:solidFill>
              </a:rPr>
              <a:t>ord</a:t>
            </a:r>
            <a:r>
              <a:rPr lang="en-US" dirty="0">
                <a:solidFill>
                  <a:srgbClr val="002060"/>
                </a:solidFill>
              </a:rPr>
              <a:t>, my rock, my fortress, my deliverer,</a:t>
            </a:r>
          </a:p>
          <a:p>
            <a:pPr indent="3175" eaLnBrk="1" fontAlgn="auto" hangingPunct="1">
              <a:spcBef>
                <a:spcPts val="0"/>
              </a:spcBef>
              <a:spcAft>
                <a:spcPts val="0"/>
              </a:spcAft>
              <a:buNone/>
              <a:defRPr/>
            </a:pPr>
            <a:r>
              <a:rPr lang="en-US" dirty="0">
                <a:solidFill>
                  <a:srgbClr val="002060"/>
                </a:solidFill>
              </a:rPr>
              <a:t>	My God, my rock of refuge,</a:t>
            </a:r>
          </a:p>
          <a:p>
            <a:pPr indent="3175" eaLnBrk="1" fontAlgn="auto" hangingPunct="1">
              <a:spcBef>
                <a:spcPts val="0"/>
              </a:spcBef>
              <a:spcAft>
                <a:spcPts val="0"/>
              </a:spcAft>
              <a:buNone/>
              <a:defRPr/>
            </a:pPr>
            <a:r>
              <a:rPr lang="en-US" dirty="0">
                <a:solidFill>
                  <a:srgbClr val="002060"/>
                </a:solidFill>
              </a:rPr>
              <a:t>	</a:t>
            </a:r>
            <a:r>
              <a:rPr lang="en-US" dirty="0" smtClean="0">
                <a:solidFill>
                  <a:srgbClr val="002060"/>
                </a:solidFill>
              </a:rPr>
              <a:t>my </a:t>
            </a:r>
            <a:r>
              <a:rPr lang="en-US" dirty="0">
                <a:solidFill>
                  <a:srgbClr val="002060"/>
                </a:solidFill>
              </a:rPr>
              <a:t>shield, my saving horn, my stronghold!</a:t>
            </a:r>
          </a:p>
          <a:p>
            <a:pPr indent="3175" eaLnBrk="1" fontAlgn="auto" hangingPunct="1">
              <a:spcBef>
                <a:spcPts val="0"/>
              </a:spcBef>
              <a:spcAft>
                <a:spcPts val="0"/>
              </a:spcAft>
              <a:buNone/>
              <a:defRPr/>
            </a:pPr>
            <a:r>
              <a:rPr lang="en-US" dirty="0"/>
              <a:t>				            (Psalm 18:</a:t>
            </a:r>
            <a:r>
              <a:rPr lang="en-US" dirty="0" smtClean="0"/>
              <a:t>2-</a:t>
            </a:r>
            <a:r>
              <a:rPr lang="en-US" dirty="0" smtClean="0">
                <a:latin typeface="Arial" charset="0"/>
                <a:cs typeface="Arial" charset="0"/>
              </a:rPr>
              <a:t>3</a:t>
            </a:r>
            <a:r>
              <a:rPr lang="en-US" dirty="0" smtClean="0"/>
              <a:t>)</a:t>
            </a:r>
            <a:endParaRPr lang="en-US"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4"/>
          <p:cNvSpPr>
            <a:spLocks noGrp="1"/>
          </p:cNvSpPr>
          <p:nvPr>
            <p:ph type="title"/>
          </p:nvPr>
        </p:nvSpPr>
        <p:spPr>
          <a:xfrm>
            <a:off x="914400" y="885769"/>
            <a:ext cx="8229600" cy="990600"/>
          </a:xfrm>
        </p:spPr>
        <p:txBody>
          <a:bodyPr/>
          <a:lstStyle/>
          <a:p>
            <a:pPr eaLnBrk="1" hangingPunct="1"/>
            <a:r>
              <a:rPr lang="en-US" dirty="0" smtClean="0">
                <a:latin typeface="Arial" charset="0"/>
                <a:cs typeface="Arial" charset="0"/>
              </a:rPr>
              <a:t>Jesus: God the Son, the </a:t>
            </a:r>
            <a:br>
              <a:rPr lang="en-US" dirty="0" smtClean="0">
                <a:latin typeface="Arial" charset="0"/>
                <a:cs typeface="Arial" charset="0"/>
              </a:rPr>
            </a:br>
            <a:r>
              <a:rPr lang="en-US" dirty="0" smtClean="0">
                <a:latin typeface="Arial" charset="0"/>
                <a:cs typeface="Arial" charset="0"/>
              </a:rPr>
              <a:t>Second Person of the Trinity</a:t>
            </a:r>
          </a:p>
        </p:txBody>
      </p:sp>
      <p:sp>
        <p:nvSpPr>
          <p:cNvPr id="6" name="Content Placeholder 5"/>
          <p:cNvSpPr>
            <a:spLocks noGrp="1"/>
          </p:cNvSpPr>
          <p:nvPr>
            <p:ph idx="1"/>
          </p:nvPr>
        </p:nvSpPr>
        <p:spPr>
          <a:xfrm>
            <a:off x="1371600" y="2057400"/>
            <a:ext cx="4419600" cy="4267200"/>
          </a:xfrm>
        </p:spPr>
        <p:txBody>
          <a:bodyPr/>
          <a:lstStyle/>
          <a:p>
            <a:pPr eaLnBrk="1" hangingPunct="1"/>
            <a:r>
              <a:rPr lang="en-US" dirty="0">
                <a:latin typeface="Arial" charset="0"/>
                <a:cs typeface="Arial" charset="0"/>
              </a:rPr>
              <a:t>Jesus was eternally begotten, incarnate.</a:t>
            </a:r>
          </a:p>
          <a:p>
            <a:pPr eaLnBrk="1" hangingPunct="1"/>
            <a:r>
              <a:rPr lang="en-US" dirty="0">
                <a:latin typeface="Arial" charset="0"/>
                <a:cs typeface="Arial" charset="0"/>
              </a:rPr>
              <a:t>The word </a:t>
            </a:r>
            <a:r>
              <a:rPr lang="en-US" i="1" dirty="0">
                <a:latin typeface="Arial" charset="0"/>
                <a:cs typeface="Arial" charset="0"/>
              </a:rPr>
              <a:t>consubstantial</a:t>
            </a:r>
            <a:r>
              <a:rPr lang="en-US" dirty="0">
                <a:latin typeface="Arial" charset="0"/>
                <a:cs typeface="Arial" charset="0"/>
              </a:rPr>
              <a:t> comes from the Latin words </a:t>
            </a:r>
            <a:r>
              <a:rPr lang="en-US" i="1" dirty="0">
                <a:latin typeface="Arial" charset="0"/>
                <a:cs typeface="Arial" charset="0"/>
              </a:rPr>
              <a:t>cum </a:t>
            </a:r>
            <a:r>
              <a:rPr lang="en-US" dirty="0">
                <a:latin typeface="Arial" charset="0"/>
                <a:cs typeface="Arial" charset="0"/>
              </a:rPr>
              <a:t>(“with”) and </a:t>
            </a:r>
            <a:r>
              <a:rPr lang="en-US" i="1" dirty="0" err="1">
                <a:latin typeface="Arial" charset="0"/>
                <a:cs typeface="Arial" charset="0"/>
              </a:rPr>
              <a:t>substantia</a:t>
            </a:r>
            <a:r>
              <a:rPr lang="en-US" i="1" dirty="0">
                <a:latin typeface="Arial" charset="0"/>
                <a:cs typeface="Arial" charset="0"/>
              </a:rPr>
              <a:t> </a:t>
            </a:r>
            <a:r>
              <a:rPr lang="en-US" dirty="0">
                <a:latin typeface="Arial" charset="0"/>
                <a:cs typeface="Arial" charset="0"/>
              </a:rPr>
              <a:t>(“substance”). The word describes the relationship </a:t>
            </a:r>
            <a:r>
              <a:rPr lang="en-US" dirty="0" smtClean="0">
                <a:latin typeface="Arial" charset="0"/>
                <a:cs typeface="Arial" charset="0"/>
              </a:rPr>
              <a:t>of the </a:t>
            </a:r>
            <a:r>
              <a:rPr lang="en-US" dirty="0">
                <a:latin typeface="Arial" charset="0"/>
                <a:cs typeface="Arial" charset="0"/>
              </a:rPr>
              <a:t>Son as “one in being with” the Father.</a:t>
            </a:r>
          </a:p>
          <a:p>
            <a:pPr eaLnBrk="1" hangingPunct="1"/>
            <a:r>
              <a:rPr lang="en-US" dirty="0">
                <a:latin typeface="Arial" charset="0"/>
                <a:cs typeface="Arial" charset="0"/>
              </a:rPr>
              <a:t>“The Father and I are one</a:t>
            </a:r>
            <a:r>
              <a:rPr lang="en-US" dirty="0" smtClean="0">
                <a:latin typeface="Arial" charset="0"/>
                <a:cs typeface="Arial" charset="0"/>
              </a:rPr>
              <a:t>” (</a:t>
            </a:r>
            <a:r>
              <a:rPr lang="en-US" dirty="0">
                <a:latin typeface="Arial" charset="0"/>
                <a:cs typeface="Arial" charset="0"/>
              </a:rPr>
              <a:t>John 10:30).</a:t>
            </a:r>
          </a:p>
          <a:p>
            <a:pPr eaLnBrk="1" hangingPunct="1"/>
            <a:r>
              <a:rPr lang="en-US" dirty="0">
                <a:latin typeface="Arial" charset="0"/>
                <a:cs typeface="Arial" charset="0"/>
              </a:rPr>
              <a:t>Jesus was born to a </a:t>
            </a:r>
            <a:r>
              <a:rPr lang="en-US" dirty="0" smtClean="0">
                <a:latin typeface="Arial" charset="0"/>
                <a:cs typeface="Arial" charset="0"/>
              </a:rPr>
              <a:t>woman and died a human death.</a:t>
            </a:r>
            <a:endParaRPr lang="en-US" dirty="0">
              <a:latin typeface="Arial" charset="0"/>
              <a:cs typeface="Arial" charset="0"/>
            </a:endParaRPr>
          </a:p>
        </p:txBody>
      </p:sp>
      <p:sp>
        <p:nvSpPr>
          <p:cNvPr id="23557" name="Rectangle 4"/>
          <p:cNvSpPr>
            <a:spLocks noChangeArrowheads="1"/>
          </p:cNvSpPr>
          <p:nvPr/>
        </p:nvSpPr>
        <p:spPr bwMode="auto">
          <a:xfrm rot="-5400000">
            <a:off x="8375651" y="4395787"/>
            <a:ext cx="1035050" cy="168275"/>
          </a:xfrm>
          <a:prstGeom prst="rect">
            <a:avLst/>
          </a:prstGeom>
          <a:noFill/>
          <a:ln w="9525">
            <a:noFill/>
            <a:miter lim="800000"/>
            <a:headEnd/>
            <a:tailEnd/>
          </a:ln>
        </p:spPr>
        <p:txBody>
          <a:bodyPr wrap="none">
            <a:spAutoFit/>
          </a:bodyPr>
          <a:lstStyle/>
          <a:p>
            <a:r>
              <a:rPr lang="en-US" sz="500"/>
              <a:t>http://www.bridgebuilding.com</a:t>
            </a:r>
          </a:p>
        </p:txBody>
      </p:sp>
      <p:pic>
        <p:nvPicPr>
          <p:cNvPr id="23" name="Picture 22" descr="Jesus-www.bridgebuilding.com"/>
          <p:cNvPicPr>
            <a:picLocks noChangeAspect="1"/>
          </p:cNvPicPr>
          <p:nvPr/>
        </p:nvPicPr>
        <p:blipFill>
          <a:blip r:embed="rId3" cstate="print"/>
          <a:stretch>
            <a:fillRect/>
          </a:stretch>
        </p:blipFill>
        <p:spPr>
          <a:xfrm>
            <a:off x="6315075" y="1371600"/>
            <a:ext cx="2371725" cy="3810000"/>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7" name="TextBox 6"/>
          <p:cNvSpPr txBox="1">
            <a:spLocks noChangeArrowheads="1"/>
          </p:cNvSpPr>
          <p:nvPr/>
        </p:nvSpPr>
        <p:spPr bwMode="auto">
          <a:xfrm>
            <a:off x="6172200" y="5325268"/>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a:solidFill>
                  <a:schemeClr val="bg1">
                    <a:lumMod val="50000"/>
                  </a:schemeClr>
                </a:solidFill>
                <a:latin typeface="Calibri" pitchFamily="34" charset="0"/>
              </a:rPr>
              <a:t>© www.bridgebuilding.com</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4"/>
          <p:cNvSpPr>
            <a:spLocks noGrp="1"/>
          </p:cNvSpPr>
          <p:nvPr>
            <p:ph type="title"/>
          </p:nvPr>
        </p:nvSpPr>
        <p:spPr>
          <a:xfrm>
            <a:off x="579438" y="990600"/>
            <a:ext cx="8229600" cy="990600"/>
          </a:xfrm>
        </p:spPr>
        <p:txBody>
          <a:bodyPr/>
          <a:lstStyle/>
          <a:p>
            <a:pPr eaLnBrk="1" hangingPunct="1"/>
            <a:r>
              <a:rPr lang="en-US" dirty="0" smtClean="0">
                <a:latin typeface="Arial" charset="0"/>
                <a:cs typeface="Arial" charset="0"/>
              </a:rPr>
              <a:t>Jesus: God the Son, the </a:t>
            </a:r>
            <a:br>
              <a:rPr lang="en-US" dirty="0" smtClean="0">
                <a:latin typeface="Arial" charset="0"/>
                <a:cs typeface="Arial" charset="0"/>
              </a:rPr>
            </a:br>
            <a:r>
              <a:rPr lang="en-US" dirty="0" smtClean="0">
                <a:latin typeface="Arial" charset="0"/>
                <a:cs typeface="Arial" charset="0"/>
              </a:rPr>
              <a:t>Second Person of the Trinity </a:t>
            </a:r>
            <a:r>
              <a:rPr lang="en-US" sz="1000" dirty="0" smtClean="0">
                <a:latin typeface="Arial" charset="0"/>
                <a:cs typeface="Arial" charset="0"/>
              </a:rPr>
              <a:t>(cont’d.)</a:t>
            </a:r>
          </a:p>
        </p:txBody>
      </p:sp>
      <p:sp>
        <p:nvSpPr>
          <p:cNvPr id="6" name="Content Placeholder 5"/>
          <p:cNvSpPr>
            <a:spLocks noGrp="1"/>
          </p:cNvSpPr>
          <p:nvPr>
            <p:ph idx="1"/>
          </p:nvPr>
        </p:nvSpPr>
        <p:spPr>
          <a:xfrm>
            <a:off x="1371600" y="2133600"/>
            <a:ext cx="4495800" cy="4267200"/>
          </a:xfrm>
        </p:spPr>
        <p:txBody>
          <a:bodyPr/>
          <a:lstStyle/>
          <a:p>
            <a:pPr eaLnBrk="1" hangingPunct="1"/>
            <a:r>
              <a:rPr lang="en-US" dirty="0">
                <a:latin typeface="Arial" charset="0"/>
                <a:cs typeface="Arial" charset="0"/>
              </a:rPr>
              <a:t>“I am the bread of life” (John 6:35).</a:t>
            </a:r>
          </a:p>
          <a:p>
            <a:pPr eaLnBrk="1" hangingPunct="1"/>
            <a:r>
              <a:rPr lang="en-US" dirty="0">
                <a:latin typeface="Arial" charset="0"/>
                <a:cs typeface="Arial" charset="0"/>
              </a:rPr>
              <a:t>“I am the light of the world” (8:12).</a:t>
            </a:r>
          </a:p>
          <a:p>
            <a:pPr eaLnBrk="1" hangingPunct="1"/>
            <a:r>
              <a:rPr lang="en-US" dirty="0">
                <a:latin typeface="Arial" charset="0"/>
                <a:cs typeface="Arial" charset="0"/>
              </a:rPr>
              <a:t>“I am the gate for the sheep” (10:7).</a:t>
            </a:r>
          </a:p>
          <a:p>
            <a:pPr eaLnBrk="1" hangingPunct="1"/>
            <a:r>
              <a:rPr lang="en-US" dirty="0">
                <a:latin typeface="Arial" charset="0"/>
                <a:cs typeface="Arial" charset="0"/>
              </a:rPr>
              <a:t>“I am the good shepherd” (10:11).</a:t>
            </a:r>
          </a:p>
          <a:p>
            <a:pPr eaLnBrk="1" hangingPunct="1"/>
            <a:r>
              <a:rPr lang="en-US" dirty="0">
                <a:latin typeface="Arial" charset="0"/>
                <a:cs typeface="Arial" charset="0"/>
              </a:rPr>
              <a:t>“I am the resurrection and the life” (11:25).</a:t>
            </a:r>
          </a:p>
          <a:p>
            <a:pPr eaLnBrk="1" hangingPunct="1"/>
            <a:r>
              <a:rPr lang="en-US" dirty="0">
                <a:latin typeface="Arial" charset="0"/>
                <a:cs typeface="Arial" charset="0"/>
              </a:rPr>
              <a:t>“I am the way and the truth and the life” (14:6).</a:t>
            </a:r>
          </a:p>
          <a:p>
            <a:pPr eaLnBrk="1" hangingPunct="1"/>
            <a:r>
              <a:rPr lang="en-US" dirty="0">
                <a:latin typeface="Arial" charset="0"/>
                <a:cs typeface="Arial" charset="0"/>
              </a:rPr>
              <a:t>“I am the vine, you are the branches” (15:5</a:t>
            </a:r>
            <a:r>
              <a:rPr lang="en-US" dirty="0" smtClean="0">
                <a:latin typeface="Arial" charset="0"/>
                <a:cs typeface="Arial" charset="0"/>
              </a:rPr>
              <a:t>).</a:t>
            </a:r>
            <a:endParaRPr lang="en-US" dirty="0">
              <a:latin typeface="Arial" charset="0"/>
              <a:cs typeface="Arial" charset="0"/>
            </a:endParaRPr>
          </a:p>
        </p:txBody>
      </p:sp>
      <p:sp>
        <p:nvSpPr>
          <p:cNvPr id="24581" name="Rectangle 4"/>
          <p:cNvSpPr>
            <a:spLocks noChangeArrowheads="1"/>
          </p:cNvSpPr>
          <p:nvPr/>
        </p:nvSpPr>
        <p:spPr bwMode="auto">
          <a:xfrm rot="-5400000">
            <a:off x="8375651" y="4395787"/>
            <a:ext cx="1035050" cy="168275"/>
          </a:xfrm>
          <a:prstGeom prst="rect">
            <a:avLst/>
          </a:prstGeom>
          <a:noFill/>
          <a:ln w="9525">
            <a:noFill/>
            <a:miter lim="800000"/>
            <a:headEnd/>
            <a:tailEnd/>
          </a:ln>
        </p:spPr>
        <p:txBody>
          <a:bodyPr wrap="none">
            <a:spAutoFit/>
          </a:bodyPr>
          <a:lstStyle/>
          <a:p>
            <a:r>
              <a:rPr lang="en-US" sz="500"/>
              <a:t>http://www.bridgebuilding.com</a:t>
            </a:r>
          </a:p>
        </p:txBody>
      </p:sp>
      <p:pic>
        <p:nvPicPr>
          <p:cNvPr id="7" name="Picture 6" descr="Jesus-www.bridgebuilding.com"/>
          <p:cNvPicPr>
            <a:picLocks noChangeAspect="1"/>
          </p:cNvPicPr>
          <p:nvPr/>
        </p:nvPicPr>
        <p:blipFill>
          <a:blip r:embed="rId3" cstate="print"/>
          <a:stretch>
            <a:fillRect/>
          </a:stretch>
        </p:blipFill>
        <p:spPr>
          <a:xfrm>
            <a:off x="6315075" y="1371600"/>
            <a:ext cx="2371725" cy="3810000"/>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8" name="TextBox 7"/>
          <p:cNvSpPr txBox="1">
            <a:spLocks noChangeArrowheads="1"/>
          </p:cNvSpPr>
          <p:nvPr/>
        </p:nvSpPr>
        <p:spPr bwMode="auto">
          <a:xfrm>
            <a:off x="6172200" y="5325268"/>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a:solidFill>
                  <a:schemeClr val="bg1">
                    <a:lumMod val="50000"/>
                  </a:schemeClr>
                </a:solidFill>
                <a:latin typeface="Calibri" pitchFamily="34" charset="0"/>
              </a:rPr>
              <a:t>© www.bridgebuilding.com</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HolySpirit-wikimedia.JPG"/>
          <p:cNvPicPr>
            <a:picLocks noChangeAspect="1"/>
          </p:cNvPicPr>
          <p:nvPr/>
        </p:nvPicPr>
        <p:blipFill>
          <a:blip r:embed="rId3" cstate="print"/>
          <a:stretch>
            <a:fillRect/>
          </a:stretch>
        </p:blipFill>
        <p:spPr>
          <a:xfrm>
            <a:off x="5039810" y="2667000"/>
            <a:ext cx="3429000" cy="3361656"/>
          </a:xfrm>
          <a:prstGeom prst="ellipse">
            <a:avLst/>
          </a:prstGeom>
          <a:ln>
            <a:noFill/>
          </a:ln>
          <a:effectLst>
            <a:softEdge rad="112500"/>
          </a:effectLst>
        </p:spPr>
      </p:pic>
      <p:sp>
        <p:nvSpPr>
          <p:cNvPr id="25602" name="Title 1"/>
          <p:cNvSpPr>
            <a:spLocks noGrp="1"/>
          </p:cNvSpPr>
          <p:nvPr>
            <p:ph type="title"/>
          </p:nvPr>
        </p:nvSpPr>
        <p:spPr>
          <a:xfrm>
            <a:off x="925010" y="990207"/>
            <a:ext cx="8229600" cy="533400"/>
          </a:xfrm>
        </p:spPr>
        <p:txBody>
          <a:bodyPr/>
          <a:lstStyle/>
          <a:p>
            <a:pPr eaLnBrk="1" hangingPunct="1"/>
            <a:r>
              <a:rPr lang="en-US" sz="2400" dirty="0" smtClean="0">
                <a:latin typeface="Arial" charset="0"/>
                <a:cs typeface="Arial" charset="0"/>
              </a:rPr>
              <a:t>God the Holy Spirit, the Third Person of the Trinity</a:t>
            </a:r>
          </a:p>
        </p:txBody>
      </p:sp>
      <p:sp>
        <p:nvSpPr>
          <p:cNvPr id="3" name="Content Placeholder 2"/>
          <p:cNvSpPr>
            <a:spLocks noGrp="1"/>
          </p:cNvSpPr>
          <p:nvPr>
            <p:ph idx="1"/>
          </p:nvPr>
        </p:nvSpPr>
        <p:spPr>
          <a:xfrm>
            <a:off x="1371600" y="1523607"/>
            <a:ext cx="6934200" cy="5105400"/>
          </a:xfrm>
        </p:spPr>
        <p:txBody>
          <a:bodyPr rtlCol="0">
            <a:normAutofit/>
          </a:bodyPr>
          <a:lstStyle/>
          <a:p>
            <a:pPr eaLnBrk="1" fontAlgn="auto" hangingPunct="1">
              <a:spcAft>
                <a:spcPts val="0"/>
              </a:spcAft>
              <a:buFont typeface="Arial" pitchFamily="34" charset="0"/>
              <a:buChar char="•"/>
              <a:defRPr/>
            </a:pPr>
            <a:r>
              <a:rPr lang="en-US" sz="1800" dirty="0"/>
              <a:t>The Holy Spirit proceeds from the Father and the Son.</a:t>
            </a:r>
          </a:p>
          <a:p>
            <a:pPr eaLnBrk="1" fontAlgn="auto" hangingPunct="1">
              <a:spcAft>
                <a:spcPts val="0"/>
              </a:spcAft>
              <a:buFont typeface="Arial" pitchFamily="34" charset="0"/>
              <a:buChar char="•"/>
              <a:defRPr/>
            </a:pPr>
            <a:r>
              <a:rPr lang="en-US" sz="1800" dirty="0"/>
              <a:t>The Hebrew word </a:t>
            </a:r>
            <a:r>
              <a:rPr lang="en-US" sz="1800" i="1" dirty="0" err="1"/>
              <a:t>ruah</a:t>
            </a:r>
            <a:r>
              <a:rPr lang="en-US" sz="1800" i="1" dirty="0"/>
              <a:t>,</a:t>
            </a:r>
            <a:r>
              <a:rPr lang="en-US" sz="1800" dirty="0"/>
              <a:t> meaning “wind,” may also be translated as “Spirit of God.”</a:t>
            </a:r>
          </a:p>
          <a:p>
            <a:pPr eaLnBrk="1" fontAlgn="auto" hangingPunct="1">
              <a:spcAft>
                <a:spcPts val="0"/>
              </a:spcAft>
              <a:buFont typeface="Arial" pitchFamily="34" charset="0"/>
              <a:buChar char="•"/>
              <a:defRPr/>
            </a:pPr>
            <a:r>
              <a:rPr lang="en-US" sz="1800" dirty="0" smtClean="0"/>
              <a:t>In </a:t>
            </a:r>
            <a:r>
              <a:rPr lang="en-US" sz="1800" dirty="0"/>
              <a:t>the Old Testament, the Spirit was </a:t>
            </a:r>
            <a:br>
              <a:rPr lang="en-US" sz="1800" dirty="0"/>
            </a:br>
            <a:r>
              <a:rPr lang="en-US" sz="1800" dirty="0"/>
              <a:t>the creative aspect of God</a:t>
            </a:r>
            <a:r>
              <a:rPr lang="en-US" sz="1800" dirty="0" smtClean="0"/>
              <a:t>.</a:t>
            </a:r>
            <a:endParaRPr lang="en-US" sz="1800" dirty="0"/>
          </a:p>
          <a:p>
            <a:pPr eaLnBrk="1" fontAlgn="auto" hangingPunct="1">
              <a:spcAft>
                <a:spcPts val="0"/>
              </a:spcAft>
              <a:buFont typeface="Arial" pitchFamily="34" charset="0"/>
              <a:buChar char="•"/>
              <a:defRPr/>
            </a:pPr>
            <a:r>
              <a:rPr lang="en-US" sz="1800" dirty="0" smtClean="0"/>
              <a:t>The </a:t>
            </a:r>
            <a:r>
              <a:rPr lang="en-US" sz="1800" dirty="0"/>
              <a:t>Holy Spirit is the source of </a:t>
            </a:r>
            <a:br>
              <a:rPr lang="en-US" sz="1800" dirty="0"/>
            </a:br>
            <a:r>
              <a:rPr lang="en-US" sz="1800" dirty="0"/>
              <a:t>inspiration and power</a:t>
            </a:r>
            <a:r>
              <a:rPr lang="en-US" sz="1800" dirty="0" smtClean="0"/>
              <a:t>.</a:t>
            </a:r>
          </a:p>
        </p:txBody>
      </p:sp>
      <p:sp>
        <p:nvSpPr>
          <p:cNvPr id="5" name="TextBox 4"/>
          <p:cNvSpPr txBox="1">
            <a:spLocks noChangeArrowheads="1"/>
          </p:cNvSpPr>
          <p:nvPr/>
        </p:nvSpPr>
        <p:spPr bwMode="auto">
          <a:xfrm>
            <a:off x="6378615" y="5895079"/>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latin typeface="Calibri" pitchFamily="34" charset="0"/>
              </a:rPr>
              <a:t>Public domain</a:t>
            </a:r>
            <a:endParaRPr lang="en-US" sz="500" dirty="0">
              <a:solidFill>
                <a:schemeClr val="bg1">
                  <a:lumMod val="50000"/>
                </a:schemeClr>
              </a:solidFill>
              <a:latin typeface="Calibri"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HolySpiritdove-wikimedia.JPG"/>
          <p:cNvPicPr>
            <a:picLocks noChangeAspect="1"/>
          </p:cNvPicPr>
          <p:nvPr/>
        </p:nvPicPr>
        <p:blipFill>
          <a:blip r:embed="rId3" cstate="print"/>
          <a:srcRect l="-3769" t="-2888" r="-1761" b="-8664"/>
          <a:stretch>
            <a:fillRect/>
          </a:stretch>
        </p:blipFill>
        <p:spPr>
          <a:xfrm>
            <a:off x="5355434" y="2886463"/>
            <a:ext cx="3356406" cy="2145202"/>
          </a:xfrm>
          <a:prstGeom prst="rect">
            <a:avLst/>
          </a:prstGeom>
        </p:spPr>
      </p:pic>
      <p:pic>
        <p:nvPicPr>
          <p:cNvPr id="12" name="Picture 11" descr="HolySpiritpentecost-wikimedia.jpg"/>
          <p:cNvPicPr>
            <a:picLocks noChangeAspect="1"/>
          </p:cNvPicPr>
          <p:nvPr/>
        </p:nvPicPr>
        <p:blipFill>
          <a:blip r:embed="rId4" cstate="print"/>
          <a:srcRect t="9768" r="6169" b="48010"/>
          <a:stretch>
            <a:fillRect/>
          </a:stretch>
        </p:blipFill>
        <p:spPr bwMode="auto">
          <a:xfrm rot="381286">
            <a:off x="2910104" y="2518649"/>
            <a:ext cx="2653084" cy="2782502"/>
          </a:xfrm>
          <a:prstGeom prst="rect">
            <a:avLst/>
          </a:prstGeom>
          <a:noFill/>
          <a:ln w="9525">
            <a:noFill/>
            <a:miter lim="800000"/>
            <a:headEnd/>
            <a:tailEnd/>
          </a:ln>
        </p:spPr>
      </p:pic>
      <p:pic>
        <p:nvPicPr>
          <p:cNvPr id="13" name="Picture 12" descr="HolySpiritwind-wikimedia.jpg"/>
          <p:cNvPicPr>
            <a:picLocks noChangeAspect="1"/>
          </p:cNvPicPr>
          <p:nvPr/>
        </p:nvPicPr>
        <p:blipFill>
          <a:blip r:embed="rId5" cstate="print"/>
          <a:srcRect l="38614" r="34654" b="66473"/>
          <a:stretch>
            <a:fillRect/>
          </a:stretch>
        </p:blipFill>
        <p:spPr bwMode="auto">
          <a:xfrm rot="21216331">
            <a:off x="695329" y="2240186"/>
            <a:ext cx="2106064" cy="3437756"/>
          </a:xfrm>
          <a:prstGeom prst="rect">
            <a:avLst/>
          </a:prstGeom>
          <a:noFill/>
          <a:ln w="9525">
            <a:noFill/>
            <a:miter lim="800000"/>
            <a:headEnd/>
            <a:tailEnd/>
          </a:ln>
        </p:spPr>
      </p:pic>
      <p:sp>
        <p:nvSpPr>
          <p:cNvPr id="6" name="Content Placeholder 5"/>
          <p:cNvSpPr>
            <a:spLocks noGrp="1"/>
          </p:cNvSpPr>
          <p:nvPr>
            <p:ph idx="1"/>
          </p:nvPr>
        </p:nvSpPr>
        <p:spPr>
          <a:xfrm>
            <a:off x="654659" y="1313455"/>
            <a:ext cx="7315200" cy="515733"/>
          </a:xfrm>
        </p:spPr>
        <p:txBody>
          <a:bodyPr/>
          <a:lstStyle/>
          <a:p>
            <a:pPr eaLnBrk="1" hangingPunct="1">
              <a:buFont typeface="Arial" charset="0"/>
              <a:buNone/>
            </a:pPr>
            <a:r>
              <a:rPr lang="en-US" dirty="0" smtClean="0">
                <a:latin typeface="Arial" charset="0"/>
                <a:cs typeface="Arial" charset="0"/>
              </a:rPr>
              <a:t>Common images of the Holy Spirit:</a:t>
            </a:r>
          </a:p>
        </p:txBody>
      </p:sp>
      <p:sp>
        <p:nvSpPr>
          <p:cNvPr id="7" name="Title 1"/>
          <p:cNvSpPr>
            <a:spLocks noGrp="1"/>
          </p:cNvSpPr>
          <p:nvPr>
            <p:ph type="title"/>
          </p:nvPr>
        </p:nvSpPr>
        <p:spPr>
          <a:xfrm>
            <a:off x="632888" y="714887"/>
            <a:ext cx="8229600" cy="533400"/>
          </a:xfrm>
        </p:spPr>
        <p:txBody>
          <a:bodyPr rtlCol="0">
            <a:normAutofit fontScale="90000"/>
          </a:bodyPr>
          <a:lstStyle/>
          <a:p>
            <a:pPr eaLnBrk="1" fontAlgn="auto" hangingPunct="1">
              <a:spcAft>
                <a:spcPts val="0"/>
              </a:spcAft>
              <a:defRPr/>
            </a:pPr>
            <a:r>
              <a:rPr lang="en-US" sz="2700" dirty="0" smtClean="0"/>
              <a:t>God the Holy Spirit, the Third Person of the Trinity </a:t>
            </a:r>
            <a:r>
              <a:rPr lang="en-US" sz="1100" dirty="0" smtClean="0"/>
              <a:t>(cont’d.)</a:t>
            </a:r>
            <a:endParaRPr lang="en-US" sz="1100" dirty="0"/>
          </a:p>
        </p:txBody>
      </p:sp>
      <p:sp>
        <p:nvSpPr>
          <p:cNvPr id="2" name="Rectangle 1"/>
          <p:cNvSpPr/>
          <p:nvPr/>
        </p:nvSpPr>
        <p:spPr>
          <a:xfrm>
            <a:off x="6605801" y="1857759"/>
            <a:ext cx="1447800" cy="1045223"/>
          </a:xfrm>
          <a:prstGeom prst="rect">
            <a:avLst/>
          </a:prstGeom>
        </p:spPr>
        <p:txBody>
          <a:bodyPr wrap="square">
            <a:spAutoFit/>
          </a:bodyPr>
          <a:lstStyle/>
          <a:p>
            <a:pPr eaLnBrk="1" hangingPunct="1">
              <a:lnSpc>
                <a:spcPct val="350000"/>
              </a:lnSpc>
            </a:pPr>
            <a:r>
              <a:rPr lang="en-US" sz="2200" b="1" dirty="0" smtClean="0">
                <a:solidFill>
                  <a:srgbClr val="C00000"/>
                </a:solidFill>
              </a:rPr>
              <a:t>Dove</a:t>
            </a:r>
            <a:endParaRPr lang="en-US" sz="2200" b="1" dirty="0">
              <a:solidFill>
                <a:srgbClr val="C00000"/>
              </a:solidFill>
            </a:endParaRPr>
          </a:p>
        </p:txBody>
      </p:sp>
      <p:sp>
        <p:nvSpPr>
          <p:cNvPr id="8" name="Rectangle 7"/>
          <p:cNvSpPr/>
          <p:nvPr/>
        </p:nvSpPr>
        <p:spPr>
          <a:xfrm rot="21204310">
            <a:off x="922370" y="1160028"/>
            <a:ext cx="1019772" cy="1061829"/>
          </a:xfrm>
          <a:prstGeom prst="rect">
            <a:avLst/>
          </a:prstGeom>
        </p:spPr>
        <p:txBody>
          <a:bodyPr wrap="square">
            <a:spAutoFit/>
          </a:bodyPr>
          <a:lstStyle/>
          <a:p>
            <a:pPr eaLnBrk="1" hangingPunct="1">
              <a:lnSpc>
                <a:spcPct val="350000"/>
              </a:lnSpc>
            </a:pPr>
            <a:r>
              <a:rPr lang="en-US" sz="2200" b="1" dirty="0" smtClean="0">
                <a:solidFill>
                  <a:srgbClr val="C00000"/>
                </a:solidFill>
              </a:rPr>
              <a:t>Wind</a:t>
            </a:r>
            <a:endParaRPr lang="en-US" sz="2200" b="1" dirty="0">
              <a:solidFill>
                <a:srgbClr val="C00000"/>
              </a:solidFill>
            </a:endParaRPr>
          </a:p>
        </p:txBody>
      </p:sp>
      <p:sp>
        <p:nvSpPr>
          <p:cNvPr id="10" name="Rectangle 9"/>
          <p:cNvSpPr/>
          <p:nvPr/>
        </p:nvSpPr>
        <p:spPr>
          <a:xfrm rot="369036">
            <a:off x="4119638" y="1472291"/>
            <a:ext cx="1447800" cy="1045223"/>
          </a:xfrm>
          <a:prstGeom prst="rect">
            <a:avLst/>
          </a:prstGeom>
        </p:spPr>
        <p:txBody>
          <a:bodyPr wrap="square">
            <a:spAutoFit/>
          </a:bodyPr>
          <a:lstStyle/>
          <a:p>
            <a:pPr eaLnBrk="1" hangingPunct="1">
              <a:lnSpc>
                <a:spcPct val="350000"/>
              </a:lnSpc>
            </a:pPr>
            <a:r>
              <a:rPr lang="en-US" sz="2200" b="1" dirty="0" smtClean="0">
                <a:solidFill>
                  <a:srgbClr val="C00000"/>
                </a:solidFill>
              </a:rPr>
              <a:t>Fire</a:t>
            </a:r>
            <a:endParaRPr lang="en-US" sz="2200" b="1" dirty="0">
              <a:solidFill>
                <a:srgbClr val="C00000"/>
              </a:solidFill>
            </a:endParaRPr>
          </a:p>
        </p:txBody>
      </p:sp>
      <p:sp>
        <p:nvSpPr>
          <p:cNvPr id="14" name="TextBox 13"/>
          <p:cNvSpPr txBox="1">
            <a:spLocks noChangeArrowheads="1"/>
          </p:cNvSpPr>
          <p:nvPr/>
        </p:nvSpPr>
        <p:spPr bwMode="auto">
          <a:xfrm rot="347512">
            <a:off x="3394525" y="5276720"/>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latin typeface="Calibri" pitchFamily="34" charset="0"/>
              </a:rPr>
              <a:t>Images in public domain</a:t>
            </a:r>
            <a:endParaRPr lang="en-US" sz="500" dirty="0">
              <a:solidFill>
                <a:schemeClr val="bg1">
                  <a:lumMod val="50000"/>
                </a:schemeClr>
              </a:solidFill>
              <a:latin typeface="Calibri" pitchFamily="34"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4400" y="1752600"/>
            <a:ext cx="3962400" cy="4373563"/>
          </a:xfrm>
        </p:spPr>
        <p:txBody>
          <a:bodyPr/>
          <a:lstStyle/>
          <a:p>
            <a:pPr eaLnBrk="1" hangingPunct="1"/>
            <a:r>
              <a:rPr lang="en-US" sz="2400" dirty="0" smtClean="0">
                <a:latin typeface="Arial" charset="0"/>
                <a:cs typeface="Arial" charset="0"/>
              </a:rPr>
              <a:t>Manifestation of the Holy Spirit can be seen through:</a:t>
            </a:r>
          </a:p>
          <a:p>
            <a:pPr lvl="1" eaLnBrk="1" hangingPunct="1">
              <a:buFont typeface="Courier New" panose="02070309020205020404" pitchFamily="49" charset="0"/>
              <a:buChar char="o"/>
            </a:pPr>
            <a:r>
              <a:rPr lang="en-US" sz="2000" dirty="0" smtClean="0">
                <a:latin typeface="Arial" charset="0"/>
                <a:cs typeface="Arial" charset="0"/>
              </a:rPr>
              <a:t>the Gifts of the Holy Spirit</a:t>
            </a:r>
          </a:p>
          <a:p>
            <a:pPr lvl="1" eaLnBrk="1" hangingPunct="1">
              <a:buFont typeface="Courier New" panose="02070309020205020404" pitchFamily="49" charset="0"/>
              <a:buChar char="o"/>
            </a:pPr>
            <a:r>
              <a:rPr lang="en-US" sz="2000" dirty="0" smtClean="0">
                <a:latin typeface="Arial" charset="0"/>
                <a:cs typeface="Arial" charset="0"/>
              </a:rPr>
              <a:t>the </a:t>
            </a:r>
            <a:r>
              <a:rPr lang="en-US" sz="2000" dirty="0" smtClean="0">
                <a:latin typeface="Arial" charset="0"/>
                <a:cs typeface="Arial" charset="0"/>
              </a:rPr>
              <a:t>fruits </a:t>
            </a:r>
            <a:r>
              <a:rPr lang="en-US" sz="2000" dirty="0" smtClean="0">
                <a:latin typeface="Arial" charset="0"/>
                <a:cs typeface="Arial" charset="0"/>
              </a:rPr>
              <a:t>of the Holy Spirit</a:t>
            </a:r>
            <a:endParaRPr lang="en-US" dirty="0" smtClean="0">
              <a:latin typeface="Arial" charset="0"/>
              <a:cs typeface="Arial" charset="0"/>
            </a:endParaRPr>
          </a:p>
          <a:p>
            <a:pPr eaLnBrk="1" hangingPunct="1"/>
            <a:endParaRPr lang="en-US" dirty="0" smtClean="0">
              <a:latin typeface="Arial" charset="0"/>
              <a:cs typeface="Arial" charset="0"/>
            </a:endParaRPr>
          </a:p>
          <a:p>
            <a:pPr lvl="2" eaLnBrk="1" hangingPunct="1"/>
            <a:endParaRPr lang="en-US" dirty="0" smtClean="0">
              <a:latin typeface="Arial" charset="0"/>
              <a:cs typeface="Arial" charset="0"/>
            </a:endParaRPr>
          </a:p>
        </p:txBody>
      </p:sp>
      <p:sp>
        <p:nvSpPr>
          <p:cNvPr id="4" name="Title 1"/>
          <p:cNvSpPr>
            <a:spLocks noGrp="1"/>
          </p:cNvSpPr>
          <p:nvPr>
            <p:ph type="title"/>
          </p:nvPr>
        </p:nvSpPr>
        <p:spPr>
          <a:xfrm>
            <a:off x="609600" y="885032"/>
            <a:ext cx="8229600" cy="533400"/>
          </a:xfrm>
        </p:spPr>
        <p:txBody>
          <a:bodyPr rtlCol="0">
            <a:normAutofit fontScale="90000"/>
          </a:bodyPr>
          <a:lstStyle/>
          <a:p>
            <a:pPr eaLnBrk="1" fontAlgn="auto" hangingPunct="1">
              <a:spcAft>
                <a:spcPts val="0"/>
              </a:spcAft>
              <a:defRPr/>
            </a:pPr>
            <a:r>
              <a:rPr lang="en-US" sz="2700" dirty="0" smtClean="0"/>
              <a:t>God the Holy Spirit, the Third Person of the Trinity </a:t>
            </a:r>
            <a:r>
              <a:rPr lang="en-US" sz="1100" dirty="0" smtClean="0"/>
              <a:t>(cont’d.)</a:t>
            </a:r>
            <a:endParaRPr lang="en-US" sz="1100" dirty="0"/>
          </a:p>
        </p:txBody>
      </p:sp>
      <p:pic>
        <p:nvPicPr>
          <p:cNvPr id="11" name="Picture 10" descr="holyspirit2-wikimedia.PNG"/>
          <p:cNvPicPr>
            <a:picLocks noChangeAspect="1"/>
          </p:cNvPicPr>
          <p:nvPr/>
        </p:nvPicPr>
        <p:blipFill>
          <a:blip r:embed="rId3" cstate="print"/>
          <a:stretch>
            <a:fillRect/>
          </a:stretch>
        </p:blipFill>
        <p:spPr>
          <a:xfrm>
            <a:off x="1143000" y="1681163"/>
            <a:ext cx="3357126" cy="4419600"/>
          </a:xfrm>
          <a:prstGeom prst="snip2DiagRect">
            <a:avLst/>
          </a:prstGeom>
          <a:solidFill>
            <a:srgbClr val="FFFFFF">
              <a:shade val="85000"/>
            </a:srgbClr>
          </a:solidFill>
          <a:ln w="88900" cap="sq">
            <a:solidFill>
              <a:schemeClr val="accent6">
                <a:lumMod val="75000"/>
              </a:schemeClr>
            </a:solidFill>
            <a:miter lim="800000"/>
          </a:ln>
          <a:effectLst>
            <a:outerShdw blurRad="76200" dir="18900000" sy="23000" kx="-1200000" algn="bl" rotWithShape="0">
              <a:prstClr val="black">
                <a:alpha val="20000"/>
              </a:prstClr>
            </a:outerShdw>
          </a:effectLst>
          <a:scene3d>
            <a:camera prst="orthographicFront"/>
            <a:lightRig rig="twoPt" dir="t">
              <a:rot lat="0" lon="0" rev="7200000"/>
            </a:lightRig>
          </a:scene3d>
          <a:sp3d>
            <a:bevelT w="25400" h="19050"/>
            <a:contourClr>
              <a:srgbClr val="FFFFFF"/>
            </a:contourClr>
          </a:sp3d>
        </p:spPr>
      </p:pic>
      <p:sp>
        <p:nvSpPr>
          <p:cNvPr id="5" name="TextBox 4"/>
          <p:cNvSpPr txBox="1">
            <a:spLocks noChangeArrowheads="1"/>
          </p:cNvSpPr>
          <p:nvPr/>
        </p:nvSpPr>
        <p:spPr bwMode="auto">
          <a:xfrm>
            <a:off x="1752600" y="6126163"/>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latin typeface="Calibri" pitchFamily="34" charset="0"/>
              </a:rPr>
              <a:t>Public domain</a:t>
            </a:r>
            <a:endParaRPr lang="en-US" sz="500" dirty="0">
              <a:solidFill>
                <a:schemeClr val="bg1">
                  <a:lumMod val="50000"/>
                </a:schemeClr>
              </a:solidFill>
              <a:latin typeface="Calibri" pitchFamily="34"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Acknowledgments</a:t>
            </a:r>
            <a:endParaRPr lang="en-US" dirty="0"/>
          </a:p>
        </p:txBody>
      </p:sp>
      <p:sp>
        <p:nvSpPr>
          <p:cNvPr id="3" name="Content Placeholder 2"/>
          <p:cNvSpPr>
            <a:spLocks noGrp="1"/>
          </p:cNvSpPr>
          <p:nvPr>
            <p:ph idx="1"/>
          </p:nvPr>
        </p:nvSpPr>
        <p:spPr>
          <a:xfrm>
            <a:off x="1295400" y="1828800"/>
            <a:ext cx="7315200" cy="3840163"/>
          </a:xfrm>
        </p:spPr>
        <p:txBody>
          <a:bodyPr/>
          <a:lstStyle/>
          <a:p>
            <a:pPr marL="0" indent="0">
              <a:buNone/>
            </a:pPr>
            <a:r>
              <a:rPr lang="en-US" sz="1400" dirty="0" smtClean="0"/>
              <a:t>The Scripture quotations in this PowerPoint </a:t>
            </a:r>
            <a:r>
              <a:rPr lang="en-US" sz="1400" dirty="0"/>
              <a:t>are taken from the </a:t>
            </a:r>
            <a:r>
              <a:rPr lang="en-US" sz="1400" i="1" dirty="0"/>
              <a:t>New American Bible, revised edition </a:t>
            </a:r>
            <a:r>
              <a:rPr lang="en-US" sz="1400" dirty="0"/>
              <a:t>© 2010, 1991, 1986, 1970 Confraternity of Christian Doctrine, Inc., Washington</a:t>
            </a:r>
            <a:r>
              <a:rPr lang="en-US" sz="1400"/>
              <a:t>, </a:t>
            </a:r>
            <a:r>
              <a:rPr lang="en-US" sz="1400" smtClean="0"/>
              <a:t>DC</a:t>
            </a:r>
            <a:r>
              <a:rPr lang="en-US" sz="1400" dirty="0"/>
              <a:t>. All Rights Reserved. No part of this work may be reproduced or transmitted in any form or by any means, electronic or mechanical, including photocopying, recording, or by any information storage and retrieval system, without permission in writing from the copyright </a:t>
            </a:r>
            <a:r>
              <a:rPr lang="en-US" sz="1400" dirty="0" smtClean="0"/>
              <a:t>owner.</a:t>
            </a:r>
          </a:p>
          <a:p>
            <a:pPr marL="0" indent="0">
              <a:buNone/>
            </a:pPr>
            <a:r>
              <a:rPr lang="en-US" sz="1400" dirty="0"/>
              <a:t> </a:t>
            </a:r>
            <a:r>
              <a:rPr lang="en-US" sz="1400" dirty="0" smtClean="0"/>
              <a:t>     The first excerpt </a:t>
            </a:r>
            <a:r>
              <a:rPr lang="en-US" sz="1400" dirty="0"/>
              <a:t>on </a:t>
            </a:r>
            <a:r>
              <a:rPr lang="en-US" sz="1400" dirty="0" smtClean="0"/>
              <a:t>slide 8 is from the </a:t>
            </a:r>
            <a:r>
              <a:rPr lang="en-US" sz="1400" dirty="0"/>
              <a:t>English translation of the </a:t>
            </a:r>
            <a:r>
              <a:rPr lang="en-US" sz="1400" i="1" dirty="0"/>
              <a:t>Catechism of the Catholic Church</a:t>
            </a:r>
            <a:r>
              <a:rPr lang="en-US" sz="1400" dirty="0"/>
              <a:t> for use in the United States of America, second edition </a:t>
            </a:r>
            <a:r>
              <a:rPr lang="en-US" sz="1400" i="1" dirty="0"/>
              <a:t>(CCC),</a:t>
            </a:r>
            <a:r>
              <a:rPr lang="en-US" sz="1400" dirty="0"/>
              <a:t> number </a:t>
            </a:r>
            <a:r>
              <a:rPr lang="en-US" sz="1400" dirty="0" smtClean="0"/>
              <a:t>239. </a:t>
            </a:r>
            <a:r>
              <a:rPr lang="en-US" sz="1400" dirty="0"/>
              <a:t>Copyright © 1994 by the United States Catholic Conference, Inc.—</a:t>
            </a:r>
            <a:r>
              <a:rPr lang="en-US" sz="1400" dirty="0" err="1"/>
              <a:t>Libreria</a:t>
            </a:r>
            <a:r>
              <a:rPr lang="en-US" sz="1400" dirty="0"/>
              <a:t> </a:t>
            </a:r>
            <a:r>
              <a:rPr lang="en-US" sz="1400" dirty="0" err="1"/>
              <a:t>Editrice</a:t>
            </a:r>
            <a:r>
              <a:rPr lang="en-US" sz="1400" dirty="0"/>
              <a:t> </a:t>
            </a:r>
            <a:r>
              <a:rPr lang="en-US" sz="1400" dirty="0" err="1"/>
              <a:t>Vaticana</a:t>
            </a:r>
            <a:r>
              <a:rPr lang="en-US" sz="1400" dirty="0"/>
              <a:t> (LEV). English translation of the </a:t>
            </a:r>
            <a:r>
              <a:rPr lang="en-US" sz="1400" i="1" dirty="0"/>
              <a:t>Catechism of the Catholic Church: Modifications from the </a:t>
            </a:r>
            <a:r>
              <a:rPr lang="en-US" sz="1400" i="1" dirty="0" err="1"/>
              <a:t>Editio</a:t>
            </a:r>
            <a:r>
              <a:rPr lang="en-US" sz="1400" i="1" dirty="0"/>
              <a:t> </a:t>
            </a:r>
            <a:r>
              <a:rPr lang="en-US" sz="1400" i="1" dirty="0" err="1"/>
              <a:t>Typica</a:t>
            </a:r>
            <a:r>
              <a:rPr lang="en-US" sz="1400" dirty="0"/>
              <a:t> copyright © 1997 by the United States Catholic Conference, Inc.—LEV</a:t>
            </a:r>
            <a:r>
              <a:rPr lang="en-US" sz="1400" dirty="0" smtClean="0"/>
              <a:t>.</a:t>
            </a:r>
          </a:p>
          <a:p>
            <a:pPr marL="0" indent="0">
              <a:buNone/>
            </a:pPr>
            <a:endParaRPr lang="en-US" sz="1400" dirty="0" smtClean="0"/>
          </a:p>
          <a:p>
            <a:pPr marL="0" indent="0">
              <a:buNone/>
            </a:pPr>
            <a:endParaRPr lang="en-US" sz="1400" dirty="0"/>
          </a:p>
          <a:p>
            <a:pPr marL="0" indent="0" fontAlgn="auto">
              <a:spcBef>
                <a:spcPts val="0"/>
              </a:spcBef>
              <a:spcAft>
                <a:spcPts val="0"/>
              </a:spcAft>
              <a:buNone/>
              <a:defRPr/>
            </a:pPr>
            <a:r>
              <a:rPr lang="en-US" sz="1400" b="1" dirty="0"/>
              <a:t>Endnote Cited in </a:t>
            </a:r>
            <a:r>
              <a:rPr lang="en-US" sz="1400" b="1" dirty="0" smtClean="0"/>
              <a:t>Quotation </a:t>
            </a:r>
            <a:r>
              <a:rPr lang="en-US" sz="1400" b="1" dirty="0"/>
              <a:t>from the </a:t>
            </a:r>
            <a:r>
              <a:rPr lang="en-US" sz="1400" b="1" i="1" dirty="0"/>
              <a:t>Catechism of the Catholic Church,</a:t>
            </a:r>
            <a:r>
              <a:rPr lang="en-US" sz="1400" b="1" dirty="0"/>
              <a:t> Second Edition</a:t>
            </a:r>
          </a:p>
          <a:p>
            <a:pPr marL="0" indent="0" fontAlgn="auto">
              <a:spcBef>
                <a:spcPts val="0"/>
              </a:spcBef>
              <a:spcAft>
                <a:spcPts val="0"/>
              </a:spcAft>
              <a:buNone/>
              <a:defRPr/>
            </a:pPr>
            <a:r>
              <a:rPr lang="en-US" sz="1400" dirty="0"/>
              <a:t>1.  Cf.</a:t>
            </a:r>
            <a:r>
              <a:rPr lang="en-US" sz="1400" i="1" dirty="0"/>
              <a:t> Isaiah </a:t>
            </a:r>
            <a:r>
              <a:rPr lang="en-US" sz="1400" dirty="0"/>
              <a:t>66:13; </a:t>
            </a:r>
            <a:r>
              <a:rPr lang="en-US" sz="1400" i="1" dirty="0"/>
              <a:t>Psalm</a:t>
            </a:r>
            <a:r>
              <a:rPr lang="en-US" sz="1400" dirty="0"/>
              <a:t> 131:2.</a:t>
            </a:r>
          </a:p>
          <a:p>
            <a:pPr marL="0" indent="0">
              <a:buNone/>
            </a:pPr>
            <a:endParaRPr lang="en-US" sz="1400" dirty="0"/>
          </a:p>
          <a:p>
            <a:pPr marL="0" indent="0">
              <a:buNone/>
            </a:pPr>
            <a:endParaRPr lang="en-US" dirty="0" smtClean="0"/>
          </a:p>
          <a:p>
            <a:pPr marL="0" indent="0">
              <a:buNone/>
            </a:pPr>
            <a:endParaRPr lang="en-US" dirty="0"/>
          </a:p>
          <a:p>
            <a:endParaRPr lang="en-US" dirty="0"/>
          </a:p>
        </p:txBody>
      </p:sp>
    </p:spTree>
    <p:extLst>
      <p:ext uri="{BB962C8B-B14F-4D97-AF65-F5344CB8AC3E}">
        <p14:creationId xmlns:p14="http://schemas.microsoft.com/office/powerpoint/2010/main" val="333147470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6" descr="trinity-wikimedia.JPG"/>
          <p:cNvPicPr>
            <a:picLocks noChangeAspect="1" noChangeArrowheads="1"/>
          </p:cNvPicPr>
          <p:nvPr/>
        </p:nvPicPr>
        <p:blipFill>
          <a:blip r:embed="rId3" cstate="print"/>
          <a:stretch>
            <a:fillRect/>
          </a:stretch>
        </p:blipFill>
        <p:spPr bwMode="auto">
          <a:xfrm>
            <a:off x="457200" y="1143000"/>
            <a:ext cx="8162290" cy="459128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3" name="TextBox 4"/>
          <p:cNvSpPr txBox="1">
            <a:spLocks noChangeArrowheads="1"/>
          </p:cNvSpPr>
          <p:nvPr/>
        </p:nvSpPr>
        <p:spPr bwMode="auto">
          <a:xfrm>
            <a:off x="1143000" y="5734288"/>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latin typeface="Calibri" pitchFamily="34" charset="0"/>
              </a:rPr>
              <a:t>Public domain</a:t>
            </a:r>
            <a:endParaRPr lang="en-US" sz="500" dirty="0">
              <a:solidFill>
                <a:schemeClr val="bg1">
                  <a:lumMod val="50000"/>
                </a:schemeClr>
              </a:solidFill>
              <a:latin typeface="Calibri"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latin typeface="Arial" charset="0"/>
                <a:cs typeface="Arial" charset="0"/>
              </a:rPr>
              <a:t>Mystery of the Trinity: God Is Three-in-One</a:t>
            </a:r>
          </a:p>
        </p:txBody>
      </p:sp>
      <p:sp>
        <p:nvSpPr>
          <p:cNvPr id="3" name="Content Placeholder 2"/>
          <p:cNvSpPr>
            <a:spLocks noGrp="1"/>
          </p:cNvSpPr>
          <p:nvPr>
            <p:ph idx="1"/>
          </p:nvPr>
        </p:nvSpPr>
        <p:spPr/>
        <p:txBody>
          <a:bodyPr/>
          <a:lstStyle/>
          <a:p>
            <a:pPr eaLnBrk="1" hangingPunct="1"/>
            <a:r>
              <a:rPr lang="en-US" sz="2400" dirty="0" smtClean="0">
                <a:latin typeface="Arial" charset="0"/>
                <a:cs typeface="Arial" charset="0"/>
              </a:rPr>
              <a:t>There are three Divine Persons in one God:</a:t>
            </a:r>
          </a:p>
          <a:p>
            <a:pPr lvl="1" eaLnBrk="1" hangingPunct="1">
              <a:buFont typeface="Courier New" panose="02070309020205020404" pitchFamily="49" charset="0"/>
              <a:buChar char="o"/>
            </a:pPr>
            <a:r>
              <a:rPr lang="en-US" sz="2000" dirty="0" smtClean="0">
                <a:latin typeface="Arial" charset="0"/>
                <a:cs typeface="Arial" charset="0"/>
              </a:rPr>
              <a:t>God the Father</a:t>
            </a:r>
          </a:p>
          <a:p>
            <a:pPr lvl="1" eaLnBrk="1" hangingPunct="1">
              <a:buFont typeface="Courier New" panose="02070309020205020404" pitchFamily="49" charset="0"/>
              <a:buChar char="o"/>
            </a:pPr>
            <a:r>
              <a:rPr lang="en-US" sz="2000" dirty="0" smtClean="0">
                <a:latin typeface="Arial" charset="0"/>
                <a:cs typeface="Arial" charset="0"/>
              </a:rPr>
              <a:t>God the Son</a:t>
            </a:r>
          </a:p>
          <a:p>
            <a:pPr lvl="1" eaLnBrk="1" hangingPunct="1">
              <a:buFont typeface="Courier New" panose="02070309020205020404" pitchFamily="49" charset="0"/>
              <a:buChar char="o"/>
            </a:pPr>
            <a:r>
              <a:rPr lang="en-US" sz="2000" dirty="0" smtClean="0">
                <a:latin typeface="Arial" charset="0"/>
                <a:cs typeface="Arial" charset="0"/>
              </a:rPr>
              <a:t>God the Holy Spirit</a:t>
            </a:r>
          </a:p>
          <a:p>
            <a:pPr eaLnBrk="1" hangingPunct="1"/>
            <a:endParaRPr lang="en-US" dirty="0" smtClean="0">
              <a:latin typeface="Arial" charset="0"/>
              <a:cs typeface="Arial" charset="0"/>
            </a:endParaRPr>
          </a:p>
        </p:txBody>
      </p:sp>
      <p:pic>
        <p:nvPicPr>
          <p:cNvPr id="6" name="Picture 6" descr="trinity-wikimedia.JPG"/>
          <p:cNvPicPr>
            <a:picLocks noChangeAspect="1" noChangeArrowheads="1"/>
          </p:cNvPicPr>
          <p:nvPr/>
        </p:nvPicPr>
        <p:blipFill>
          <a:blip r:embed="rId3" cstate="print"/>
          <a:stretch>
            <a:fillRect/>
          </a:stretch>
        </p:blipFill>
        <p:spPr bwMode="auto">
          <a:xfrm>
            <a:off x="2362200" y="3429000"/>
            <a:ext cx="4613488" cy="259508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p:cNvSpPr txBox="1">
            <a:spLocks noChangeArrowheads="1"/>
          </p:cNvSpPr>
          <p:nvPr/>
        </p:nvSpPr>
        <p:spPr bwMode="auto">
          <a:xfrm>
            <a:off x="2514600" y="6007338"/>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latin typeface="Calibri" pitchFamily="34" charset="0"/>
              </a:rPr>
              <a:t>Public domain</a:t>
            </a:r>
            <a:endParaRPr lang="en-US" sz="500" dirty="0">
              <a:solidFill>
                <a:schemeClr val="bg1">
                  <a:lumMod val="50000"/>
                </a:schemeClr>
              </a:solidFill>
              <a:latin typeface="Calibri"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879764" y="914400"/>
            <a:ext cx="8229600" cy="533400"/>
          </a:xfrm>
        </p:spPr>
        <p:txBody>
          <a:bodyPr/>
          <a:lstStyle/>
          <a:p>
            <a:pPr eaLnBrk="1" hangingPunct="1"/>
            <a:r>
              <a:rPr lang="en-US" dirty="0" smtClean="0">
                <a:latin typeface="Arial" charset="0"/>
                <a:cs typeface="Arial" charset="0"/>
              </a:rPr>
              <a:t>God the Father, First Person of the Trinity</a:t>
            </a:r>
          </a:p>
        </p:txBody>
      </p:sp>
      <p:pic>
        <p:nvPicPr>
          <p:cNvPr id="4" name="Picture 3" descr="HeadofGod-wikimedia.JPG"/>
          <p:cNvPicPr>
            <a:picLocks noChangeAspect="1" noChangeArrowheads="1"/>
          </p:cNvPicPr>
          <p:nvPr/>
        </p:nvPicPr>
        <p:blipFill>
          <a:blip r:embed="rId3" cstate="print"/>
          <a:stretch>
            <a:fillRect/>
          </a:stretch>
        </p:blipFill>
        <p:spPr bwMode="auto">
          <a:xfrm rot="21277992">
            <a:off x="3010916" y="1808042"/>
            <a:ext cx="3024740" cy="4236991"/>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a:spLocks noChangeArrowheads="1"/>
          </p:cNvSpPr>
          <p:nvPr/>
        </p:nvSpPr>
        <p:spPr bwMode="auto">
          <a:xfrm rot="21226187">
            <a:off x="3128467" y="6144950"/>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latin typeface="Calibri" pitchFamily="34" charset="0"/>
              </a:rPr>
              <a:t>Public domain</a:t>
            </a:r>
            <a:endParaRPr lang="en-US" sz="500" dirty="0">
              <a:solidFill>
                <a:schemeClr val="bg1">
                  <a:lumMod val="50000"/>
                </a:schemeClr>
              </a:solidFill>
              <a:latin typeface="Calibri"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762000" y="914400"/>
            <a:ext cx="8229600" cy="533400"/>
          </a:xfrm>
        </p:spPr>
        <p:txBody>
          <a:bodyPr/>
          <a:lstStyle/>
          <a:p>
            <a:pPr eaLnBrk="1" hangingPunct="1"/>
            <a:r>
              <a:rPr lang="en-US" dirty="0" smtClean="0">
                <a:latin typeface="Arial" charset="0"/>
                <a:cs typeface="Arial" charset="0"/>
              </a:rPr>
              <a:t>God the Father, First Person of the Trinity </a:t>
            </a:r>
            <a:r>
              <a:rPr lang="en-US" sz="1000" dirty="0" smtClean="0">
                <a:latin typeface="Arial" charset="0"/>
                <a:cs typeface="Arial" charset="0"/>
              </a:rPr>
              <a:t>(cont’d.)</a:t>
            </a:r>
          </a:p>
        </p:txBody>
      </p:sp>
      <p:sp>
        <p:nvSpPr>
          <p:cNvPr id="3" name="Content Placeholder 2"/>
          <p:cNvSpPr>
            <a:spLocks noGrp="1"/>
          </p:cNvSpPr>
          <p:nvPr>
            <p:ph idx="1"/>
          </p:nvPr>
        </p:nvSpPr>
        <p:spPr>
          <a:xfrm>
            <a:off x="1219200" y="1524000"/>
            <a:ext cx="7315200" cy="4373563"/>
          </a:xfrm>
        </p:spPr>
        <p:txBody>
          <a:bodyPr/>
          <a:lstStyle/>
          <a:p>
            <a:pPr eaLnBrk="1" hangingPunct="1">
              <a:buFont typeface="Arial" charset="0"/>
              <a:buNone/>
            </a:pPr>
            <a:r>
              <a:rPr lang="en-US" sz="2400" dirty="0" smtClean="0">
                <a:latin typeface="Arial" charset="0"/>
                <a:cs typeface="Arial" charset="0"/>
              </a:rPr>
              <a:t>The Creator</a:t>
            </a:r>
          </a:p>
          <a:p>
            <a:pPr eaLnBrk="1" hangingPunct="1">
              <a:buFont typeface="Arial" charset="0"/>
              <a:buNone/>
            </a:pPr>
            <a:r>
              <a:rPr lang="en-US" sz="2400" dirty="0" smtClean="0">
                <a:solidFill>
                  <a:srgbClr val="C00000"/>
                </a:solidFill>
                <a:latin typeface="Arial" charset="0"/>
                <a:cs typeface="Arial" charset="0"/>
              </a:rPr>
              <a:t>“In the beginning, when God created the heavens and the earth  .  .  .  ” (Genesis 1:1).</a:t>
            </a:r>
          </a:p>
          <a:p>
            <a:pPr eaLnBrk="1" hangingPunct="1">
              <a:buFont typeface="Arial" charset="0"/>
              <a:buNone/>
            </a:pPr>
            <a:endParaRPr lang="en-US" dirty="0" smtClean="0">
              <a:latin typeface="Arial" charset="0"/>
              <a:cs typeface="Arial" charset="0"/>
            </a:endParaRPr>
          </a:p>
          <a:p>
            <a:pPr eaLnBrk="1" hangingPunct="1">
              <a:buFont typeface="Arial" charset="0"/>
              <a:buNone/>
            </a:pPr>
            <a:endParaRPr lang="en-US" dirty="0" smtClean="0">
              <a:latin typeface="Arial" charset="0"/>
              <a:cs typeface="Arial" charset="0"/>
            </a:endParaRPr>
          </a:p>
        </p:txBody>
      </p:sp>
      <p:pic>
        <p:nvPicPr>
          <p:cNvPr id="6" name="Picture 5" descr="universe-wikimedia.jpg"/>
          <p:cNvPicPr>
            <a:picLocks noChangeAspect="1"/>
          </p:cNvPicPr>
          <p:nvPr/>
        </p:nvPicPr>
        <p:blipFill>
          <a:blip r:embed="rId3" cstate="print"/>
          <a:stretch>
            <a:fillRect/>
          </a:stretch>
        </p:blipFill>
        <p:spPr>
          <a:xfrm rot="5400000">
            <a:off x="2983728" y="2502672"/>
            <a:ext cx="3124201" cy="4214857"/>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Box 6"/>
          <p:cNvSpPr txBox="1">
            <a:spLocks noChangeArrowheads="1"/>
          </p:cNvSpPr>
          <p:nvPr/>
        </p:nvSpPr>
        <p:spPr bwMode="auto">
          <a:xfrm>
            <a:off x="2438400" y="6248400"/>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latin typeface="Calibri" pitchFamily="34" charset="0"/>
              </a:rPr>
              <a:t>Public domain</a:t>
            </a:r>
            <a:endParaRPr lang="en-US" sz="500" dirty="0">
              <a:solidFill>
                <a:schemeClr val="bg1">
                  <a:lumMod val="50000"/>
                </a:schemeClr>
              </a:solidFill>
              <a:latin typeface="Calibri"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p:nvPr>
        </p:nvSpPr>
        <p:spPr/>
        <p:txBody>
          <a:bodyPr/>
          <a:lstStyle/>
          <a:p>
            <a:pPr eaLnBrk="1" hangingPunct="1"/>
            <a:r>
              <a:rPr lang="en-US" dirty="0" smtClean="0">
                <a:latin typeface="Arial" charset="0"/>
                <a:cs typeface="Arial" charset="0"/>
              </a:rPr>
              <a:t>God the Father, First Person of the Trinity </a:t>
            </a:r>
            <a:r>
              <a:rPr lang="en-US" sz="1000" dirty="0" smtClean="0">
                <a:latin typeface="Arial" charset="0"/>
                <a:cs typeface="Arial" charset="0"/>
              </a:rPr>
              <a:t>(cont’d.)</a:t>
            </a:r>
          </a:p>
        </p:txBody>
      </p:sp>
      <p:sp>
        <p:nvSpPr>
          <p:cNvPr id="6" name="Content Placeholder 5"/>
          <p:cNvSpPr>
            <a:spLocks noGrp="1"/>
          </p:cNvSpPr>
          <p:nvPr>
            <p:ph idx="1"/>
          </p:nvPr>
        </p:nvSpPr>
        <p:spPr>
          <a:xfrm>
            <a:off x="1371600" y="1752600"/>
            <a:ext cx="3505200" cy="4373563"/>
          </a:xfrm>
        </p:spPr>
        <p:txBody>
          <a:bodyPr rtlCol="0">
            <a:normAutofit/>
          </a:bodyPr>
          <a:lstStyle/>
          <a:p>
            <a:pPr eaLnBrk="1" fontAlgn="auto" hangingPunct="1">
              <a:spcAft>
                <a:spcPts val="0"/>
              </a:spcAft>
              <a:buFont typeface="Arial" pitchFamily="34" charset="0"/>
              <a:buNone/>
              <a:defRPr/>
            </a:pPr>
            <a:r>
              <a:rPr lang="en-US" sz="2800" dirty="0" smtClean="0"/>
              <a:t>The Potter</a:t>
            </a:r>
          </a:p>
          <a:p>
            <a:pPr eaLnBrk="1" fontAlgn="auto" hangingPunct="1">
              <a:spcAft>
                <a:spcPts val="0"/>
              </a:spcAft>
              <a:buFont typeface="Arial" pitchFamily="34" charset="0"/>
              <a:buNone/>
              <a:defRPr/>
            </a:pPr>
            <a:r>
              <a:rPr lang="en-US" sz="2400" dirty="0" smtClean="0">
                <a:solidFill>
                  <a:srgbClr val="C00000"/>
                </a:solidFill>
              </a:rPr>
              <a:t>Yet, L</a:t>
            </a:r>
            <a:r>
              <a:rPr lang="en-US" sz="2400" cap="small" dirty="0" smtClean="0">
                <a:solidFill>
                  <a:srgbClr val="C00000"/>
                </a:solidFill>
              </a:rPr>
              <a:t>ord</a:t>
            </a:r>
            <a:r>
              <a:rPr lang="en-US" sz="2400" dirty="0" smtClean="0">
                <a:solidFill>
                  <a:srgbClr val="C00000"/>
                </a:solidFill>
              </a:rPr>
              <a:t>, you are our father;</a:t>
            </a:r>
          </a:p>
          <a:p>
            <a:pPr eaLnBrk="1" fontAlgn="auto" hangingPunct="1">
              <a:spcAft>
                <a:spcPts val="0"/>
              </a:spcAft>
              <a:buFont typeface="Arial" pitchFamily="34" charset="0"/>
              <a:buNone/>
              <a:defRPr/>
            </a:pPr>
            <a:r>
              <a:rPr lang="en-US" sz="2400" dirty="0" smtClean="0">
                <a:solidFill>
                  <a:srgbClr val="C00000"/>
                </a:solidFill>
              </a:rPr>
              <a:t>we are the clay and you our potter:</a:t>
            </a:r>
          </a:p>
          <a:p>
            <a:pPr eaLnBrk="1" fontAlgn="auto" hangingPunct="1">
              <a:spcAft>
                <a:spcPts val="0"/>
              </a:spcAft>
              <a:buFont typeface="Arial" pitchFamily="34" charset="0"/>
              <a:buNone/>
              <a:defRPr/>
            </a:pPr>
            <a:r>
              <a:rPr lang="en-US" sz="2400" dirty="0" smtClean="0">
                <a:solidFill>
                  <a:srgbClr val="C00000"/>
                </a:solidFill>
              </a:rPr>
              <a:t>we are all the work of your hand.</a:t>
            </a:r>
          </a:p>
          <a:p>
            <a:pPr lvl="1" algn="r" eaLnBrk="1" fontAlgn="auto" hangingPunct="1">
              <a:spcAft>
                <a:spcPts val="0"/>
              </a:spcAft>
              <a:buFont typeface="Arial" pitchFamily="34" charset="0"/>
              <a:buNone/>
              <a:defRPr/>
            </a:pPr>
            <a:r>
              <a:rPr lang="en-US" sz="2000" dirty="0" smtClean="0">
                <a:solidFill>
                  <a:srgbClr val="C00000"/>
                </a:solidFill>
              </a:rPr>
              <a:t>(Isaiah 64:7)</a:t>
            </a:r>
          </a:p>
          <a:p>
            <a:pPr eaLnBrk="1" fontAlgn="auto" hangingPunct="1">
              <a:spcAft>
                <a:spcPts val="0"/>
              </a:spcAft>
              <a:buFont typeface="Arial" pitchFamily="34" charset="0"/>
              <a:buNone/>
              <a:defRPr/>
            </a:pPr>
            <a:endParaRPr lang="en-US" dirty="0"/>
          </a:p>
        </p:txBody>
      </p:sp>
      <p:pic>
        <p:nvPicPr>
          <p:cNvPr id="7" name="Picture 6" descr="potter-wikimedia.jpg"/>
          <p:cNvPicPr>
            <a:picLocks noChangeAspect="1"/>
          </p:cNvPicPr>
          <p:nvPr/>
        </p:nvPicPr>
        <p:blipFill>
          <a:blip r:embed="rId3" cstate="print"/>
          <a:stretch>
            <a:fillRect/>
          </a:stretch>
        </p:blipFill>
        <p:spPr>
          <a:xfrm>
            <a:off x="5334000" y="1600200"/>
            <a:ext cx="3415277" cy="4419600"/>
          </a:xfrm>
          <a:prstGeom prst="roundRect">
            <a:avLst>
              <a:gd name="adj" fmla="val 16989"/>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5" name="TextBox 4"/>
          <p:cNvSpPr txBox="1">
            <a:spLocks noChangeArrowheads="1"/>
          </p:cNvSpPr>
          <p:nvPr/>
        </p:nvSpPr>
        <p:spPr bwMode="auto">
          <a:xfrm rot="285273">
            <a:off x="5338255" y="5792770"/>
            <a:ext cx="1676400" cy="169863"/>
          </a:xfrm>
          <a:prstGeom prst="rect">
            <a:avLst/>
          </a:prstGeom>
          <a:noFill/>
          <a:ln w="9525">
            <a:noFill/>
            <a:miter lim="800000"/>
            <a:headEnd/>
            <a:tailEnd/>
          </a:ln>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latin typeface="Calibri" pitchFamily="34" charset="0"/>
              </a:rPr>
              <a:t>Public domain</a:t>
            </a:r>
            <a:endParaRPr lang="en-US" sz="500" dirty="0">
              <a:solidFill>
                <a:schemeClr val="bg1">
                  <a:lumMod val="50000"/>
                </a:schemeClr>
              </a:solidFill>
              <a:latin typeface="Calibri"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4"/>
          <p:cNvSpPr>
            <a:spLocks noGrp="1"/>
          </p:cNvSpPr>
          <p:nvPr>
            <p:ph type="title"/>
          </p:nvPr>
        </p:nvSpPr>
        <p:spPr/>
        <p:txBody>
          <a:bodyPr/>
          <a:lstStyle/>
          <a:p>
            <a:pPr eaLnBrk="1" hangingPunct="1"/>
            <a:r>
              <a:rPr lang="en-US" dirty="0" smtClean="0">
                <a:latin typeface="Arial" charset="0"/>
                <a:cs typeface="Arial" charset="0"/>
              </a:rPr>
              <a:t>God the Father, First Person of the Trinity </a:t>
            </a:r>
            <a:r>
              <a:rPr lang="en-US" sz="1000" dirty="0" smtClean="0">
                <a:latin typeface="Arial" charset="0"/>
                <a:cs typeface="Arial" charset="0"/>
              </a:rPr>
              <a:t>(cont’d.)</a:t>
            </a:r>
          </a:p>
        </p:txBody>
      </p:sp>
      <p:sp>
        <p:nvSpPr>
          <p:cNvPr id="6" name="Content Placeholder 5"/>
          <p:cNvSpPr>
            <a:spLocks noGrp="1"/>
          </p:cNvSpPr>
          <p:nvPr>
            <p:ph idx="1"/>
          </p:nvPr>
        </p:nvSpPr>
        <p:spPr/>
        <p:txBody>
          <a:bodyPr/>
          <a:lstStyle/>
          <a:p>
            <a:pPr lvl="1" eaLnBrk="1" hangingPunct="1">
              <a:buFont typeface="Arial" charset="0"/>
              <a:buNone/>
            </a:pPr>
            <a:r>
              <a:rPr lang="en-US" dirty="0" smtClean="0">
                <a:solidFill>
                  <a:srgbClr val="C00000"/>
                </a:solidFill>
                <a:latin typeface="Arial" charset="0"/>
                <a:cs typeface="Arial" charset="0"/>
              </a:rPr>
              <a:t>[Jesus] said, “Abba, Father, all things are possible to you” </a:t>
            </a:r>
          </a:p>
          <a:p>
            <a:pPr lvl="1" eaLnBrk="1" hangingPunct="1">
              <a:buFont typeface="Arial" charset="0"/>
              <a:buNone/>
            </a:pPr>
            <a:r>
              <a:rPr lang="en-US" dirty="0" smtClean="0">
                <a:solidFill>
                  <a:srgbClr val="C00000"/>
                </a:solidFill>
                <a:latin typeface="Arial" charset="0"/>
                <a:cs typeface="Arial" charset="0"/>
              </a:rPr>
              <a:t>(Mark 14:36).</a:t>
            </a:r>
          </a:p>
          <a:p>
            <a:pPr eaLnBrk="1" hangingPunct="1">
              <a:buFont typeface="Arial" charset="0"/>
              <a:buNone/>
            </a:pPr>
            <a:endParaRPr lang="en-US" dirty="0" smtClean="0">
              <a:latin typeface="Arial" charset="0"/>
              <a:cs typeface="Arial" charset="0"/>
            </a:endParaRPr>
          </a:p>
          <a:p>
            <a:pPr eaLnBrk="1" hangingPunct="1">
              <a:buFont typeface="Arial" charset="0"/>
              <a:buNone/>
            </a:pPr>
            <a:r>
              <a:rPr lang="en-US" dirty="0" smtClean="0">
                <a:latin typeface="Arial" charset="0"/>
                <a:cs typeface="Arial" charset="0"/>
              </a:rPr>
              <a:t>Abba</a:t>
            </a:r>
          </a:p>
          <a:p>
            <a:pPr eaLnBrk="1" hangingPunct="1"/>
            <a:r>
              <a:rPr lang="en-US" dirty="0" smtClean="0">
                <a:latin typeface="Arial" charset="0"/>
                <a:cs typeface="Arial" charset="0"/>
              </a:rPr>
              <a:t>This word for </a:t>
            </a:r>
            <a:r>
              <a:rPr lang="en-US" i="1" dirty="0" smtClean="0">
                <a:latin typeface="Arial" charset="0"/>
                <a:cs typeface="Arial" charset="0"/>
              </a:rPr>
              <a:t>father</a:t>
            </a:r>
            <a:r>
              <a:rPr lang="en-US" dirty="0" smtClean="0">
                <a:latin typeface="Arial" charset="0"/>
                <a:cs typeface="Arial" charset="0"/>
              </a:rPr>
              <a:t> comes from Aramaic.</a:t>
            </a:r>
          </a:p>
          <a:p>
            <a:pPr eaLnBrk="1" hangingPunct="1"/>
            <a:r>
              <a:rPr lang="en-US" dirty="0" smtClean="0">
                <a:latin typeface="Arial" charset="0"/>
                <a:cs typeface="Arial" charset="0"/>
              </a:rPr>
              <a:t>It is a term used by children to address their fathers.</a:t>
            </a:r>
          </a:p>
          <a:p>
            <a:pPr eaLnBrk="1" hangingPunct="1"/>
            <a:r>
              <a:rPr lang="en-US" dirty="0" smtClean="0">
                <a:latin typeface="Arial" charset="0"/>
                <a:cs typeface="Arial" charset="0"/>
              </a:rPr>
              <a:t>Jesus used this term to express his relationship with God.</a:t>
            </a:r>
          </a:p>
          <a:p>
            <a:pPr eaLnBrk="1" hangingPunct="1"/>
            <a:r>
              <a:rPr lang="en-US" dirty="0" smtClean="0">
                <a:latin typeface="Arial" charset="0"/>
                <a:cs typeface="Arial" charset="0"/>
              </a:rPr>
              <a:t>Jesus used this term so that his followers could understand God in a new way.</a:t>
            </a:r>
          </a:p>
          <a:p>
            <a:pPr eaLnBrk="1" hangingPunct="1">
              <a:buFont typeface="Arial" charset="0"/>
              <a:buNone/>
            </a:pPr>
            <a:endParaRPr lang="en-US" dirty="0" smtClean="0">
              <a:latin typeface="Arial" charset="0"/>
              <a:cs typeface="Arial" charset="0"/>
            </a:endParaRPr>
          </a:p>
          <a:p>
            <a:pPr eaLnBrk="1" hangingPunct="1">
              <a:buFont typeface="Arial" charset="0"/>
              <a:buNone/>
            </a:pPr>
            <a:endParaRPr lang="en-US" dirty="0" smtClean="0">
              <a:latin typeface="Arial" charset="0"/>
              <a:cs typeface="Arial"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p:cNvSpPr>
            <a:spLocks noGrp="1"/>
          </p:cNvSpPr>
          <p:nvPr>
            <p:ph type="title"/>
          </p:nvPr>
        </p:nvSpPr>
        <p:spPr/>
        <p:txBody>
          <a:bodyPr/>
          <a:lstStyle/>
          <a:p>
            <a:pPr eaLnBrk="1" hangingPunct="1"/>
            <a:r>
              <a:rPr lang="en-US" dirty="0" smtClean="0">
                <a:latin typeface="Arial" charset="0"/>
                <a:cs typeface="Arial" charset="0"/>
              </a:rPr>
              <a:t>God the Father, First Person of the Trinity </a:t>
            </a:r>
            <a:r>
              <a:rPr lang="en-US" sz="1000" dirty="0" smtClean="0">
                <a:latin typeface="Arial" charset="0"/>
                <a:cs typeface="Arial" charset="0"/>
              </a:rPr>
              <a:t>(cont’d.)</a:t>
            </a:r>
          </a:p>
        </p:txBody>
      </p:sp>
      <p:sp>
        <p:nvSpPr>
          <p:cNvPr id="6" name="Content Placeholder 5"/>
          <p:cNvSpPr>
            <a:spLocks noGrp="1"/>
          </p:cNvSpPr>
          <p:nvPr>
            <p:ph idx="1"/>
          </p:nvPr>
        </p:nvSpPr>
        <p:spPr>
          <a:xfrm>
            <a:off x="1371600" y="1752600"/>
            <a:ext cx="7162800" cy="4419600"/>
          </a:xfrm>
        </p:spPr>
        <p:txBody>
          <a:bodyPr rtlCol="0">
            <a:normAutofit/>
          </a:bodyPr>
          <a:lstStyle/>
          <a:p>
            <a:pPr eaLnBrk="1" fontAlgn="auto" hangingPunct="1">
              <a:spcAft>
                <a:spcPts val="0"/>
              </a:spcAft>
              <a:buFont typeface="Arial" pitchFamily="34" charset="0"/>
              <a:buNone/>
              <a:defRPr/>
            </a:pPr>
            <a:r>
              <a:rPr lang="en-US" sz="2200" dirty="0"/>
              <a:t>God</a:t>
            </a:r>
            <a:r>
              <a:rPr lang="en-US" dirty="0"/>
              <a:t> transcends gender</a:t>
            </a:r>
            <a:r>
              <a:rPr lang="en-US" dirty="0" smtClean="0"/>
              <a:t>:</a:t>
            </a:r>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sz="1900" dirty="0" smtClean="0">
                <a:solidFill>
                  <a:schemeClr val="accent6">
                    <a:lumMod val="75000"/>
                  </a:schemeClr>
                </a:solidFill>
              </a:rPr>
              <a:t>	Can a mother forget her infant,</a:t>
            </a:r>
          </a:p>
          <a:p>
            <a:pPr eaLnBrk="1" fontAlgn="auto" hangingPunct="1">
              <a:spcAft>
                <a:spcPts val="0"/>
              </a:spcAft>
              <a:buFont typeface="Arial" pitchFamily="34" charset="0"/>
              <a:buNone/>
              <a:defRPr/>
            </a:pPr>
            <a:r>
              <a:rPr lang="en-US" sz="1900" dirty="0">
                <a:solidFill>
                  <a:schemeClr val="accent6">
                    <a:lumMod val="75000"/>
                  </a:schemeClr>
                </a:solidFill>
              </a:rPr>
              <a:t>		be without tenderness for the child of her womb?</a:t>
            </a:r>
          </a:p>
          <a:p>
            <a:pPr eaLnBrk="1" fontAlgn="auto" hangingPunct="1">
              <a:spcAft>
                <a:spcPts val="0"/>
              </a:spcAft>
              <a:buFont typeface="Arial" pitchFamily="34" charset="0"/>
              <a:buNone/>
              <a:defRPr/>
            </a:pPr>
            <a:r>
              <a:rPr lang="en-US" sz="1900" dirty="0">
                <a:solidFill>
                  <a:schemeClr val="accent6">
                    <a:lumMod val="75000"/>
                  </a:schemeClr>
                </a:solidFill>
              </a:rPr>
              <a:t>	Even should she forget,</a:t>
            </a:r>
          </a:p>
          <a:p>
            <a:pPr eaLnBrk="1" fontAlgn="auto" hangingPunct="1">
              <a:spcAft>
                <a:spcPts val="0"/>
              </a:spcAft>
              <a:buFont typeface="Arial" pitchFamily="34" charset="0"/>
              <a:buNone/>
              <a:defRPr/>
            </a:pPr>
            <a:r>
              <a:rPr lang="en-US" sz="1900" dirty="0">
                <a:solidFill>
                  <a:schemeClr val="accent6">
                    <a:lumMod val="75000"/>
                  </a:schemeClr>
                </a:solidFill>
              </a:rPr>
              <a:t>		I will never forget you.</a:t>
            </a:r>
          </a:p>
          <a:p>
            <a:pPr eaLnBrk="1" fontAlgn="auto" hangingPunct="1">
              <a:spcAft>
                <a:spcPts val="0"/>
              </a:spcAft>
              <a:buFont typeface="Arial" pitchFamily="34" charset="0"/>
              <a:buNone/>
              <a:defRPr/>
            </a:pPr>
            <a:r>
              <a:rPr lang="en-US" sz="1900" dirty="0">
                <a:solidFill>
                  <a:schemeClr val="accent6">
                    <a:lumMod val="75000"/>
                  </a:schemeClr>
                </a:solidFill>
              </a:rPr>
              <a:t>	See, upon the palms of my hands I have </a:t>
            </a:r>
            <a:r>
              <a:rPr lang="en-US" sz="1900" dirty="0" smtClean="0">
                <a:solidFill>
                  <a:schemeClr val="accent6">
                    <a:lumMod val="75000"/>
                  </a:schemeClr>
                </a:solidFill>
              </a:rPr>
              <a:t>engraved you; </a:t>
            </a:r>
          </a:p>
          <a:p>
            <a:pPr eaLnBrk="1" fontAlgn="auto" hangingPunct="1">
              <a:spcAft>
                <a:spcPts val="0"/>
              </a:spcAft>
              <a:buFont typeface="Arial" pitchFamily="34" charset="0"/>
              <a:buNone/>
              <a:defRPr/>
            </a:pPr>
            <a:r>
              <a:rPr lang="en-US" sz="1900" dirty="0">
                <a:solidFill>
                  <a:schemeClr val="accent6">
                    <a:lumMod val="75000"/>
                  </a:schemeClr>
                </a:solidFill>
              </a:rPr>
              <a:t> </a:t>
            </a:r>
            <a:r>
              <a:rPr lang="en-US" sz="1900" dirty="0" smtClean="0">
                <a:solidFill>
                  <a:schemeClr val="accent6">
                    <a:lumMod val="75000"/>
                  </a:schemeClr>
                </a:solidFill>
              </a:rPr>
              <a:t>             your walls are ever before me.</a:t>
            </a:r>
            <a:endParaRPr lang="en-US" sz="1900" dirty="0">
              <a:solidFill>
                <a:schemeClr val="accent6">
                  <a:lumMod val="75000"/>
                </a:schemeClr>
              </a:solidFill>
            </a:endParaRPr>
          </a:p>
          <a:p>
            <a:pPr eaLnBrk="1" fontAlgn="auto" hangingPunct="1">
              <a:spcAft>
                <a:spcPts val="0"/>
              </a:spcAft>
              <a:buFont typeface="Arial" pitchFamily="34" charset="0"/>
              <a:buNone/>
              <a:defRPr/>
            </a:pPr>
            <a:r>
              <a:rPr lang="en-US" sz="1900" dirty="0"/>
              <a:t>						    (Isaiah 49:15–16)  </a:t>
            </a:r>
          </a:p>
          <a:p>
            <a:pPr lvl="1"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dirty="0" smtClean="0">
                <a:latin typeface="Arial" charset="0"/>
                <a:cs typeface="Arial" charset="0"/>
              </a:rPr>
              <a:t>God the Father, First Person of the Trinity </a:t>
            </a:r>
            <a:r>
              <a:rPr lang="en-US" sz="1000" dirty="0" smtClean="0">
                <a:latin typeface="Arial" charset="0"/>
                <a:cs typeface="Arial" charset="0"/>
              </a:rPr>
              <a:t>(cont’d.)</a:t>
            </a:r>
          </a:p>
        </p:txBody>
      </p:sp>
      <p:sp>
        <p:nvSpPr>
          <p:cNvPr id="3" name="Content Placeholder 2"/>
          <p:cNvSpPr>
            <a:spLocks noGrp="1"/>
          </p:cNvSpPr>
          <p:nvPr>
            <p:ph idx="1"/>
          </p:nvPr>
        </p:nvSpPr>
        <p:spPr>
          <a:xfrm>
            <a:off x="1371600" y="1752600"/>
            <a:ext cx="6400800" cy="4373563"/>
          </a:xfrm>
        </p:spPr>
        <p:txBody>
          <a:bodyPr/>
          <a:lstStyle/>
          <a:p>
            <a:pPr eaLnBrk="1" hangingPunct="1">
              <a:spcBef>
                <a:spcPct val="0"/>
              </a:spcBef>
              <a:buFont typeface="Arial" charset="0"/>
              <a:buNone/>
            </a:pPr>
            <a:r>
              <a:rPr lang="en-US" dirty="0" smtClean="0">
                <a:solidFill>
                  <a:srgbClr val="7030A0"/>
                </a:solidFill>
                <a:latin typeface="Arial" charset="0"/>
                <a:cs typeface="Arial" charset="0"/>
              </a:rPr>
              <a:t>	As an eagle incites its nestlings, </a:t>
            </a:r>
            <a:br>
              <a:rPr lang="en-US" dirty="0" smtClean="0">
                <a:solidFill>
                  <a:srgbClr val="7030A0"/>
                </a:solidFill>
                <a:latin typeface="Arial" charset="0"/>
                <a:cs typeface="Arial" charset="0"/>
              </a:rPr>
            </a:br>
            <a:r>
              <a:rPr lang="en-US" dirty="0" smtClean="0">
                <a:solidFill>
                  <a:srgbClr val="7030A0"/>
                </a:solidFill>
                <a:latin typeface="Arial" charset="0"/>
                <a:cs typeface="Arial" charset="0"/>
              </a:rPr>
              <a:t>hovering over its young,</a:t>
            </a:r>
          </a:p>
          <a:p>
            <a:pPr eaLnBrk="1" hangingPunct="1">
              <a:spcBef>
                <a:spcPct val="0"/>
              </a:spcBef>
              <a:buFont typeface="Arial" charset="0"/>
              <a:buNone/>
            </a:pPr>
            <a:r>
              <a:rPr lang="en-US" dirty="0" smtClean="0">
                <a:solidFill>
                  <a:srgbClr val="7030A0"/>
                </a:solidFill>
                <a:latin typeface="Arial" charset="0"/>
                <a:cs typeface="Arial" charset="0"/>
              </a:rPr>
              <a:t>	So he spread his wings, took them, </a:t>
            </a:r>
            <a:br>
              <a:rPr lang="en-US" dirty="0" smtClean="0">
                <a:solidFill>
                  <a:srgbClr val="7030A0"/>
                </a:solidFill>
                <a:latin typeface="Arial" charset="0"/>
                <a:cs typeface="Arial" charset="0"/>
              </a:rPr>
            </a:br>
            <a:r>
              <a:rPr lang="en-US" dirty="0" smtClean="0">
                <a:solidFill>
                  <a:srgbClr val="7030A0"/>
                </a:solidFill>
                <a:latin typeface="Arial" charset="0"/>
                <a:cs typeface="Arial" charset="0"/>
              </a:rPr>
              <a:t>bore them upon his pinions.</a:t>
            </a:r>
          </a:p>
          <a:p>
            <a:pPr algn="ctr" eaLnBrk="1" hangingPunct="1">
              <a:spcBef>
                <a:spcPct val="0"/>
              </a:spcBef>
              <a:buFont typeface="Arial" charset="0"/>
              <a:buNone/>
            </a:pPr>
            <a:r>
              <a:rPr lang="en-US" dirty="0" smtClean="0">
                <a:latin typeface="Arial" charset="0"/>
                <a:cs typeface="Arial" charset="0"/>
              </a:rPr>
              <a:t>			(Deuteronomy 32:11)</a:t>
            </a:r>
          </a:p>
          <a:p>
            <a:pPr algn="ctr" eaLnBrk="1" hangingPunct="1">
              <a:spcBef>
                <a:spcPct val="0"/>
              </a:spcBef>
              <a:buFont typeface="Arial" charset="0"/>
              <a:buNone/>
            </a:pPr>
            <a:r>
              <a:rPr lang="en-US" dirty="0" smtClean="0">
                <a:latin typeface="Arial" charset="0"/>
                <a:cs typeface="Arial" charset="0"/>
              </a:rPr>
              <a:t> </a:t>
            </a:r>
          </a:p>
          <a:p>
            <a:pPr eaLnBrk="1" hangingPunct="1">
              <a:spcBef>
                <a:spcPct val="0"/>
              </a:spcBef>
              <a:buFont typeface="Arial" charset="0"/>
              <a:buNone/>
            </a:pPr>
            <a:r>
              <a:rPr lang="en-US" dirty="0" smtClean="0">
                <a:solidFill>
                  <a:srgbClr val="002060"/>
                </a:solidFill>
                <a:latin typeface="Arial" charset="0"/>
                <a:cs typeface="Arial" charset="0"/>
              </a:rPr>
              <a:t>	You spread out the heavens like a tent;</a:t>
            </a:r>
          </a:p>
          <a:p>
            <a:pPr eaLnBrk="1" hangingPunct="1">
              <a:spcBef>
                <a:spcPct val="0"/>
              </a:spcBef>
              <a:buFont typeface="Arial" charset="0"/>
              <a:buNone/>
            </a:pPr>
            <a:r>
              <a:rPr lang="en-US" dirty="0" smtClean="0">
                <a:solidFill>
                  <a:srgbClr val="002060"/>
                </a:solidFill>
                <a:latin typeface="Arial" charset="0"/>
                <a:cs typeface="Arial" charset="0"/>
              </a:rPr>
              <a:t>	setting the beams of your chambers upon the 	waters.</a:t>
            </a:r>
          </a:p>
          <a:p>
            <a:pPr eaLnBrk="1" hangingPunct="1">
              <a:spcBef>
                <a:spcPct val="0"/>
              </a:spcBef>
              <a:buFont typeface="Arial" charset="0"/>
              <a:buNone/>
            </a:pPr>
            <a:r>
              <a:rPr lang="en-US" dirty="0" smtClean="0">
                <a:solidFill>
                  <a:srgbClr val="002060"/>
                </a:solidFill>
                <a:latin typeface="Arial" charset="0"/>
                <a:cs typeface="Arial" charset="0"/>
              </a:rPr>
              <a:t>	You make the clouds your chariot;</a:t>
            </a:r>
          </a:p>
          <a:p>
            <a:pPr eaLnBrk="1" hangingPunct="1">
              <a:spcBef>
                <a:spcPct val="0"/>
              </a:spcBef>
              <a:buFont typeface="Arial" charset="0"/>
              <a:buNone/>
            </a:pPr>
            <a:r>
              <a:rPr lang="en-US" dirty="0" smtClean="0">
                <a:solidFill>
                  <a:srgbClr val="002060"/>
                </a:solidFill>
                <a:latin typeface="Arial" charset="0"/>
                <a:cs typeface="Arial" charset="0"/>
              </a:rPr>
              <a:t>	traveling on the wings of the wind.</a:t>
            </a:r>
          </a:p>
          <a:p>
            <a:pPr eaLnBrk="1" hangingPunct="1">
              <a:spcBef>
                <a:spcPct val="0"/>
              </a:spcBef>
              <a:buFont typeface="Arial" charset="0"/>
              <a:buNone/>
            </a:pPr>
            <a:r>
              <a:rPr lang="en-US" dirty="0" smtClean="0">
                <a:solidFill>
                  <a:srgbClr val="002060"/>
                </a:solidFill>
                <a:latin typeface="Arial" charset="0"/>
                <a:cs typeface="Arial" charset="0"/>
              </a:rPr>
              <a:t>	You make the winds your messengers;</a:t>
            </a:r>
          </a:p>
          <a:p>
            <a:pPr eaLnBrk="1" hangingPunct="1">
              <a:spcBef>
                <a:spcPct val="0"/>
              </a:spcBef>
              <a:buFont typeface="Arial" charset="0"/>
              <a:buNone/>
            </a:pPr>
            <a:r>
              <a:rPr lang="en-US" dirty="0" smtClean="0">
                <a:solidFill>
                  <a:srgbClr val="002060"/>
                </a:solidFill>
                <a:latin typeface="Arial" charset="0"/>
                <a:cs typeface="Arial" charset="0"/>
              </a:rPr>
              <a:t>	flaming fire, your ministers.</a:t>
            </a:r>
          </a:p>
          <a:p>
            <a:pPr eaLnBrk="1" hangingPunct="1">
              <a:spcBef>
                <a:spcPct val="0"/>
              </a:spcBef>
              <a:buFont typeface="Arial" charset="0"/>
              <a:buNone/>
            </a:pPr>
            <a:r>
              <a:rPr lang="en-US" dirty="0" smtClean="0">
                <a:latin typeface="Arial" charset="0"/>
                <a:cs typeface="Arial" charset="0"/>
              </a:rPr>
              <a:t>					(Psalm 104:2–4)</a:t>
            </a:r>
          </a:p>
          <a:p>
            <a:pPr algn="ctr" eaLnBrk="1" hangingPunct="1">
              <a:spcBef>
                <a:spcPct val="0"/>
              </a:spcBef>
              <a:buFont typeface="Arial" charset="0"/>
              <a:buNone/>
            </a:pPr>
            <a:r>
              <a:rPr lang="en-US" dirty="0" smtClean="0">
                <a:latin typeface="Arial" charset="0"/>
                <a:cs typeface="Arial" charset="0"/>
              </a:rPr>
              <a:t> </a:t>
            </a:r>
          </a:p>
          <a:p>
            <a:pPr algn="ctr" eaLnBrk="1" hangingPunct="1">
              <a:spcBef>
                <a:spcPct val="0"/>
              </a:spcBef>
              <a:buFont typeface="Arial" charset="0"/>
              <a:buNone/>
            </a:pPr>
            <a:endParaRPr lang="en-US" dirty="0" smtClean="0">
              <a:latin typeface="Arial" charset="0"/>
              <a:cs typeface="Arial" charset="0"/>
            </a:endParaRPr>
          </a:p>
          <a:p>
            <a:endParaRPr lang="en-US" dirty="0" smtClean="0">
              <a:latin typeface="Arial" charset="0"/>
              <a:cs typeface="Arial"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14160</TotalTime>
  <Words>1004</Words>
  <Application>Microsoft Office PowerPoint</Application>
  <PresentationFormat>On-screen Show (4:3)</PresentationFormat>
  <Paragraphs>141</Paragraphs>
  <Slides>16</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Courier New</vt:lpstr>
      <vt:lpstr>LIC Presentation template</vt:lpstr>
      <vt:lpstr>Mystery of the Trinity:  God Is Three-in-One</vt:lpstr>
      <vt:lpstr>PowerPoint Presentation</vt:lpstr>
      <vt:lpstr>Mystery of the Trinity: God Is Three-in-One</vt:lpstr>
      <vt:lpstr>God the Father, First Person of the Trinity</vt:lpstr>
      <vt:lpstr>God the Father, First Person of the Trinity (cont’d.)</vt:lpstr>
      <vt:lpstr>God the Father, First Person of the Trinity (cont’d.)</vt:lpstr>
      <vt:lpstr>God the Father, First Person of the Trinity (cont’d.)</vt:lpstr>
      <vt:lpstr>God the Father, First Person of the Trinity (cont’d.)</vt:lpstr>
      <vt:lpstr>God the Father, First Person of the Trinity (cont’d.)</vt:lpstr>
      <vt:lpstr>God the Father, First Person of the Trinity (cont’d.)</vt:lpstr>
      <vt:lpstr>Jesus: God the Son, the  Second Person of the Trinity</vt:lpstr>
      <vt:lpstr>Jesus: God the Son, the  Second Person of the Trinity (cont’d.)</vt:lpstr>
      <vt:lpstr>God the Holy Spirit, the Third Person of the Trinity</vt:lpstr>
      <vt:lpstr>God the Holy Spirit, the Third Person of the Trinity (cont’d.)</vt:lpstr>
      <vt:lpstr>God the Holy Spirit, the Third Person of the Trinity (cont’d.)</vt:lpstr>
      <vt:lpstr>Acknowledgments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the Trinity: God Is Three-in-One</dc:title>
  <dc:creator>gregandbeth</dc:creator>
  <cp:lastModifiedBy>Brooke Saron</cp:lastModifiedBy>
  <cp:revision>192</cp:revision>
  <dcterms:created xsi:type="dcterms:W3CDTF">2010-07-08T01:32:30Z</dcterms:created>
  <dcterms:modified xsi:type="dcterms:W3CDTF">2015-03-03T23:43:26Z</dcterms:modified>
</cp:coreProperties>
</file>